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56" r:id="rId2"/>
    <p:sldId id="266" r:id="rId3"/>
    <p:sldId id="285" r:id="rId4"/>
    <p:sldId id="307" r:id="rId5"/>
    <p:sldId id="277" r:id="rId6"/>
    <p:sldId id="308" r:id="rId7"/>
    <p:sldId id="303" r:id="rId8"/>
    <p:sldId id="304" r:id="rId9"/>
    <p:sldId id="306" r:id="rId10"/>
    <p:sldId id="267"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2">
          <p15:clr>
            <a:srgbClr val="A4A3A4"/>
          </p15:clr>
        </p15:guide>
        <p15:guide id="2" pos="2898">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78BE"/>
    <a:srgbClr val="660066"/>
    <a:srgbClr val="538CC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82"/>
  </p:normalViewPr>
  <p:slideViewPr>
    <p:cSldViewPr snapToGrid="0" snapToObjects="1" showGuides="1">
      <p:cViewPr varScale="1">
        <p:scale>
          <a:sx n="65" d="100"/>
          <a:sy n="65" d="100"/>
        </p:scale>
        <p:origin x="994" y="58"/>
      </p:cViewPr>
      <p:guideLst>
        <p:guide orient="horz" pos="2152"/>
        <p:guide pos="2898"/>
      </p:guideLst>
    </p:cSldViewPr>
  </p:slideViewPr>
  <p:notesTextViewPr>
    <p:cViewPr>
      <p:scale>
        <a:sx n="100" d="100"/>
        <a:sy n="100" d="100"/>
      </p:scale>
      <p:origin x="0" y="0"/>
    </p:cViewPr>
  </p:notesTextViewPr>
  <p:notesViewPr>
    <p:cSldViewPr snapToGrid="0" snapToObjects="1">
      <p:cViewPr varScale="1">
        <p:scale>
          <a:sx n="164" d="100"/>
          <a:sy n="164" d="100"/>
        </p:scale>
        <p:origin x="-624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22DD65-AEB2-4AFE-8A2A-3DEB6CB10FF3}" type="doc">
      <dgm:prSet loTypeId="urn:microsoft.com/office/officeart/2005/8/layout/default" loCatId="list" qsTypeId="urn:microsoft.com/office/officeart/2005/8/quickstyle/simple3" qsCatId="simple" csTypeId="urn:microsoft.com/office/officeart/2005/8/colors/colorful1" csCatId="colorful" phldr="1"/>
      <dgm:spPr/>
      <dgm:t>
        <a:bodyPr/>
        <a:lstStyle/>
        <a:p>
          <a:endParaRPr lang="en-US"/>
        </a:p>
      </dgm:t>
    </dgm:pt>
    <dgm:pt modelId="{D680B2D0-294C-47B6-9A33-FF48AD2BDB07}">
      <dgm:prSet custT="1"/>
      <dgm:spPr/>
      <dgm:t>
        <a:bodyPr/>
        <a:lstStyle/>
        <a:p>
          <a:pPr rtl="0"/>
          <a:r>
            <a:rPr lang="en-US" sz="1600" dirty="0"/>
            <a:t>Competency assessment of RC, and team attributes assessment of UNCT </a:t>
          </a:r>
        </a:p>
      </dgm:t>
    </dgm:pt>
    <dgm:pt modelId="{CEABE46C-F151-48A8-B86C-D6F70325FAD7}" type="parTrans" cxnId="{D3E7E01C-E7BC-4286-9D11-0E2398A81750}">
      <dgm:prSet/>
      <dgm:spPr/>
      <dgm:t>
        <a:bodyPr/>
        <a:lstStyle/>
        <a:p>
          <a:endParaRPr lang="en-US"/>
        </a:p>
      </dgm:t>
    </dgm:pt>
    <dgm:pt modelId="{9BEBE850-FEDA-4911-A530-CBAF1D08FDDB}" type="sibTrans" cxnId="{D3E7E01C-E7BC-4286-9D11-0E2398A81750}">
      <dgm:prSet/>
      <dgm:spPr/>
      <dgm:t>
        <a:bodyPr/>
        <a:lstStyle/>
        <a:p>
          <a:endParaRPr lang="en-US"/>
        </a:p>
      </dgm:t>
    </dgm:pt>
    <dgm:pt modelId="{ABD6C59C-FF63-4D24-9254-B09DE61EABFC}">
      <dgm:prSet custT="1"/>
      <dgm:spPr/>
      <dgm:t>
        <a:bodyPr/>
        <a:lstStyle/>
        <a:p>
          <a:pPr rtl="0"/>
          <a:r>
            <a:rPr lang="en-US" sz="1600" dirty="0"/>
            <a:t>Results performance assessment of RC and UNCT</a:t>
          </a:r>
        </a:p>
      </dgm:t>
    </dgm:pt>
    <dgm:pt modelId="{C1F56853-6D2E-4B9B-81CB-09B4092A1B23}" type="parTrans" cxnId="{F295E393-DCD2-4642-BD63-17E7650A274F}">
      <dgm:prSet/>
      <dgm:spPr/>
      <dgm:t>
        <a:bodyPr/>
        <a:lstStyle/>
        <a:p>
          <a:endParaRPr lang="en-US"/>
        </a:p>
      </dgm:t>
    </dgm:pt>
    <dgm:pt modelId="{CFFE4E0F-2754-4E6B-8FC8-A9E02CB170BC}" type="sibTrans" cxnId="{F295E393-DCD2-4642-BD63-17E7650A274F}">
      <dgm:prSet/>
      <dgm:spPr/>
      <dgm:t>
        <a:bodyPr/>
        <a:lstStyle/>
        <a:p>
          <a:endParaRPr lang="en-US"/>
        </a:p>
      </dgm:t>
    </dgm:pt>
    <dgm:pt modelId="{EB8876CB-B7DB-4036-AF81-A9C84D898B41}">
      <dgm:prSet custT="1"/>
      <dgm:spPr/>
      <dgm:t>
        <a:bodyPr/>
        <a:lstStyle/>
        <a:p>
          <a:pPr rtl="0"/>
          <a:r>
            <a:rPr lang="en-US" sz="1600" dirty="0"/>
            <a:t>Peer feedback between RCs and UNCT Members, and between UNCT Members </a:t>
          </a:r>
        </a:p>
      </dgm:t>
    </dgm:pt>
    <dgm:pt modelId="{25061ED6-FB9B-43C7-A26E-7C9A984B0324}" type="parTrans" cxnId="{804545BE-8F6D-4E27-989B-A011DB035B19}">
      <dgm:prSet/>
      <dgm:spPr/>
      <dgm:t>
        <a:bodyPr/>
        <a:lstStyle/>
        <a:p>
          <a:endParaRPr lang="en-US"/>
        </a:p>
      </dgm:t>
    </dgm:pt>
    <dgm:pt modelId="{8FB62B87-6533-43E9-AD47-83B9B948ED5A}" type="sibTrans" cxnId="{804545BE-8F6D-4E27-989B-A011DB035B19}">
      <dgm:prSet/>
      <dgm:spPr/>
      <dgm:t>
        <a:bodyPr/>
        <a:lstStyle/>
        <a:p>
          <a:endParaRPr lang="en-US"/>
        </a:p>
      </dgm:t>
    </dgm:pt>
    <dgm:pt modelId="{8BDDDC46-CAEE-4C95-BF21-8ED2621D9D2E}">
      <dgm:prSet custT="1"/>
      <dgm:spPr/>
      <dgm:t>
        <a:bodyPr/>
        <a:lstStyle/>
        <a:p>
          <a:pPr rtl="0"/>
          <a:r>
            <a:rPr lang="en-US" sz="1600" dirty="0"/>
            <a:t>Developmental plan for both RC and UNCT</a:t>
          </a:r>
        </a:p>
      </dgm:t>
    </dgm:pt>
    <dgm:pt modelId="{9EDC2525-22EA-4507-92AC-0D5F5D949636}" type="parTrans" cxnId="{20A7991D-E01C-445A-8DE6-201CCBE5766B}">
      <dgm:prSet/>
      <dgm:spPr/>
      <dgm:t>
        <a:bodyPr/>
        <a:lstStyle/>
        <a:p>
          <a:endParaRPr lang="en-US"/>
        </a:p>
      </dgm:t>
    </dgm:pt>
    <dgm:pt modelId="{9C9DB299-3127-478C-BF43-A0C5430C764A}" type="sibTrans" cxnId="{20A7991D-E01C-445A-8DE6-201CCBE5766B}">
      <dgm:prSet/>
      <dgm:spPr/>
      <dgm:t>
        <a:bodyPr/>
        <a:lstStyle/>
        <a:p>
          <a:endParaRPr lang="en-US"/>
        </a:p>
      </dgm:t>
    </dgm:pt>
    <dgm:pt modelId="{7E5E1FC3-6490-4AE8-9785-14F64178C282}" type="pres">
      <dgm:prSet presAssocID="{4E22DD65-AEB2-4AFE-8A2A-3DEB6CB10FF3}" presName="diagram" presStyleCnt="0">
        <dgm:presLayoutVars>
          <dgm:dir/>
          <dgm:resizeHandles val="exact"/>
        </dgm:presLayoutVars>
      </dgm:prSet>
      <dgm:spPr/>
      <dgm:t>
        <a:bodyPr/>
        <a:lstStyle/>
        <a:p>
          <a:endParaRPr lang="en-US"/>
        </a:p>
      </dgm:t>
    </dgm:pt>
    <dgm:pt modelId="{41EDD8A9-30C4-41FC-8260-CDED4F353794}" type="pres">
      <dgm:prSet presAssocID="{D680B2D0-294C-47B6-9A33-FF48AD2BDB07}" presName="node" presStyleLbl="node1" presStyleIdx="0" presStyleCnt="4" custLinFactNeighborX="-126" custLinFactNeighborY="-26229">
        <dgm:presLayoutVars>
          <dgm:bulletEnabled val="1"/>
        </dgm:presLayoutVars>
      </dgm:prSet>
      <dgm:spPr/>
      <dgm:t>
        <a:bodyPr/>
        <a:lstStyle/>
        <a:p>
          <a:endParaRPr lang="en-US"/>
        </a:p>
      </dgm:t>
    </dgm:pt>
    <dgm:pt modelId="{CF5D6B44-EB46-4204-AD96-FFA839976147}" type="pres">
      <dgm:prSet presAssocID="{9BEBE850-FEDA-4911-A530-CBAF1D08FDDB}" presName="sibTrans" presStyleCnt="0"/>
      <dgm:spPr/>
    </dgm:pt>
    <dgm:pt modelId="{8CCEE223-06DC-4DC1-B295-22839B56BB37}" type="pres">
      <dgm:prSet presAssocID="{ABD6C59C-FF63-4D24-9254-B09DE61EABFC}" presName="node" presStyleLbl="node1" presStyleIdx="1" presStyleCnt="4" custLinFactNeighborX="305" custLinFactNeighborY="-26229">
        <dgm:presLayoutVars>
          <dgm:bulletEnabled val="1"/>
        </dgm:presLayoutVars>
      </dgm:prSet>
      <dgm:spPr/>
      <dgm:t>
        <a:bodyPr/>
        <a:lstStyle/>
        <a:p>
          <a:endParaRPr lang="en-US"/>
        </a:p>
      </dgm:t>
    </dgm:pt>
    <dgm:pt modelId="{C2600A06-7D8A-4B37-9B1A-E65F50B97B39}" type="pres">
      <dgm:prSet presAssocID="{CFFE4E0F-2754-4E6B-8FC8-A9E02CB170BC}" presName="sibTrans" presStyleCnt="0"/>
      <dgm:spPr/>
    </dgm:pt>
    <dgm:pt modelId="{7B654AF9-06CA-47DC-8BD6-4807295FBEDC}" type="pres">
      <dgm:prSet presAssocID="{EB8876CB-B7DB-4036-AF81-A9C84D898B41}" presName="node" presStyleLbl="node1" presStyleIdx="2" presStyleCnt="4" custLinFactNeighborX="3276" custLinFactNeighborY="-26229">
        <dgm:presLayoutVars>
          <dgm:bulletEnabled val="1"/>
        </dgm:presLayoutVars>
      </dgm:prSet>
      <dgm:spPr/>
      <dgm:t>
        <a:bodyPr/>
        <a:lstStyle/>
        <a:p>
          <a:endParaRPr lang="en-US"/>
        </a:p>
      </dgm:t>
    </dgm:pt>
    <dgm:pt modelId="{1EAC3515-6BFA-4FEE-9234-FF65A30ABF45}" type="pres">
      <dgm:prSet presAssocID="{8FB62B87-6533-43E9-AD47-83B9B948ED5A}" presName="sibTrans" presStyleCnt="0"/>
      <dgm:spPr/>
    </dgm:pt>
    <dgm:pt modelId="{7163844B-9005-4B28-9EE1-D49583B87BF4}" type="pres">
      <dgm:prSet presAssocID="{8BDDDC46-CAEE-4C95-BF21-8ED2621D9D2E}" presName="node" presStyleLbl="node1" presStyleIdx="3" presStyleCnt="4" custLinFactNeighborX="126" custLinFactNeighborY="-26229">
        <dgm:presLayoutVars>
          <dgm:bulletEnabled val="1"/>
        </dgm:presLayoutVars>
      </dgm:prSet>
      <dgm:spPr/>
      <dgm:t>
        <a:bodyPr/>
        <a:lstStyle/>
        <a:p>
          <a:endParaRPr lang="en-US"/>
        </a:p>
      </dgm:t>
    </dgm:pt>
  </dgm:ptLst>
  <dgm:cxnLst>
    <dgm:cxn modelId="{D3E7E01C-E7BC-4286-9D11-0E2398A81750}" srcId="{4E22DD65-AEB2-4AFE-8A2A-3DEB6CB10FF3}" destId="{D680B2D0-294C-47B6-9A33-FF48AD2BDB07}" srcOrd="0" destOrd="0" parTransId="{CEABE46C-F151-48A8-B86C-D6F70325FAD7}" sibTransId="{9BEBE850-FEDA-4911-A530-CBAF1D08FDDB}"/>
    <dgm:cxn modelId="{5BC6138D-B0E2-4019-91DF-8CA452BFAD03}" type="presOf" srcId="{D680B2D0-294C-47B6-9A33-FF48AD2BDB07}" destId="{41EDD8A9-30C4-41FC-8260-CDED4F353794}" srcOrd="0" destOrd="0" presId="urn:microsoft.com/office/officeart/2005/8/layout/default"/>
    <dgm:cxn modelId="{F41E26A0-18E9-4A5F-97AD-8BC09F99EF04}" type="presOf" srcId="{4E22DD65-AEB2-4AFE-8A2A-3DEB6CB10FF3}" destId="{7E5E1FC3-6490-4AE8-9785-14F64178C282}" srcOrd="0" destOrd="0" presId="urn:microsoft.com/office/officeart/2005/8/layout/default"/>
    <dgm:cxn modelId="{C9993980-80A3-430F-8CE0-0424EA0E9703}" type="presOf" srcId="{ABD6C59C-FF63-4D24-9254-B09DE61EABFC}" destId="{8CCEE223-06DC-4DC1-B295-22839B56BB37}" srcOrd="0" destOrd="0" presId="urn:microsoft.com/office/officeart/2005/8/layout/default"/>
    <dgm:cxn modelId="{F295E393-DCD2-4642-BD63-17E7650A274F}" srcId="{4E22DD65-AEB2-4AFE-8A2A-3DEB6CB10FF3}" destId="{ABD6C59C-FF63-4D24-9254-B09DE61EABFC}" srcOrd="1" destOrd="0" parTransId="{C1F56853-6D2E-4B9B-81CB-09B4092A1B23}" sibTransId="{CFFE4E0F-2754-4E6B-8FC8-A9E02CB170BC}"/>
    <dgm:cxn modelId="{804545BE-8F6D-4E27-989B-A011DB035B19}" srcId="{4E22DD65-AEB2-4AFE-8A2A-3DEB6CB10FF3}" destId="{EB8876CB-B7DB-4036-AF81-A9C84D898B41}" srcOrd="2" destOrd="0" parTransId="{25061ED6-FB9B-43C7-A26E-7C9A984B0324}" sibTransId="{8FB62B87-6533-43E9-AD47-83B9B948ED5A}"/>
    <dgm:cxn modelId="{01E997B0-3475-4495-BD7E-DB5522C5BD78}" type="presOf" srcId="{EB8876CB-B7DB-4036-AF81-A9C84D898B41}" destId="{7B654AF9-06CA-47DC-8BD6-4807295FBEDC}" srcOrd="0" destOrd="0" presId="urn:microsoft.com/office/officeart/2005/8/layout/default"/>
    <dgm:cxn modelId="{20A7991D-E01C-445A-8DE6-201CCBE5766B}" srcId="{4E22DD65-AEB2-4AFE-8A2A-3DEB6CB10FF3}" destId="{8BDDDC46-CAEE-4C95-BF21-8ED2621D9D2E}" srcOrd="3" destOrd="0" parTransId="{9EDC2525-22EA-4507-92AC-0D5F5D949636}" sibTransId="{9C9DB299-3127-478C-BF43-A0C5430C764A}"/>
    <dgm:cxn modelId="{DFE63FFC-7300-448A-B8E8-513E542BCE3C}" type="presOf" srcId="{8BDDDC46-CAEE-4C95-BF21-8ED2621D9D2E}" destId="{7163844B-9005-4B28-9EE1-D49583B87BF4}" srcOrd="0" destOrd="0" presId="urn:microsoft.com/office/officeart/2005/8/layout/default"/>
    <dgm:cxn modelId="{284F5150-D0BC-4FE2-8CA5-B5C9B2C6C262}" type="presParOf" srcId="{7E5E1FC3-6490-4AE8-9785-14F64178C282}" destId="{41EDD8A9-30C4-41FC-8260-CDED4F353794}" srcOrd="0" destOrd="0" presId="urn:microsoft.com/office/officeart/2005/8/layout/default"/>
    <dgm:cxn modelId="{B157C40D-E85F-4C74-B73D-BFA630D8ED07}" type="presParOf" srcId="{7E5E1FC3-6490-4AE8-9785-14F64178C282}" destId="{CF5D6B44-EB46-4204-AD96-FFA839976147}" srcOrd="1" destOrd="0" presId="urn:microsoft.com/office/officeart/2005/8/layout/default"/>
    <dgm:cxn modelId="{EF7C1C27-82DB-417A-9E76-1F8B48F9C6F8}" type="presParOf" srcId="{7E5E1FC3-6490-4AE8-9785-14F64178C282}" destId="{8CCEE223-06DC-4DC1-B295-22839B56BB37}" srcOrd="2" destOrd="0" presId="urn:microsoft.com/office/officeart/2005/8/layout/default"/>
    <dgm:cxn modelId="{0629EE0F-C959-40BF-A83D-64B76E672DBB}" type="presParOf" srcId="{7E5E1FC3-6490-4AE8-9785-14F64178C282}" destId="{C2600A06-7D8A-4B37-9B1A-E65F50B97B39}" srcOrd="3" destOrd="0" presId="urn:microsoft.com/office/officeart/2005/8/layout/default"/>
    <dgm:cxn modelId="{992D9E50-2895-4CB3-9750-696DFBC59265}" type="presParOf" srcId="{7E5E1FC3-6490-4AE8-9785-14F64178C282}" destId="{7B654AF9-06CA-47DC-8BD6-4807295FBEDC}" srcOrd="4" destOrd="0" presId="urn:microsoft.com/office/officeart/2005/8/layout/default"/>
    <dgm:cxn modelId="{928A76F3-F41C-4CA0-B502-0335E2CA07C6}" type="presParOf" srcId="{7E5E1FC3-6490-4AE8-9785-14F64178C282}" destId="{1EAC3515-6BFA-4FEE-9234-FF65A30ABF45}" srcOrd="5" destOrd="0" presId="urn:microsoft.com/office/officeart/2005/8/layout/default"/>
    <dgm:cxn modelId="{B47B8D5C-EDAA-4128-B3EF-D3757AF16336}" type="presParOf" srcId="{7E5E1FC3-6490-4AE8-9785-14F64178C282}" destId="{7163844B-9005-4B28-9EE1-D49583B87BF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B6B3F9-30CF-41A1-998E-3540264BC344}" type="doc">
      <dgm:prSet loTypeId="urn:microsoft.com/office/officeart/2005/8/layout/vList2" loCatId="list" qsTypeId="urn:microsoft.com/office/officeart/2005/8/quickstyle/simple3" qsCatId="simple" csTypeId="urn:microsoft.com/office/officeart/2005/8/colors/accent1_3" csCatId="accent1" phldr="1"/>
      <dgm:spPr/>
      <dgm:t>
        <a:bodyPr/>
        <a:lstStyle/>
        <a:p>
          <a:endParaRPr lang="en-US"/>
        </a:p>
      </dgm:t>
    </dgm:pt>
    <dgm:pt modelId="{4B9DCBDD-7745-4CB0-A327-5D38BA96594E}">
      <dgm:prSet custT="1"/>
      <dgm:spPr/>
      <dgm:t>
        <a:bodyPr/>
        <a:lstStyle/>
        <a:p>
          <a:pPr rtl="0"/>
          <a:endParaRPr lang="en-US" sz="1400" dirty="0"/>
        </a:p>
        <a:p>
          <a:pPr rtl="0"/>
          <a:r>
            <a:rPr lang="en-US" sz="1600" dirty="0"/>
            <a:t>The ARC is an integrated model for the assessment of results and competencies of Resident Coordinator and UN Country Teams working together towards supporting the achievement of SDGs under the 2030 Agenda.</a:t>
          </a:r>
        </a:p>
        <a:p>
          <a:pPr rtl="0"/>
          <a:r>
            <a:rPr lang="en-US" sz="1600" dirty="0"/>
            <a:t>The ARC methodology allows for Resident Coordinators and UNCT members to clearly indicate their contribution to common UNCT goals, and will allow for mutual accountability to be addressed through a feedback mechanism between them. </a:t>
          </a:r>
        </a:p>
        <a:p>
          <a:pPr rtl="0"/>
          <a:r>
            <a:rPr lang="en-US" sz="1600" dirty="0"/>
            <a:t>Combining both results assessment and competency assessment in one platform, and underpinned by a conceptual framework that supports mutual accountability, the ARC process and platform provide the following:</a:t>
          </a:r>
        </a:p>
        <a:p>
          <a:pPr rtl="0"/>
          <a:endParaRPr lang="en-US" sz="1400" dirty="0"/>
        </a:p>
      </dgm:t>
    </dgm:pt>
    <dgm:pt modelId="{2532DCD7-F472-467D-BB15-7E1D3790D003}" type="parTrans" cxnId="{F88EB570-966A-4E41-BAE7-2B7D36F49A13}">
      <dgm:prSet/>
      <dgm:spPr/>
      <dgm:t>
        <a:bodyPr/>
        <a:lstStyle/>
        <a:p>
          <a:endParaRPr lang="en-US"/>
        </a:p>
      </dgm:t>
    </dgm:pt>
    <dgm:pt modelId="{5E810C5D-0D27-44FF-AE07-81858CB17EB1}" type="sibTrans" cxnId="{F88EB570-966A-4E41-BAE7-2B7D36F49A13}">
      <dgm:prSet/>
      <dgm:spPr/>
      <dgm:t>
        <a:bodyPr/>
        <a:lstStyle/>
        <a:p>
          <a:endParaRPr lang="en-US"/>
        </a:p>
      </dgm:t>
    </dgm:pt>
    <dgm:pt modelId="{535457F1-2C9E-4D96-B9C8-0EF195A83D71}" type="pres">
      <dgm:prSet presAssocID="{82B6B3F9-30CF-41A1-998E-3540264BC344}" presName="linear" presStyleCnt="0">
        <dgm:presLayoutVars>
          <dgm:animLvl val="lvl"/>
          <dgm:resizeHandles val="exact"/>
        </dgm:presLayoutVars>
      </dgm:prSet>
      <dgm:spPr/>
      <dgm:t>
        <a:bodyPr/>
        <a:lstStyle/>
        <a:p>
          <a:endParaRPr lang="en-US"/>
        </a:p>
      </dgm:t>
    </dgm:pt>
    <dgm:pt modelId="{7B232B2D-0325-4E85-A15D-DCD3C0454CFE}" type="pres">
      <dgm:prSet presAssocID="{4B9DCBDD-7745-4CB0-A327-5D38BA96594E}" presName="parentText" presStyleLbl="node1" presStyleIdx="0" presStyleCnt="1" custScaleY="358316">
        <dgm:presLayoutVars>
          <dgm:chMax val="0"/>
          <dgm:bulletEnabled val="1"/>
        </dgm:presLayoutVars>
      </dgm:prSet>
      <dgm:spPr/>
      <dgm:t>
        <a:bodyPr/>
        <a:lstStyle/>
        <a:p>
          <a:endParaRPr lang="en-US"/>
        </a:p>
      </dgm:t>
    </dgm:pt>
  </dgm:ptLst>
  <dgm:cxnLst>
    <dgm:cxn modelId="{F88EB570-966A-4E41-BAE7-2B7D36F49A13}" srcId="{82B6B3F9-30CF-41A1-998E-3540264BC344}" destId="{4B9DCBDD-7745-4CB0-A327-5D38BA96594E}" srcOrd="0" destOrd="0" parTransId="{2532DCD7-F472-467D-BB15-7E1D3790D003}" sibTransId="{5E810C5D-0D27-44FF-AE07-81858CB17EB1}"/>
    <dgm:cxn modelId="{7AD7F9DB-800D-412B-8A98-4F488CB3DC62}" type="presOf" srcId="{4B9DCBDD-7745-4CB0-A327-5D38BA96594E}" destId="{7B232B2D-0325-4E85-A15D-DCD3C0454CFE}" srcOrd="0" destOrd="0" presId="urn:microsoft.com/office/officeart/2005/8/layout/vList2"/>
    <dgm:cxn modelId="{227DF880-7288-4391-82EC-324FDD094287}" type="presOf" srcId="{82B6B3F9-30CF-41A1-998E-3540264BC344}" destId="{535457F1-2C9E-4D96-B9C8-0EF195A83D71}" srcOrd="0" destOrd="0" presId="urn:microsoft.com/office/officeart/2005/8/layout/vList2"/>
    <dgm:cxn modelId="{08B7EA79-FFE3-4245-98E5-6B293BE74F74}" type="presParOf" srcId="{535457F1-2C9E-4D96-B9C8-0EF195A83D71}" destId="{7B232B2D-0325-4E85-A15D-DCD3C0454CFE}"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E7FE7F0-3FA4-4AD9-B4CE-F6A7626AF2D9}"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D1C3B446-ECF6-4C20-A345-FB163250A404}">
      <dgm:prSet custT="1"/>
      <dgm:spPr/>
      <dgm:t>
        <a:bodyPr/>
        <a:lstStyle/>
        <a:p>
          <a:pPr rtl="0"/>
          <a:r>
            <a:rPr lang="en-US" sz="1200" b="1" dirty="0"/>
            <a:t>UNCT ARC Administrator</a:t>
          </a:r>
          <a:endParaRPr lang="en-US" sz="1200" dirty="0"/>
        </a:p>
      </dgm:t>
    </dgm:pt>
    <dgm:pt modelId="{221DF688-3EB9-4293-BF3E-852AE25DCF3E}" type="parTrans" cxnId="{7F625AA9-DA9D-4066-88CC-8CD6D7FB67F4}">
      <dgm:prSet/>
      <dgm:spPr/>
      <dgm:t>
        <a:bodyPr/>
        <a:lstStyle/>
        <a:p>
          <a:endParaRPr lang="en-US" sz="1200">
            <a:solidFill>
              <a:srgbClr val="002060"/>
            </a:solidFill>
          </a:endParaRPr>
        </a:p>
      </dgm:t>
    </dgm:pt>
    <dgm:pt modelId="{9E966AD9-8880-4F91-93CD-B020E0810D24}" type="sibTrans" cxnId="{7F625AA9-DA9D-4066-88CC-8CD6D7FB67F4}">
      <dgm:prSet/>
      <dgm:spPr/>
      <dgm:t>
        <a:bodyPr/>
        <a:lstStyle/>
        <a:p>
          <a:endParaRPr lang="en-US" sz="1200">
            <a:solidFill>
              <a:srgbClr val="002060"/>
            </a:solidFill>
          </a:endParaRPr>
        </a:p>
      </dgm:t>
    </dgm:pt>
    <dgm:pt modelId="{C84AB36B-86CB-45D5-A370-A89EFCB04F2D}">
      <dgm:prSet custT="1"/>
      <dgm:spPr/>
      <dgm:t>
        <a:bodyPr/>
        <a:lstStyle/>
        <a:p>
          <a:pPr rtl="0"/>
          <a:r>
            <a:rPr lang="en-US" sz="1200" dirty="0">
              <a:solidFill>
                <a:schemeClr val="tx1"/>
              </a:solidFill>
            </a:rPr>
            <a:t>Acts as a focal point for the RC and UNCT on ARC administrative matters</a:t>
          </a:r>
        </a:p>
      </dgm:t>
    </dgm:pt>
    <dgm:pt modelId="{454DDA38-90F0-40AE-BA73-91B2B9781BD4}" type="parTrans" cxnId="{A723A4A4-D709-4E59-AA02-2B7719B25B52}">
      <dgm:prSet/>
      <dgm:spPr/>
      <dgm:t>
        <a:bodyPr/>
        <a:lstStyle/>
        <a:p>
          <a:endParaRPr lang="en-US" sz="1200">
            <a:solidFill>
              <a:srgbClr val="002060"/>
            </a:solidFill>
          </a:endParaRPr>
        </a:p>
      </dgm:t>
    </dgm:pt>
    <dgm:pt modelId="{4AA06B31-F748-4FCE-B6B2-9C3EB0177A48}" type="sibTrans" cxnId="{A723A4A4-D709-4E59-AA02-2B7719B25B52}">
      <dgm:prSet/>
      <dgm:spPr/>
      <dgm:t>
        <a:bodyPr/>
        <a:lstStyle/>
        <a:p>
          <a:endParaRPr lang="en-US" sz="1200">
            <a:solidFill>
              <a:srgbClr val="002060"/>
            </a:solidFill>
          </a:endParaRPr>
        </a:p>
      </dgm:t>
    </dgm:pt>
    <dgm:pt modelId="{8182588B-5148-4DF2-A376-829FD94013CF}">
      <dgm:prSet custT="1"/>
      <dgm:spPr/>
      <dgm:t>
        <a:bodyPr/>
        <a:lstStyle/>
        <a:p>
          <a:pPr rtl="0"/>
          <a:r>
            <a:rPr lang="en-US" sz="1200" b="1" dirty="0"/>
            <a:t>Regional ARC Administrator</a:t>
          </a:r>
          <a:endParaRPr lang="en-US" sz="1200" dirty="0"/>
        </a:p>
      </dgm:t>
    </dgm:pt>
    <dgm:pt modelId="{4D318772-F556-4D08-A099-2FF5BA6B1871}" type="parTrans" cxnId="{900D9382-DC88-4174-9818-BA077045BC33}">
      <dgm:prSet/>
      <dgm:spPr/>
      <dgm:t>
        <a:bodyPr/>
        <a:lstStyle/>
        <a:p>
          <a:endParaRPr lang="en-US" sz="1200">
            <a:solidFill>
              <a:srgbClr val="002060"/>
            </a:solidFill>
          </a:endParaRPr>
        </a:p>
      </dgm:t>
    </dgm:pt>
    <dgm:pt modelId="{68607D93-AA8B-4FFD-8E17-57DAA2B71861}" type="sibTrans" cxnId="{900D9382-DC88-4174-9818-BA077045BC33}">
      <dgm:prSet/>
      <dgm:spPr/>
      <dgm:t>
        <a:bodyPr/>
        <a:lstStyle/>
        <a:p>
          <a:endParaRPr lang="en-US" sz="1200">
            <a:solidFill>
              <a:srgbClr val="002060"/>
            </a:solidFill>
          </a:endParaRPr>
        </a:p>
      </dgm:t>
    </dgm:pt>
    <dgm:pt modelId="{4B7DD23D-0719-42DB-B74B-7BF958098F0B}">
      <dgm:prSet custT="1"/>
      <dgm:spPr/>
      <dgm:t>
        <a:bodyPr/>
        <a:lstStyle/>
        <a:p>
          <a:pPr rtl="0"/>
          <a:r>
            <a:rPr lang="en-US" sz="1200" dirty="0"/>
            <a:t>Support the Regional </a:t>
          </a:r>
          <a:r>
            <a:rPr lang="en-US" sz="1200" dirty="0" smtClean="0"/>
            <a:t>UNSDG </a:t>
          </a:r>
          <a:r>
            <a:rPr lang="en-US" sz="1200" dirty="0"/>
            <a:t>Performance Management Team in the performance appraisal process for the respective region</a:t>
          </a:r>
        </a:p>
      </dgm:t>
    </dgm:pt>
    <dgm:pt modelId="{C52702AB-BA18-44DC-BE71-F6252DA86DC3}" type="parTrans" cxnId="{684F6C26-AA88-4762-BEAA-76C9AB39E3AF}">
      <dgm:prSet/>
      <dgm:spPr/>
      <dgm:t>
        <a:bodyPr/>
        <a:lstStyle/>
        <a:p>
          <a:endParaRPr lang="en-US" sz="1200">
            <a:solidFill>
              <a:srgbClr val="002060"/>
            </a:solidFill>
          </a:endParaRPr>
        </a:p>
      </dgm:t>
    </dgm:pt>
    <dgm:pt modelId="{4D7CFBA6-86C0-4725-B97D-1332C4C3FF00}" type="sibTrans" cxnId="{684F6C26-AA88-4762-BEAA-76C9AB39E3AF}">
      <dgm:prSet/>
      <dgm:spPr/>
      <dgm:t>
        <a:bodyPr/>
        <a:lstStyle/>
        <a:p>
          <a:endParaRPr lang="en-US" sz="1200">
            <a:solidFill>
              <a:srgbClr val="002060"/>
            </a:solidFill>
          </a:endParaRPr>
        </a:p>
      </dgm:t>
    </dgm:pt>
    <dgm:pt modelId="{61098442-A442-49D4-9862-DF994BE746FE}">
      <dgm:prSet custT="1"/>
      <dgm:spPr/>
      <dgm:t>
        <a:bodyPr/>
        <a:lstStyle/>
        <a:p>
          <a:pPr rtl="0"/>
          <a:r>
            <a:rPr lang="en-US" sz="1200" b="1" dirty="0"/>
            <a:t>HQ  ARC Administrator (</a:t>
          </a:r>
          <a:r>
            <a:rPr lang="en-US" sz="1200" b="1" dirty="0" smtClean="0"/>
            <a:t>UNDOCO</a:t>
          </a:r>
          <a:r>
            <a:rPr lang="en-US" sz="1200" b="1" dirty="0"/>
            <a:t>)</a:t>
          </a:r>
          <a:endParaRPr lang="en-US" sz="1200" dirty="0"/>
        </a:p>
      </dgm:t>
    </dgm:pt>
    <dgm:pt modelId="{58FBF449-FFF4-4724-B2E9-71A02AA156CD}" type="parTrans" cxnId="{173D4043-C9BE-42DE-BB89-B27B297B63DF}">
      <dgm:prSet/>
      <dgm:spPr/>
      <dgm:t>
        <a:bodyPr/>
        <a:lstStyle/>
        <a:p>
          <a:endParaRPr lang="en-US" sz="1200">
            <a:solidFill>
              <a:srgbClr val="002060"/>
            </a:solidFill>
          </a:endParaRPr>
        </a:p>
      </dgm:t>
    </dgm:pt>
    <dgm:pt modelId="{741D384A-AAB5-4825-A4AA-52108524F36B}" type="sibTrans" cxnId="{173D4043-C9BE-42DE-BB89-B27B297B63DF}">
      <dgm:prSet/>
      <dgm:spPr/>
      <dgm:t>
        <a:bodyPr/>
        <a:lstStyle/>
        <a:p>
          <a:endParaRPr lang="en-US" sz="1200">
            <a:solidFill>
              <a:srgbClr val="002060"/>
            </a:solidFill>
          </a:endParaRPr>
        </a:p>
      </dgm:t>
    </dgm:pt>
    <dgm:pt modelId="{2013D8F2-83C0-4908-9E4E-FA9629951D38}">
      <dgm:prSet custT="1"/>
      <dgm:spPr/>
      <dgm:t>
        <a:bodyPr/>
        <a:lstStyle/>
        <a:p>
          <a:pPr rtl="0"/>
          <a:r>
            <a:rPr lang="en-US" sz="1200" dirty="0"/>
            <a:t>Provides policy guidance on the ARC and its implementation</a:t>
          </a:r>
        </a:p>
      </dgm:t>
    </dgm:pt>
    <dgm:pt modelId="{2115CF65-7E99-40A6-8818-7B5BB287DE66}" type="parTrans" cxnId="{A28F141E-BA68-4383-A6A7-6CE88382C0C9}">
      <dgm:prSet/>
      <dgm:spPr/>
      <dgm:t>
        <a:bodyPr/>
        <a:lstStyle/>
        <a:p>
          <a:endParaRPr lang="en-US" sz="1200">
            <a:solidFill>
              <a:srgbClr val="002060"/>
            </a:solidFill>
          </a:endParaRPr>
        </a:p>
      </dgm:t>
    </dgm:pt>
    <dgm:pt modelId="{9DC4BB14-746A-4A62-B9BB-B95246A22897}" type="sibTrans" cxnId="{A28F141E-BA68-4383-A6A7-6CE88382C0C9}">
      <dgm:prSet/>
      <dgm:spPr/>
      <dgm:t>
        <a:bodyPr/>
        <a:lstStyle/>
        <a:p>
          <a:endParaRPr lang="en-US" sz="1200">
            <a:solidFill>
              <a:srgbClr val="002060"/>
            </a:solidFill>
          </a:endParaRPr>
        </a:p>
      </dgm:t>
    </dgm:pt>
    <dgm:pt modelId="{7D78D7E6-3588-4FD5-9F5A-AF2A5F2D1683}">
      <dgm:prSet custT="1"/>
      <dgm:spPr/>
      <dgm:t>
        <a:bodyPr/>
        <a:lstStyle/>
        <a:p>
          <a:pPr rtl="0"/>
          <a:r>
            <a:rPr lang="en-US" sz="1200" dirty="0">
              <a:solidFill>
                <a:schemeClr val="tx1"/>
              </a:solidFill>
            </a:rPr>
            <a:t>Inputs into the ARC platform on behalf of the UNCT and supports RC and UNCT members with any trouble shooting and advice on the ARC</a:t>
          </a:r>
        </a:p>
      </dgm:t>
    </dgm:pt>
    <dgm:pt modelId="{5AC671BF-90E7-4AD3-A95C-80A61B1FB2B4}" type="parTrans" cxnId="{E26FEC35-7761-4508-8F83-ACAEB2858962}">
      <dgm:prSet/>
      <dgm:spPr/>
    </dgm:pt>
    <dgm:pt modelId="{9DDA474D-7C65-419C-A689-6F50B6DC3969}" type="sibTrans" cxnId="{E26FEC35-7761-4508-8F83-ACAEB2858962}">
      <dgm:prSet/>
      <dgm:spPr/>
    </dgm:pt>
    <dgm:pt modelId="{4939EE3E-464D-4A9E-B8C3-892919315324}">
      <dgm:prSet custT="1"/>
      <dgm:spPr/>
      <dgm:t>
        <a:bodyPr/>
        <a:lstStyle/>
        <a:p>
          <a:pPr rtl="0"/>
          <a:r>
            <a:rPr lang="en-US" sz="1200" dirty="0"/>
            <a:t>Ensures RC and UNCT as a team comply to the deadlines and inputs required for the ARC</a:t>
          </a:r>
        </a:p>
      </dgm:t>
    </dgm:pt>
    <dgm:pt modelId="{A3A6C6EE-16C2-46C8-AFF7-A40174F71EB2}" type="parTrans" cxnId="{1B7EF91A-F272-44FE-B2A0-824F1EEDD31B}">
      <dgm:prSet/>
      <dgm:spPr/>
    </dgm:pt>
    <dgm:pt modelId="{96A28B91-4685-4844-8BCE-5CEC26A3C83E}" type="sibTrans" cxnId="{1B7EF91A-F272-44FE-B2A0-824F1EEDD31B}">
      <dgm:prSet/>
      <dgm:spPr/>
    </dgm:pt>
    <dgm:pt modelId="{FB79BAE1-13D2-46DB-9197-96BA49D64CC2}">
      <dgm:prSet custT="1"/>
      <dgm:spPr/>
      <dgm:t>
        <a:bodyPr/>
        <a:lstStyle/>
        <a:p>
          <a:pPr rtl="0"/>
          <a:r>
            <a:rPr lang="en-US" sz="1200" dirty="0"/>
            <a:t>Provides administrative oversight and technical support of the ARC platform</a:t>
          </a:r>
        </a:p>
      </dgm:t>
    </dgm:pt>
    <dgm:pt modelId="{6B6490CD-3C77-4A37-8086-A339711D2347}" type="parTrans" cxnId="{B0EEDAF7-5789-4574-8BBE-4E1AEA93673E}">
      <dgm:prSet/>
      <dgm:spPr/>
    </dgm:pt>
    <dgm:pt modelId="{63CEB894-669E-4C09-8C8C-3E1889398C71}" type="sibTrans" cxnId="{B0EEDAF7-5789-4574-8BBE-4E1AEA93673E}">
      <dgm:prSet/>
      <dgm:spPr/>
    </dgm:pt>
    <dgm:pt modelId="{284534F8-E37E-4439-B2DA-9A9C069F424C}" type="pres">
      <dgm:prSet presAssocID="{6E7FE7F0-3FA4-4AD9-B4CE-F6A7626AF2D9}" presName="linear" presStyleCnt="0">
        <dgm:presLayoutVars>
          <dgm:dir/>
          <dgm:animLvl val="lvl"/>
          <dgm:resizeHandles val="exact"/>
        </dgm:presLayoutVars>
      </dgm:prSet>
      <dgm:spPr/>
      <dgm:t>
        <a:bodyPr/>
        <a:lstStyle/>
        <a:p>
          <a:endParaRPr lang="en-US"/>
        </a:p>
      </dgm:t>
    </dgm:pt>
    <dgm:pt modelId="{CC091DDC-CAC4-4524-967E-7C01009A1B24}" type="pres">
      <dgm:prSet presAssocID="{D1C3B446-ECF6-4C20-A345-FB163250A404}" presName="parentLin" presStyleCnt="0"/>
      <dgm:spPr/>
    </dgm:pt>
    <dgm:pt modelId="{C6A31F7C-EE98-4B67-9899-2D601A90D513}" type="pres">
      <dgm:prSet presAssocID="{D1C3B446-ECF6-4C20-A345-FB163250A404}" presName="parentLeftMargin" presStyleLbl="node1" presStyleIdx="0" presStyleCnt="3"/>
      <dgm:spPr/>
      <dgm:t>
        <a:bodyPr/>
        <a:lstStyle/>
        <a:p>
          <a:endParaRPr lang="en-US"/>
        </a:p>
      </dgm:t>
    </dgm:pt>
    <dgm:pt modelId="{68041628-7EB7-463D-B72A-2DBDFEEDEAB6}" type="pres">
      <dgm:prSet presAssocID="{D1C3B446-ECF6-4C20-A345-FB163250A404}" presName="parentText" presStyleLbl="node1" presStyleIdx="0" presStyleCnt="3">
        <dgm:presLayoutVars>
          <dgm:chMax val="0"/>
          <dgm:bulletEnabled val="1"/>
        </dgm:presLayoutVars>
      </dgm:prSet>
      <dgm:spPr/>
      <dgm:t>
        <a:bodyPr/>
        <a:lstStyle/>
        <a:p>
          <a:endParaRPr lang="en-US"/>
        </a:p>
      </dgm:t>
    </dgm:pt>
    <dgm:pt modelId="{9886AF48-87D3-4074-88C4-BA0EE06E71E9}" type="pres">
      <dgm:prSet presAssocID="{D1C3B446-ECF6-4C20-A345-FB163250A404}" presName="negativeSpace" presStyleCnt="0"/>
      <dgm:spPr/>
    </dgm:pt>
    <dgm:pt modelId="{10978EC0-0728-41DF-8D60-EA0EFEA5ED41}" type="pres">
      <dgm:prSet presAssocID="{D1C3B446-ECF6-4C20-A345-FB163250A404}" presName="childText" presStyleLbl="conFgAcc1" presStyleIdx="0" presStyleCnt="3">
        <dgm:presLayoutVars>
          <dgm:bulletEnabled val="1"/>
        </dgm:presLayoutVars>
      </dgm:prSet>
      <dgm:spPr/>
      <dgm:t>
        <a:bodyPr/>
        <a:lstStyle/>
        <a:p>
          <a:endParaRPr lang="en-US"/>
        </a:p>
      </dgm:t>
    </dgm:pt>
    <dgm:pt modelId="{287E30AF-0E3C-4EA1-9277-C8A9A01ED621}" type="pres">
      <dgm:prSet presAssocID="{9E966AD9-8880-4F91-93CD-B020E0810D24}" presName="spaceBetweenRectangles" presStyleCnt="0"/>
      <dgm:spPr/>
    </dgm:pt>
    <dgm:pt modelId="{E17EA033-2EED-4015-860C-FF9F2553EF78}" type="pres">
      <dgm:prSet presAssocID="{8182588B-5148-4DF2-A376-829FD94013CF}" presName="parentLin" presStyleCnt="0"/>
      <dgm:spPr/>
    </dgm:pt>
    <dgm:pt modelId="{496F7227-75D7-45B9-BC28-456A7A30040E}" type="pres">
      <dgm:prSet presAssocID="{8182588B-5148-4DF2-A376-829FD94013CF}" presName="parentLeftMargin" presStyleLbl="node1" presStyleIdx="0" presStyleCnt="3"/>
      <dgm:spPr/>
      <dgm:t>
        <a:bodyPr/>
        <a:lstStyle/>
        <a:p>
          <a:endParaRPr lang="en-US"/>
        </a:p>
      </dgm:t>
    </dgm:pt>
    <dgm:pt modelId="{FDD06D0B-48F9-4F6E-BCA8-5DF65F051C96}" type="pres">
      <dgm:prSet presAssocID="{8182588B-5148-4DF2-A376-829FD94013CF}" presName="parentText" presStyleLbl="node1" presStyleIdx="1" presStyleCnt="3">
        <dgm:presLayoutVars>
          <dgm:chMax val="0"/>
          <dgm:bulletEnabled val="1"/>
        </dgm:presLayoutVars>
      </dgm:prSet>
      <dgm:spPr/>
      <dgm:t>
        <a:bodyPr/>
        <a:lstStyle/>
        <a:p>
          <a:endParaRPr lang="en-US"/>
        </a:p>
      </dgm:t>
    </dgm:pt>
    <dgm:pt modelId="{146D64DF-8083-44E5-8300-D82A232F2543}" type="pres">
      <dgm:prSet presAssocID="{8182588B-5148-4DF2-A376-829FD94013CF}" presName="negativeSpace" presStyleCnt="0"/>
      <dgm:spPr/>
    </dgm:pt>
    <dgm:pt modelId="{6B6094A5-AF9B-45DC-A341-DB71C692AFAF}" type="pres">
      <dgm:prSet presAssocID="{8182588B-5148-4DF2-A376-829FD94013CF}" presName="childText" presStyleLbl="conFgAcc1" presStyleIdx="1" presStyleCnt="3">
        <dgm:presLayoutVars>
          <dgm:bulletEnabled val="1"/>
        </dgm:presLayoutVars>
      </dgm:prSet>
      <dgm:spPr/>
      <dgm:t>
        <a:bodyPr/>
        <a:lstStyle/>
        <a:p>
          <a:endParaRPr lang="en-US"/>
        </a:p>
      </dgm:t>
    </dgm:pt>
    <dgm:pt modelId="{F641830B-7BCE-4EE8-BE76-5A01B38728A5}" type="pres">
      <dgm:prSet presAssocID="{68607D93-AA8B-4FFD-8E17-57DAA2B71861}" presName="spaceBetweenRectangles" presStyleCnt="0"/>
      <dgm:spPr/>
    </dgm:pt>
    <dgm:pt modelId="{5255AF5E-7E9A-4341-A5D2-BA2A7A96CD77}" type="pres">
      <dgm:prSet presAssocID="{61098442-A442-49D4-9862-DF994BE746FE}" presName="parentLin" presStyleCnt="0"/>
      <dgm:spPr/>
    </dgm:pt>
    <dgm:pt modelId="{D8CC8285-2EF2-4483-82B8-BE1C9BE23E62}" type="pres">
      <dgm:prSet presAssocID="{61098442-A442-49D4-9862-DF994BE746FE}" presName="parentLeftMargin" presStyleLbl="node1" presStyleIdx="1" presStyleCnt="3"/>
      <dgm:spPr/>
      <dgm:t>
        <a:bodyPr/>
        <a:lstStyle/>
        <a:p>
          <a:endParaRPr lang="en-US"/>
        </a:p>
      </dgm:t>
    </dgm:pt>
    <dgm:pt modelId="{15465FB2-14F6-4B75-A891-BC2D72BC4489}" type="pres">
      <dgm:prSet presAssocID="{61098442-A442-49D4-9862-DF994BE746FE}" presName="parentText" presStyleLbl="node1" presStyleIdx="2" presStyleCnt="3">
        <dgm:presLayoutVars>
          <dgm:chMax val="0"/>
          <dgm:bulletEnabled val="1"/>
        </dgm:presLayoutVars>
      </dgm:prSet>
      <dgm:spPr/>
      <dgm:t>
        <a:bodyPr/>
        <a:lstStyle/>
        <a:p>
          <a:endParaRPr lang="en-US"/>
        </a:p>
      </dgm:t>
    </dgm:pt>
    <dgm:pt modelId="{6FF592E7-D9A6-4317-89D2-38C1C174FB7C}" type="pres">
      <dgm:prSet presAssocID="{61098442-A442-49D4-9862-DF994BE746FE}" presName="negativeSpace" presStyleCnt="0"/>
      <dgm:spPr/>
    </dgm:pt>
    <dgm:pt modelId="{31455E97-8359-4D8E-AFE3-1846C829EE77}" type="pres">
      <dgm:prSet presAssocID="{61098442-A442-49D4-9862-DF994BE746FE}" presName="childText" presStyleLbl="conFgAcc1" presStyleIdx="2" presStyleCnt="3">
        <dgm:presLayoutVars>
          <dgm:bulletEnabled val="1"/>
        </dgm:presLayoutVars>
      </dgm:prSet>
      <dgm:spPr/>
      <dgm:t>
        <a:bodyPr/>
        <a:lstStyle/>
        <a:p>
          <a:endParaRPr lang="en-US"/>
        </a:p>
      </dgm:t>
    </dgm:pt>
  </dgm:ptLst>
  <dgm:cxnLst>
    <dgm:cxn modelId="{B0EEDAF7-5789-4574-8BBE-4E1AEA93673E}" srcId="{61098442-A442-49D4-9862-DF994BE746FE}" destId="{FB79BAE1-13D2-46DB-9197-96BA49D64CC2}" srcOrd="1" destOrd="0" parTransId="{6B6490CD-3C77-4A37-8086-A339711D2347}" sibTransId="{63CEB894-669E-4C09-8C8C-3E1889398C71}"/>
    <dgm:cxn modelId="{3694E3D4-0BD0-4CCC-9C93-D61940858C4C}" type="presOf" srcId="{6E7FE7F0-3FA4-4AD9-B4CE-F6A7626AF2D9}" destId="{284534F8-E37E-4439-B2DA-9A9C069F424C}" srcOrd="0" destOrd="0" presId="urn:microsoft.com/office/officeart/2005/8/layout/list1"/>
    <dgm:cxn modelId="{93251079-1132-4C49-B8EF-BA76DD670B8E}" type="presOf" srcId="{61098442-A442-49D4-9862-DF994BE746FE}" destId="{15465FB2-14F6-4B75-A891-BC2D72BC4489}" srcOrd="1" destOrd="0" presId="urn:microsoft.com/office/officeart/2005/8/layout/list1"/>
    <dgm:cxn modelId="{184C3022-678A-47EE-ABC3-4F5C88671312}" type="presOf" srcId="{7D78D7E6-3588-4FD5-9F5A-AF2A5F2D1683}" destId="{10978EC0-0728-41DF-8D60-EA0EFEA5ED41}" srcOrd="0" destOrd="1" presId="urn:microsoft.com/office/officeart/2005/8/layout/list1"/>
    <dgm:cxn modelId="{7F625AA9-DA9D-4066-88CC-8CD6D7FB67F4}" srcId="{6E7FE7F0-3FA4-4AD9-B4CE-F6A7626AF2D9}" destId="{D1C3B446-ECF6-4C20-A345-FB163250A404}" srcOrd="0" destOrd="0" parTransId="{221DF688-3EB9-4293-BF3E-852AE25DCF3E}" sibTransId="{9E966AD9-8880-4F91-93CD-B020E0810D24}"/>
    <dgm:cxn modelId="{A6ED7A4E-1001-4E05-9E00-BBB68C291576}" type="presOf" srcId="{61098442-A442-49D4-9862-DF994BE746FE}" destId="{D8CC8285-2EF2-4483-82B8-BE1C9BE23E62}" srcOrd="0" destOrd="0" presId="urn:microsoft.com/office/officeart/2005/8/layout/list1"/>
    <dgm:cxn modelId="{A723A4A4-D709-4E59-AA02-2B7719B25B52}" srcId="{D1C3B446-ECF6-4C20-A345-FB163250A404}" destId="{C84AB36B-86CB-45D5-A370-A89EFCB04F2D}" srcOrd="0" destOrd="0" parTransId="{454DDA38-90F0-40AE-BA73-91B2B9781BD4}" sibTransId="{4AA06B31-F748-4FCE-B6B2-9C3EB0177A48}"/>
    <dgm:cxn modelId="{ADBFFB41-9002-42DA-B6A1-4A927EDBB8E2}" type="presOf" srcId="{D1C3B446-ECF6-4C20-A345-FB163250A404}" destId="{68041628-7EB7-463D-B72A-2DBDFEEDEAB6}" srcOrd="1" destOrd="0" presId="urn:microsoft.com/office/officeart/2005/8/layout/list1"/>
    <dgm:cxn modelId="{43296AD9-F5AB-41F7-A871-8AA2B020849A}" type="presOf" srcId="{4939EE3E-464D-4A9E-B8C3-892919315324}" destId="{6B6094A5-AF9B-45DC-A341-DB71C692AFAF}" srcOrd="0" destOrd="1" presId="urn:microsoft.com/office/officeart/2005/8/layout/list1"/>
    <dgm:cxn modelId="{E26FEC35-7761-4508-8F83-ACAEB2858962}" srcId="{D1C3B446-ECF6-4C20-A345-FB163250A404}" destId="{7D78D7E6-3588-4FD5-9F5A-AF2A5F2D1683}" srcOrd="1" destOrd="0" parTransId="{5AC671BF-90E7-4AD3-A95C-80A61B1FB2B4}" sibTransId="{9DDA474D-7C65-419C-A689-6F50B6DC3969}"/>
    <dgm:cxn modelId="{EDC103A6-72E7-4804-8592-09C8E0F7AD84}" type="presOf" srcId="{2013D8F2-83C0-4908-9E4E-FA9629951D38}" destId="{31455E97-8359-4D8E-AFE3-1846C829EE77}" srcOrd="0" destOrd="0" presId="urn:microsoft.com/office/officeart/2005/8/layout/list1"/>
    <dgm:cxn modelId="{900D9382-DC88-4174-9818-BA077045BC33}" srcId="{6E7FE7F0-3FA4-4AD9-B4CE-F6A7626AF2D9}" destId="{8182588B-5148-4DF2-A376-829FD94013CF}" srcOrd="1" destOrd="0" parTransId="{4D318772-F556-4D08-A099-2FF5BA6B1871}" sibTransId="{68607D93-AA8B-4FFD-8E17-57DAA2B71861}"/>
    <dgm:cxn modelId="{E33C64AA-1B60-4681-807F-5C795AE39A97}" type="presOf" srcId="{4B7DD23D-0719-42DB-B74B-7BF958098F0B}" destId="{6B6094A5-AF9B-45DC-A341-DB71C692AFAF}" srcOrd="0" destOrd="0" presId="urn:microsoft.com/office/officeart/2005/8/layout/list1"/>
    <dgm:cxn modelId="{3D53EFEA-28DA-40B3-8616-76EA5B17D980}" type="presOf" srcId="{8182588B-5148-4DF2-A376-829FD94013CF}" destId="{496F7227-75D7-45B9-BC28-456A7A30040E}" srcOrd="0" destOrd="0" presId="urn:microsoft.com/office/officeart/2005/8/layout/list1"/>
    <dgm:cxn modelId="{1B7EF91A-F272-44FE-B2A0-824F1EEDD31B}" srcId="{8182588B-5148-4DF2-A376-829FD94013CF}" destId="{4939EE3E-464D-4A9E-B8C3-892919315324}" srcOrd="1" destOrd="0" parTransId="{A3A6C6EE-16C2-46C8-AFF7-A40174F71EB2}" sibTransId="{96A28B91-4685-4844-8BCE-5CEC26A3C83E}"/>
    <dgm:cxn modelId="{CC5EE8CC-8BFC-4A98-88C0-7F181F1C4503}" type="presOf" srcId="{8182588B-5148-4DF2-A376-829FD94013CF}" destId="{FDD06D0B-48F9-4F6E-BCA8-5DF65F051C96}" srcOrd="1" destOrd="0" presId="urn:microsoft.com/office/officeart/2005/8/layout/list1"/>
    <dgm:cxn modelId="{B77D02B8-9995-46AB-B056-F82EB08B7F3E}" type="presOf" srcId="{D1C3B446-ECF6-4C20-A345-FB163250A404}" destId="{C6A31F7C-EE98-4B67-9899-2D601A90D513}" srcOrd="0" destOrd="0" presId="urn:microsoft.com/office/officeart/2005/8/layout/list1"/>
    <dgm:cxn modelId="{8E6CB3C3-023C-4E1C-A74A-315B3C0D1447}" type="presOf" srcId="{C84AB36B-86CB-45D5-A370-A89EFCB04F2D}" destId="{10978EC0-0728-41DF-8D60-EA0EFEA5ED41}" srcOrd="0" destOrd="0" presId="urn:microsoft.com/office/officeart/2005/8/layout/list1"/>
    <dgm:cxn modelId="{684F6C26-AA88-4762-BEAA-76C9AB39E3AF}" srcId="{8182588B-5148-4DF2-A376-829FD94013CF}" destId="{4B7DD23D-0719-42DB-B74B-7BF958098F0B}" srcOrd="0" destOrd="0" parTransId="{C52702AB-BA18-44DC-BE71-F6252DA86DC3}" sibTransId="{4D7CFBA6-86C0-4725-B97D-1332C4C3FF00}"/>
    <dgm:cxn modelId="{A28F141E-BA68-4383-A6A7-6CE88382C0C9}" srcId="{61098442-A442-49D4-9862-DF994BE746FE}" destId="{2013D8F2-83C0-4908-9E4E-FA9629951D38}" srcOrd="0" destOrd="0" parTransId="{2115CF65-7E99-40A6-8818-7B5BB287DE66}" sibTransId="{9DC4BB14-746A-4A62-B9BB-B95246A22897}"/>
    <dgm:cxn modelId="{173D4043-C9BE-42DE-BB89-B27B297B63DF}" srcId="{6E7FE7F0-3FA4-4AD9-B4CE-F6A7626AF2D9}" destId="{61098442-A442-49D4-9862-DF994BE746FE}" srcOrd="2" destOrd="0" parTransId="{58FBF449-FFF4-4724-B2E9-71A02AA156CD}" sibTransId="{741D384A-AAB5-4825-A4AA-52108524F36B}"/>
    <dgm:cxn modelId="{449678B7-91B8-45B1-9F30-EC118044A685}" type="presOf" srcId="{FB79BAE1-13D2-46DB-9197-96BA49D64CC2}" destId="{31455E97-8359-4D8E-AFE3-1846C829EE77}" srcOrd="0" destOrd="1" presId="urn:microsoft.com/office/officeart/2005/8/layout/list1"/>
    <dgm:cxn modelId="{11158BAD-52C3-48CD-A28B-B2E5BBD8A8B6}" type="presParOf" srcId="{284534F8-E37E-4439-B2DA-9A9C069F424C}" destId="{CC091DDC-CAC4-4524-967E-7C01009A1B24}" srcOrd="0" destOrd="0" presId="urn:microsoft.com/office/officeart/2005/8/layout/list1"/>
    <dgm:cxn modelId="{564A49CB-BD0A-4CFB-9EF7-7B1DF4692700}" type="presParOf" srcId="{CC091DDC-CAC4-4524-967E-7C01009A1B24}" destId="{C6A31F7C-EE98-4B67-9899-2D601A90D513}" srcOrd="0" destOrd="0" presId="urn:microsoft.com/office/officeart/2005/8/layout/list1"/>
    <dgm:cxn modelId="{47137327-7316-4640-B619-12E705847770}" type="presParOf" srcId="{CC091DDC-CAC4-4524-967E-7C01009A1B24}" destId="{68041628-7EB7-463D-B72A-2DBDFEEDEAB6}" srcOrd="1" destOrd="0" presId="urn:microsoft.com/office/officeart/2005/8/layout/list1"/>
    <dgm:cxn modelId="{AC08DB62-A5BA-4204-8B5C-E5CCDCC7E456}" type="presParOf" srcId="{284534F8-E37E-4439-B2DA-9A9C069F424C}" destId="{9886AF48-87D3-4074-88C4-BA0EE06E71E9}" srcOrd="1" destOrd="0" presId="urn:microsoft.com/office/officeart/2005/8/layout/list1"/>
    <dgm:cxn modelId="{AE539A42-488A-42F4-8C8B-39152AD2340E}" type="presParOf" srcId="{284534F8-E37E-4439-B2DA-9A9C069F424C}" destId="{10978EC0-0728-41DF-8D60-EA0EFEA5ED41}" srcOrd="2" destOrd="0" presId="urn:microsoft.com/office/officeart/2005/8/layout/list1"/>
    <dgm:cxn modelId="{DFD0532C-71AA-48BF-ABCE-C00D2A78E993}" type="presParOf" srcId="{284534F8-E37E-4439-B2DA-9A9C069F424C}" destId="{287E30AF-0E3C-4EA1-9277-C8A9A01ED621}" srcOrd="3" destOrd="0" presId="urn:microsoft.com/office/officeart/2005/8/layout/list1"/>
    <dgm:cxn modelId="{CC82163C-6F9F-45B3-B1D0-BF54FB90C282}" type="presParOf" srcId="{284534F8-E37E-4439-B2DA-9A9C069F424C}" destId="{E17EA033-2EED-4015-860C-FF9F2553EF78}" srcOrd="4" destOrd="0" presId="urn:microsoft.com/office/officeart/2005/8/layout/list1"/>
    <dgm:cxn modelId="{6A8B304B-0455-4012-B865-9E00D0C1B029}" type="presParOf" srcId="{E17EA033-2EED-4015-860C-FF9F2553EF78}" destId="{496F7227-75D7-45B9-BC28-456A7A30040E}" srcOrd="0" destOrd="0" presId="urn:microsoft.com/office/officeart/2005/8/layout/list1"/>
    <dgm:cxn modelId="{29C71A6F-870E-4E94-883E-159CCCB84622}" type="presParOf" srcId="{E17EA033-2EED-4015-860C-FF9F2553EF78}" destId="{FDD06D0B-48F9-4F6E-BCA8-5DF65F051C96}" srcOrd="1" destOrd="0" presId="urn:microsoft.com/office/officeart/2005/8/layout/list1"/>
    <dgm:cxn modelId="{87F0169C-20E8-4527-A100-29B5423A2417}" type="presParOf" srcId="{284534F8-E37E-4439-B2DA-9A9C069F424C}" destId="{146D64DF-8083-44E5-8300-D82A232F2543}" srcOrd="5" destOrd="0" presId="urn:microsoft.com/office/officeart/2005/8/layout/list1"/>
    <dgm:cxn modelId="{D71602F4-B4F8-4B28-AA6F-4871B35F073B}" type="presParOf" srcId="{284534F8-E37E-4439-B2DA-9A9C069F424C}" destId="{6B6094A5-AF9B-45DC-A341-DB71C692AFAF}" srcOrd="6" destOrd="0" presId="urn:microsoft.com/office/officeart/2005/8/layout/list1"/>
    <dgm:cxn modelId="{774276C7-CF50-49A3-9A37-1767B450AA5F}" type="presParOf" srcId="{284534F8-E37E-4439-B2DA-9A9C069F424C}" destId="{F641830B-7BCE-4EE8-BE76-5A01B38728A5}" srcOrd="7" destOrd="0" presId="urn:microsoft.com/office/officeart/2005/8/layout/list1"/>
    <dgm:cxn modelId="{9FA99463-51CB-4FFF-A69C-FFB9BCFF4CEA}" type="presParOf" srcId="{284534F8-E37E-4439-B2DA-9A9C069F424C}" destId="{5255AF5E-7E9A-4341-A5D2-BA2A7A96CD77}" srcOrd="8" destOrd="0" presId="urn:microsoft.com/office/officeart/2005/8/layout/list1"/>
    <dgm:cxn modelId="{5E971F56-E32A-44AD-BE41-574643AE6D96}" type="presParOf" srcId="{5255AF5E-7E9A-4341-A5D2-BA2A7A96CD77}" destId="{D8CC8285-2EF2-4483-82B8-BE1C9BE23E62}" srcOrd="0" destOrd="0" presId="urn:microsoft.com/office/officeart/2005/8/layout/list1"/>
    <dgm:cxn modelId="{D7419CFE-605B-4DE3-90C2-CE8588195F97}" type="presParOf" srcId="{5255AF5E-7E9A-4341-A5D2-BA2A7A96CD77}" destId="{15465FB2-14F6-4B75-A891-BC2D72BC4489}" srcOrd="1" destOrd="0" presId="urn:microsoft.com/office/officeart/2005/8/layout/list1"/>
    <dgm:cxn modelId="{FCA1524C-8AD2-46FE-A7EC-D3BC8B50F64F}" type="presParOf" srcId="{284534F8-E37E-4439-B2DA-9A9C069F424C}" destId="{6FF592E7-D9A6-4317-89D2-38C1C174FB7C}" srcOrd="9" destOrd="0" presId="urn:microsoft.com/office/officeart/2005/8/layout/list1"/>
    <dgm:cxn modelId="{6E8BACD8-F05D-424B-8D4A-C63435E94CD9}" type="presParOf" srcId="{284534F8-E37E-4439-B2DA-9A9C069F424C}" destId="{31455E97-8359-4D8E-AFE3-1846C829EE77}"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7FE7F0-3FA4-4AD9-B4CE-F6A7626AF2D9}"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D1C3B446-ECF6-4C20-A345-FB163250A404}">
      <dgm:prSet custT="1"/>
      <dgm:spPr/>
      <dgm:t>
        <a:bodyPr/>
        <a:lstStyle/>
        <a:p>
          <a:pPr rtl="0"/>
          <a:r>
            <a:rPr lang="en-US" sz="1200" b="1" dirty="0"/>
            <a:t>Resident Coordinator &amp; UNCT </a:t>
          </a:r>
          <a:r>
            <a:rPr lang="en-US" sz="1200" b="1" dirty="0" smtClean="0"/>
            <a:t>Member &amp; UNCT </a:t>
          </a:r>
          <a:r>
            <a:rPr lang="en-US" sz="1200" b="1" dirty="0"/>
            <a:t>as a team</a:t>
          </a:r>
          <a:endParaRPr lang="en-US" sz="1200" dirty="0"/>
        </a:p>
      </dgm:t>
    </dgm:pt>
    <dgm:pt modelId="{221DF688-3EB9-4293-BF3E-852AE25DCF3E}" type="parTrans" cxnId="{7F625AA9-DA9D-4066-88CC-8CD6D7FB67F4}">
      <dgm:prSet/>
      <dgm:spPr/>
      <dgm:t>
        <a:bodyPr/>
        <a:lstStyle/>
        <a:p>
          <a:endParaRPr lang="en-US" sz="1200"/>
        </a:p>
      </dgm:t>
    </dgm:pt>
    <dgm:pt modelId="{9E966AD9-8880-4F91-93CD-B020E0810D24}" type="sibTrans" cxnId="{7F625AA9-DA9D-4066-88CC-8CD6D7FB67F4}">
      <dgm:prSet/>
      <dgm:spPr/>
      <dgm:t>
        <a:bodyPr/>
        <a:lstStyle/>
        <a:p>
          <a:endParaRPr lang="en-US" sz="1200"/>
        </a:p>
      </dgm:t>
    </dgm:pt>
    <dgm:pt modelId="{C84AB36B-86CB-45D5-A370-A89EFCB04F2D}">
      <dgm:prSet custT="1"/>
      <dgm:spPr/>
      <dgm:t>
        <a:bodyPr/>
        <a:lstStyle/>
        <a:p>
          <a:pPr rtl="0"/>
          <a:r>
            <a:rPr lang="en-US" sz="1200" dirty="0"/>
            <a:t>The RC, as well as their other roles such as the DSRSG, the HC and the DO, are incorporated in one holistic performance review.</a:t>
          </a:r>
        </a:p>
      </dgm:t>
    </dgm:pt>
    <dgm:pt modelId="{454DDA38-90F0-40AE-BA73-91B2B9781BD4}" type="parTrans" cxnId="{A723A4A4-D709-4E59-AA02-2B7719B25B52}">
      <dgm:prSet/>
      <dgm:spPr/>
      <dgm:t>
        <a:bodyPr/>
        <a:lstStyle/>
        <a:p>
          <a:endParaRPr lang="en-US" sz="1200"/>
        </a:p>
      </dgm:t>
    </dgm:pt>
    <dgm:pt modelId="{4AA06B31-F748-4FCE-B6B2-9C3EB0177A48}" type="sibTrans" cxnId="{A723A4A4-D709-4E59-AA02-2B7719B25B52}">
      <dgm:prSet/>
      <dgm:spPr/>
      <dgm:t>
        <a:bodyPr/>
        <a:lstStyle/>
        <a:p>
          <a:endParaRPr lang="en-US" sz="1200"/>
        </a:p>
      </dgm:t>
    </dgm:pt>
    <dgm:pt modelId="{8182588B-5148-4DF2-A376-829FD94013CF}">
      <dgm:prSet custT="1"/>
      <dgm:spPr/>
      <dgm:t>
        <a:bodyPr/>
        <a:lstStyle/>
        <a:p>
          <a:pPr rtl="0"/>
          <a:r>
            <a:rPr lang="en-US" sz="1200" b="1" dirty="0"/>
            <a:t>Regional </a:t>
          </a:r>
          <a:r>
            <a:rPr lang="en-US" sz="1200" b="1" dirty="0" smtClean="0"/>
            <a:t>UNSDG </a:t>
          </a:r>
          <a:r>
            <a:rPr lang="en-US" sz="1200" b="1" dirty="0"/>
            <a:t>Performance Management Team</a:t>
          </a:r>
          <a:endParaRPr lang="en-US" sz="1200" dirty="0"/>
        </a:p>
      </dgm:t>
    </dgm:pt>
    <dgm:pt modelId="{4D318772-F556-4D08-A099-2FF5BA6B1871}" type="parTrans" cxnId="{900D9382-DC88-4174-9818-BA077045BC33}">
      <dgm:prSet/>
      <dgm:spPr/>
      <dgm:t>
        <a:bodyPr/>
        <a:lstStyle/>
        <a:p>
          <a:endParaRPr lang="en-US" sz="1200"/>
        </a:p>
      </dgm:t>
    </dgm:pt>
    <dgm:pt modelId="{68607D93-AA8B-4FFD-8E17-57DAA2B71861}" type="sibTrans" cxnId="{900D9382-DC88-4174-9818-BA077045BC33}">
      <dgm:prSet/>
      <dgm:spPr/>
      <dgm:t>
        <a:bodyPr/>
        <a:lstStyle/>
        <a:p>
          <a:endParaRPr lang="en-US" sz="1200"/>
        </a:p>
      </dgm:t>
    </dgm:pt>
    <dgm:pt modelId="{4B7DD23D-0719-42DB-B74B-7BF958098F0B}">
      <dgm:prSet custT="1"/>
      <dgm:spPr/>
      <dgm:t>
        <a:bodyPr/>
        <a:lstStyle/>
        <a:p>
          <a:pPr rtl="0"/>
          <a:r>
            <a:rPr lang="en-US" sz="1200" dirty="0"/>
            <a:t>The Regional UNDG Performance Management Team consists of the Regional UNDG Chair and Regional Directors (from across the UNDG at the D2 level) who provide an overall performance assessment for the RC &amp; UN Country Team. </a:t>
          </a:r>
        </a:p>
      </dgm:t>
    </dgm:pt>
    <dgm:pt modelId="{C52702AB-BA18-44DC-BE71-F6252DA86DC3}" type="parTrans" cxnId="{684F6C26-AA88-4762-BEAA-76C9AB39E3AF}">
      <dgm:prSet/>
      <dgm:spPr/>
      <dgm:t>
        <a:bodyPr/>
        <a:lstStyle/>
        <a:p>
          <a:endParaRPr lang="en-US" sz="1200"/>
        </a:p>
      </dgm:t>
    </dgm:pt>
    <dgm:pt modelId="{4D7CFBA6-86C0-4725-B97D-1332C4C3FF00}" type="sibTrans" cxnId="{684F6C26-AA88-4762-BEAA-76C9AB39E3AF}">
      <dgm:prSet/>
      <dgm:spPr/>
      <dgm:t>
        <a:bodyPr/>
        <a:lstStyle/>
        <a:p>
          <a:endParaRPr lang="en-US" sz="1200"/>
        </a:p>
      </dgm:t>
    </dgm:pt>
    <dgm:pt modelId="{61098442-A442-49D4-9862-DF994BE746FE}">
      <dgm:prSet custT="1"/>
      <dgm:spPr/>
      <dgm:t>
        <a:bodyPr/>
        <a:lstStyle/>
        <a:p>
          <a:pPr rtl="0"/>
          <a:r>
            <a:rPr lang="en-US" sz="1200" b="1" dirty="0"/>
            <a:t>Additional Inputs from across the UN</a:t>
          </a:r>
          <a:endParaRPr lang="en-US" sz="1200" dirty="0"/>
        </a:p>
      </dgm:t>
    </dgm:pt>
    <dgm:pt modelId="{58FBF449-FFF4-4724-B2E9-71A02AA156CD}" type="parTrans" cxnId="{173D4043-C9BE-42DE-BB89-B27B297B63DF}">
      <dgm:prSet/>
      <dgm:spPr/>
      <dgm:t>
        <a:bodyPr/>
        <a:lstStyle/>
        <a:p>
          <a:endParaRPr lang="en-US" sz="1200"/>
        </a:p>
      </dgm:t>
    </dgm:pt>
    <dgm:pt modelId="{741D384A-AAB5-4825-A4AA-52108524F36B}" type="sibTrans" cxnId="{173D4043-C9BE-42DE-BB89-B27B297B63DF}">
      <dgm:prSet/>
      <dgm:spPr/>
      <dgm:t>
        <a:bodyPr/>
        <a:lstStyle/>
        <a:p>
          <a:endParaRPr lang="en-US" sz="1200"/>
        </a:p>
      </dgm:t>
    </dgm:pt>
    <dgm:pt modelId="{2013D8F2-83C0-4908-9E4E-FA9629951D38}">
      <dgm:prSet custT="1"/>
      <dgm:spPr/>
      <dgm:t>
        <a:bodyPr/>
        <a:lstStyle/>
        <a:p>
          <a:pPr rtl="0"/>
          <a:r>
            <a:rPr lang="en-US" sz="1200" dirty="0"/>
            <a:t>Agencies participating through the </a:t>
          </a:r>
          <a:r>
            <a:rPr lang="en-US" sz="1200" dirty="0" smtClean="0"/>
            <a:t>UNSDG </a:t>
          </a:r>
          <a:r>
            <a:rPr lang="en-US" sz="1200" dirty="0"/>
            <a:t>mechanism can provide overall feedback on the performance of the RC and provide their input for consideration by the Regional </a:t>
          </a:r>
          <a:r>
            <a:rPr lang="en-US" sz="1200" dirty="0" smtClean="0"/>
            <a:t>UNSDG </a:t>
          </a:r>
          <a:r>
            <a:rPr lang="en-US" sz="1200" dirty="0"/>
            <a:t>Management Team</a:t>
          </a:r>
        </a:p>
      </dgm:t>
    </dgm:pt>
    <dgm:pt modelId="{2115CF65-7E99-40A6-8818-7B5BB287DE66}" type="parTrans" cxnId="{A28F141E-BA68-4383-A6A7-6CE88382C0C9}">
      <dgm:prSet/>
      <dgm:spPr/>
      <dgm:t>
        <a:bodyPr/>
        <a:lstStyle/>
        <a:p>
          <a:endParaRPr lang="en-US" sz="1200"/>
        </a:p>
      </dgm:t>
    </dgm:pt>
    <dgm:pt modelId="{9DC4BB14-746A-4A62-B9BB-B95246A22897}" type="sibTrans" cxnId="{A28F141E-BA68-4383-A6A7-6CE88382C0C9}">
      <dgm:prSet/>
      <dgm:spPr/>
      <dgm:t>
        <a:bodyPr/>
        <a:lstStyle/>
        <a:p>
          <a:endParaRPr lang="en-US" sz="1200"/>
        </a:p>
      </dgm:t>
    </dgm:pt>
    <dgm:pt modelId="{6A534645-D53B-40F9-B87D-10EE407F968A}">
      <dgm:prSet custT="1"/>
      <dgm:spPr/>
      <dgm:t>
        <a:bodyPr/>
        <a:lstStyle/>
        <a:p>
          <a:pPr rtl="0"/>
          <a:r>
            <a:rPr lang="en-US" sz="1200" dirty="0"/>
            <a:t>UNCT Members include their contributions to the UNCT Goals, which is shared with their agencies supervisor as part of their agency appraisal process</a:t>
          </a:r>
        </a:p>
      </dgm:t>
    </dgm:pt>
    <dgm:pt modelId="{E30E0043-E054-4DB6-8672-503CF2967D71}" type="parTrans" cxnId="{85BAA2CE-C00F-47B7-8332-C61331CCBCDA}">
      <dgm:prSet/>
      <dgm:spPr/>
      <dgm:t>
        <a:bodyPr/>
        <a:lstStyle/>
        <a:p>
          <a:endParaRPr lang="en-US" sz="1200"/>
        </a:p>
      </dgm:t>
    </dgm:pt>
    <dgm:pt modelId="{2A894B43-5E2A-4DD8-8713-FF41DBB0F919}" type="sibTrans" cxnId="{85BAA2CE-C00F-47B7-8332-C61331CCBCDA}">
      <dgm:prSet/>
      <dgm:spPr/>
      <dgm:t>
        <a:bodyPr/>
        <a:lstStyle/>
        <a:p>
          <a:endParaRPr lang="en-US" sz="1200"/>
        </a:p>
      </dgm:t>
    </dgm:pt>
    <dgm:pt modelId="{D034E92B-1F86-41E0-9AA5-BAFE1F476FD7}">
      <dgm:prSet custT="1"/>
      <dgm:spPr/>
      <dgm:t>
        <a:bodyPr/>
        <a:lstStyle/>
        <a:p>
          <a:pPr rtl="0"/>
          <a:r>
            <a:rPr lang="en-US" sz="1200"/>
            <a:t>UNCT as a team defines the overall UNCT Goals &amp; Success Criteria that the UNCT will focus on for the year</a:t>
          </a:r>
          <a:endParaRPr lang="en-US" sz="1200" dirty="0"/>
        </a:p>
      </dgm:t>
    </dgm:pt>
    <dgm:pt modelId="{8A63526D-EF55-4DD5-8B75-3AF5B6AAEC4A}" type="parTrans" cxnId="{1321F5CA-167F-4E60-BFE0-7FD179582C0A}">
      <dgm:prSet/>
      <dgm:spPr/>
      <dgm:t>
        <a:bodyPr/>
        <a:lstStyle/>
        <a:p>
          <a:endParaRPr lang="en-US" sz="1200"/>
        </a:p>
      </dgm:t>
    </dgm:pt>
    <dgm:pt modelId="{6F0064BE-049C-4B7E-91A2-65207045EB25}" type="sibTrans" cxnId="{1321F5CA-167F-4E60-BFE0-7FD179582C0A}">
      <dgm:prSet/>
      <dgm:spPr/>
      <dgm:t>
        <a:bodyPr/>
        <a:lstStyle/>
        <a:p>
          <a:endParaRPr lang="en-US" sz="1200"/>
        </a:p>
      </dgm:t>
    </dgm:pt>
    <dgm:pt modelId="{E44C53EB-7020-4CCA-AF87-035A2FCDF1EE}">
      <dgm:prSet custT="1"/>
      <dgm:spPr/>
      <dgm:t>
        <a:bodyPr/>
        <a:lstStyle/>
        <a:p>
          <a:pPr rtl="0"/>
          <a:r>
            <a:rPr lang="en-US" sz="1200" dirty="0"/>
            <a:t>For the multi-hatted role of the RC (DO/HC or DSRSG) appraisals and inputs are provided by UNDSS, OCHA, DPA, DPO and OHCHR</a:t>
          </a:r>
        </a:p>
      </dgm:t>
    </dgm:pt>
    <dgm:pt modelId="{2E3C8BBA-E137-4889-A6B5-34FE448C5754}" type="parTrans" cxnId="{E3677515-7AA0-453C-935A-620C3671559A}">
      <dgm:prSet/>
      <dgm:spPr/>
      <dgm:t>
        <a:bodyPr/>
        <a:lstStyle/>
        <a:p>
          <a:endParaRPr lang="en-US"/>
        </a:p>
      </dgm:t>
    </dgm:pt>
    <dgm:pt modelId="{A847BE8A-E61B-41A0-895A-350CF8FE6723}" type="sibTrans" cxnId="{E3677515-7AA0-453C-935A-620C3671559A}">
      <dgm:prSet/>
      <dgm:spPr/>
      <dgm:t>
        <a:bodyPr/>
        <a:lstStyle/>
        <a:p>
          <a:endParaRPr lang="en-US"/>
        </a:p>
      </dgm:t>
    </dgm:pt>
    <dgm:pt modelId="{BB1E961B-1BFE-4CB1-8756-DCCF83ACE963}" type="pres">
      <dgm:prSet presAssocID="{6E7FE7F0-3FA4-4AD9-B4CE-F6A7626AF2D9}" presName="linear" presStyleCnt="0">
        <dgm:presLayoutVars>
          <dgm:dir/>
          <dgm:animLvl val="lvl"/>
          <dgm:resizeHandles val="exact"/>
        </dgm:presLayoutVars>
      </dgm:prSet>
      <dgm:spPr/>
      <dgm:t>
        <a:bodyPr/>
        <a:lstStyle/>
        <a:p>
          <a:endParaRPr lang="en-US"/>
        </a:p>
      </dgm:t>
    </dgm:pt>
    <dgm:pt modelId="{E367C175-E6F0-4E10-A8DD-B0DFC4BA844E}" type="pres">
      <dgm:prSet presAssocID="{D1C3B446-ECF6-4C20-A345-FB163250A404}" presName="parentLin" presStyleCnt="0"/>
      <dgm:spPr/>
    </dgm:pt>
    <dgm:pt modelId="{B24861D1-3DD2-4201-959C-E1456F2F3652}" type="pres">
      <dgm:prSet presAssocID="{D1C3B446-ECF6-4C20-A345-FB163250A404}" presName="parentLeftMargin" presStyleLbl="node1" presStyleIdx="0" presStyleCnt="3"/>
      <dgm:spPr/>
      <dgm:t>
        <a:bodyPr/>
        <a:lstStyle/>
        <a:p>
          <a:endParaRPr lang="en-US"/>
        </a:p>
      </dgm:t>
    </dgm:pt>
    <dgm:pt modelId="{CB6D6594-4364-4BD2-90BF-D581007A9E72}" type="pres">
      <dgm:prSet presAssocID="{D1C3B446-ECF6-4C20-A345-FB163250A404}" presName="parentText" presStyleLbl="node1" presStyleIdx="0" presStyleCnt="3">
        <dgm:presLayoutVars>
          <dgm:chMax val="0"/>
          <dgm:bulletEnabled val="1"/>
        </dgm:presLayoutVars>
      </dgm:prSet>
      <dgm:spPr/>
      <dgm:t>
        <a:bodyPr/>
        <a:lstStyle/>
        <a:p>
          <a:endParaRPr lang="en-US"/>
        </a:p>
      </dgm:t>
    </dgm:pt>
    <dgm:pt modelId="{CA9BAEAE-4AAB-4E48-8753-8EB75A80CC69}" type="pres">
      <dgm:prSet presAssocID="{D1C3B446-ECF6-4C20-A345-FB163250A404}" presName="negativeSpace" presStyleCnt="0"/>
      <dgm:spPr/>
    </dgm:pt>
    <dgm:pt modelId="{E84361AF-0F9C-4DD8-B113-06A04F543DA9}" type="pres">
      <dgm:prSet presAssocID="{D1C3B446-ECF6-4C20-A345-FB163250A404}" presName="childText" presStyleLbl="conFgAcc1" presStyleIdx="0" presStyleCnt="3" custLinFactY="-5" custLinFactNeighborY="-100000">
        <dgm:presLayoutVars>
          <dgm:bulletEnabled val="1"/>
        </dgm:presLayoutVars>
      </dgm:prSet>
      <dgm:spPr/>
      <dgm:t>
        <a:bodyPr/>
        <a:lstStyle/>
        <a:p>
          <a:endParaRPr lang="en-US"/>
        </a:p>
      </dgm:t>
    </dgm:pt>
    <dgm:pt modelId="{54AED4EE-0BB4-462A-8D45-2B71C08A4C22}" type="pres">
      <dgm:prSet presAssocID="{9E966AD9-8880-4F91-93CD-B020E0810D24}" presName="spaceBetweenRectangles" presStyleCnt="0"/>
      <dgm:spPr/>
    </dgm:pt>
    <dgm:pt modelId="{0381B550-3C76-40BE-96B6-45DA4E029DFA}" type="pres">
      <dgm:prSet presAssocID="{8182588B-5148-4DF2-A376-829FD94013CF}" presName="parentLin" presStyleCnt="0"/>
      <dgm:spPr/>
    </dgm:pt>
    <dgm:pt modelId="{F88AEE2F-4840-4C5F-A544-009E0CE49D4A}" type="pres">
      <dgm:prSet presAssocID="{8182588B-5148-4DF2-A376-829FD94013CF}" presName="parentLeftMargin" presStyleLbl="node1" presStyleIdx="0" presStyleCnt="3"/>
      <dgm:spPr/>
      <dgm:t>
        <a:bodyPr/>
        <a:lstStyle/>
        <a:p>
          <a:endParaRPr lang="en-US"/>
        </a:p>
      </dgm:t>
    </dgm:pt>
    <dgm:pt modelId="{D9D30041-6941-4DCC-99E6-092751C4D9B9}" type="pres">
      <dgm:prSet presAssocID="{8182588B-5148-4DF2-A376-829FD94013CF}" presName="parentText" presStyleLbl="node1" presStyleIdx="1" presStyleCnt="3">
        <dgm:presLayoutVars>
          <dgm:chMax val="0"/>
          <dgm:bulletEnabled val="1"/>
        </dgm:presLayoutVars>
      </dgm:prSet>
      <dgm:spPr/>
      <dgm:t>
        <a:bodyPr/>
        <a:lstStyle/>
        <a:p>
          <a:endParaRPr lang="en-US"/>
        </a:p>
      </dgm:t>
    </dgm:pt>
    <dgm:pt modelId="{8F2D600A-2D0F-4BE9-9053-F7904A72809D}" type="pres">
      <dgm:prSet presAssocID="{8182588B-5148-4DF2-A376-829FD94013CF}" presName="negativeSpace" presStyleCnt="0"/>
      <dgm:spPr/>
    </dgm:pt>
    <dgm:pt modelId="{D620A012-1009-44C0-BBC3-425153797FDA}" type="pres">
      <dgm:prSet presAssocID="{8182588B-5148-4DF2-A376-829FD94013CF}" presName="childText" presStyleLbl="conFgAcc1" presStyleIdx="1" presStyleCnt="3">
        <dgm:presLayoutVars>
          <dgm:bulletEnabled val="1"/>
        </dgm:presLayoutVars>
      </dgm:prSet>
      <dgm:spPr/>
      <dgm:t>
        <a:bodyPr/>
        <a:lstStyle/>
        <a:p>
          <a:endParaRPr lang="en-US"/>
        </a:p>
      </dgm:t>
    </dgm:pt>
    <dgm:pt modelId="{9B1AF069-7F5B-4BC3-A180-F3D70C71D863}" type="pres">
      <dgm:prSet presAssocID="{68607D93-AA8B-4FFD-8E17-57DAA2B71861}" presName="spaceBetweenRectangles" presStyleCnt="0"/>
      <dgm:spPr/>
    </dgm:pt>
    <dgm:pt modelId="{45904E57-5C94-41E3-9B4F-632E51F3CF4C}" type="pres">
      <dgm:prSet presAssocID="{61098442-A442-49D4-9862-DF994BE746FE}" presName="parentLin" presStyleCnt="0"/>
      <dgm:spPr/>
    </dgm:pt>
    <dgm:pt modelId="{DEA4C74E-6AEB-41FE-AE09-7CB3D5452CFE}" type="pres">
      <dgm:prSet presAssocID="{61098442-A442-49D4-9862-DF994BE746FE}" presName="parentLeftMargin" presStyleLbl="node1" presStyleIdx="1" presStyleCnt="3"/>
      <dgm:spPr/>
      <dgm:t>
        <a:bodyPr/>
        <a:lstStyle/>
        <a:p>
          <a:endParaRPr lang="en-US"/>
        </a:p>
      </dgm:t>
    </dgm:pt>
    <dgm:pt modelId="{190D73BF-1D80-44C3-B23C-ECB85898F772}" type="pres">
      <dgm:prSet presAssocID="{61098442-A442-49D4-9862-DF994BE746FE}" presName="parentText" presStyleLbl="node1" presStyleIdx="2" presStyleCnt="3">
        <dgm:presLayoutVars>
          <dgm:chMax val="0"/>
          <dgm:bulletEnabled val="1"/>
        </dgm:presLayoutVars>
      </dgm:prSet>
      <dgm:spPr/>
      <dgm:t>
        <a:bodyPr/>
        <a:lstStyle/>
        <a:p>
          <a:endParaRPr lang="en-US"/>
        </a:p>
      </dgm:t>
    </dgm:pt>
    <dgm:pt modelId="{3690705A-F4DE-462A-89AF-58F5AACEB48D}" type="pres">
      <dgm:prSet presAssocID="{61098442-A442-49D4-9862-DF994BE746FE}" presName="negativeSpace" presStyleCnt="0"/>
      <dgm:spPr/>
    </dgm:pt>
    <dgm:pt modelId="{86A4A482-1436-4A2F-89A1-E820A52FB5AD}" type="pres">
      <dgm:prSet presAssocID="{61098442-A442-49D4-9862-DF994BE746FE}" presName="childText" presStyleLbl="conFgAcc1" presStyleIdx="2" presStyleCnt="3">
        <dgm:presLayoutVars>
          <dgm:bulletEnabled val="1"/>
        </dgm:presLayoutVars>
      </dgm:prSet>
      <dgm:spPr/>
      <dgm:t>
        <a:bodyPr/>
        <a:lstStyle/>
        <a:p>
          <a:endParaRPr lang="en-US"/>
        </a:p>
      </dgm:t>
    </dgm:pt>
  </dgm:ptLst>
  <dgm:cxnLst>
    <dgm:cxn modelId="{4AF65B35-DB7D-4BB9-96DF-875D93A974F9}" type="presOf" srcId="{61098442-A442-49D4-9862-DF994BE746FE}" destId="{DEA4C74E-6AEB-41FE-AE09-7CB3D5452CFE}" srcOrd="0" destOrd="0" presId="urn:microsoft.com/office/officeart/2005/8/layout/list1"/>
    <dgm:cxn modelId="{FEC6AF86-92C5-4826-8528-425F8C73B189}" type="presOf" srcId="{6E7FE7F0-3FA4-4AD9-B4CE-F6A7626AF2D9}" destId="{BB1E961B-1BFE-4CB1-8756-DCCF83ACE963}" srcOrd="0" destOrd="0" presId="urn:microsoft.com/office/officeart/2005/8/layout/list1"/>
    <dgm:cxn modelId="{1690C833-B1D1-42D6-99F8-BF118201AEB9}" type="presOf" srcId="{D1C3B446-ECF6-4C20-A345-FB163250A404}" destId="{B24861D1-3DD2-4201-959C-E1456F2F3652}" srcOrd="0" destOrd="0" presId="urn:microsoft.com/office/officeart/2005/8/layout/list1"/>
    <dgm:cxn modelId="{7F625AA9-DA9D-4066-88CC-8CD6D7FB67F4}" srcId="{6E7FE7F0-3FA4-4AD9-B4CE-F6A7626AF2D9}" destId="{D1C3B446-ECF6-4C20-A345-FB163250A404}" srcOrd="0" destOrd="0" parTransId="{221DF688-3EB9-4293-BF3E-852AE25DCF3E}" sibTransId="{9E966AD9-8880-4F91-93CD-B020E0810D24}"/>
    <dgm:cxn modelId="{A723A4A4-D709-4E59-AA02-2B7719B25B52}" srcId="{D1C3B446-ECF6-4C20-A345-FB163250A404}" destId="{C84AB36B-86CB-45D5-A370-A89EFCB04F2D}" srcOrd="0" destOrd="0" parTransId="{454DDA38-90F0-40AE-BA73-91B2B9781BD4}" sibTransId="{4AA06B31-F748-4FCE-B6B2-9C3EB0177A48}"/>
    <dgm:cxn modelId="{E3677515-7AA0-453C-935A-620C3671559A}" srcId="{61098442-A442-49D4-9862-DF994BE746FE}" destId="{E44C53EB-7020-4CCA-AF87-035A2FCDF1EE}" srcOrd="1" destOrd="0" parTransId="{2E3C8BBA-E137-4889-A6B5-34FE448C5754}" sibTransId="{A847BE8A-E61B-41A0-895A-350CF8FE6723}"/>
    <dgm:cxn modelId="{398CB3E6-CC9F-41C6-8AC4-6996E562A66B}" type="presOf" srcId="{8182588B-5148-4DF2-A376-829FD94013CF}" destId="{D9D30041-6941-4DCC-99E6-092751C4D9B9}" srcOrd="1" destOrd="0" presId="urn:microsoft.com/office/officeart/2005/8/layout/list1"/>
    <dgm:cxn modelId="{03380252-59EB-468C-926C-DF668A294C92}" type="presOf" srcId="{E44C53EB-7020-4CCA-AF87-035A2FCDF1EE}" destId="{86A4A482-1436-4A2F-89A1-E820A52FB5AD}" srcOrd="0" destOrd="1" presId="urn:microsoft.com/office/officeart/2005/8/layout/list1"/>
    <dgm:cxn modelId="{16639BF1-819B-42F4-BC0F-A84F47181E6F}" type="presOf" srcId="{4B7DD23D-0719-42DB-B74B-7BF958098F0B}" destId="{D620A012-1009-44C0-BBC3-425153797FDA}" srcOrd="0" destOrd="0" presId="urn:microsoft.com/office/officeart/2005/8/layout/list1"/>
    <dgm:cxn modelId="{90550A7F-2D2D-4979-AE44-A872CC156CFF}" type="presOf" srcId="{2013D8F2-83C0-4908-9E4E-FA9629951D38}" destId="{86A4A482-1436-4A2F-89A1-E820A52FB5AD}" srcOrd="0" destOrd="0" presId="urn:microsoft.com/office/officeart/2005/8/layout/list1"/>
    <dgm:cxn modelId="{900D9382-DC88-4174-9818-BA077045BC33}" srcId="{6E7FE7F0-3FA4-4AD9-B4CE-F6A7626AF2D9}" destId="{8182588B-5148-4DF2-A376-829FD94013CF}" srcOrd="1" destOrd="0" parTransId="{4D318772-F556-4D08-A099-2FF5BA6B1871}" sibTransId="{68607D93-AA8B-4FFD-8E17-57DAA2B71861}"/>
    <dgm:cxn modelId="{D45DC23E-7470-46B3-BD9E-B761D67575B0}" type="presOf" srcId="{61098442-A442-49D4-9862-DF994BE746FE}" destId="{190D73BF-1D80-44C3-B23C-ECB85898F772}" srcOrd="1" destOrd="0" presId="urn:microsoft.com/office/officeart/2005/8/layout/list1"/>
    <dgm:cxn modelId="{71E18932-B96E-4367-A3C5-4A95BDEC2E9F}" type="presOf" srcId="{6A534645-D53B-40F9-B87D-10EE407F968A}" destId="{E84361AF-0F9C-4DD8-B113-06A04F543DA9}" srcOrd="0" destOrd="1" presId="urn:microsoft.com/office/officeart/2005/8/layout/list1"/>
    <dgm:cxn modelId="{BD9D60CB-66EA-4833-9EA4-C070B5B27D35}" type="presOf" srcId="{D034E92B-1F86-41E0-9AA5-BAFE1F476FD7}" destId="{E84361AF-0F9C-4DD8-B113-06A04F543DA9}" srcOrd="0" destOrd="2" presId="urn:microsoft.com/office/officeart/2005/8/layout/list1"/>
    <dgm:cxn modelId="{6B4F5EF2-3CA5-4F1B-B4AD-60C901B6E6C7}" type="presOf" srcId="{8182588B-5148-4DF2-A376-829FD94013CF}" destId="{F88AEE2F-4840-4C5F-A544-009E0CE49D4A}" srcOrd="0" destOrd="0" presId="urn:microsoft.com/office/officeart/2005/8/layout/list1"/>
    <dgm:cxn modelId="{85BAA2CE-C00F-47B7-8332-C61331CCBCDA}" srcId="{D1C3B446-ECF6-4C20-A345-FB163250A404}" destId="{6A534645-D53B-40F9-B87D-10EE407F968A}" srcOrd="1" destOrd="0" parTransId="{E30E0043-E054-4DB6-8672-503CF2967D71}" sibTransId="{2A894B43-5E2A-4DD8-8713-FF41DBB0F919}"/>
    <dgm:cxn modelId="{1321F5CA-167F-4E60-BFE0-7FD179582C0A}" srcId="{D1C3B446-ECF6-4C20-A345-FB163250A404}" destId="{D034E92B-1F86-41E0-9AA5-BAFE1F476FD7}" srcOrd="2" destOrd="0" parTransId="{8A63526D-EF55-4DD5-8B75-3AF5B6AAEC4A}" sibTransId="{6F0064BE-049C-4B7E-91A2-65207045EB25}"/>
    <dgm:cxn modelId="{5593EFDB-5792-445E-AEA6-6ED2E2A1A5A5}" type="presOf" srcId="{C84AB36B-86CB-45D5-A370-A89EFCB04F2D}" destId="{E84361AF-0F9C-4DD8-B113-06A04F543DA9}" srcOrd="0" destOrd="0" presId="urn:microsoft.com/office/officeart/2005/8/layout/list1"/>
    <dgm:cxn modelId="{684F6C26-AA88-4762-BEAA-76C9AB39E3AF}" srcId="{8182588B-5148-4DF2-A376-829FD94013CF}" destId="{4B7DD23D-0719-42DB-B74B-7BF958098F0B}" srcOrd="0" destOrd="0" parTransId="{C52702AB-BA18-44DC-BE71-F6252DA86DC3}" sibTransId="{4D7CFBA6-86C0-4725-B97D-1332C4C3FF00}"/>
    <dgm:cxn modelId="{6364C7B8-E306-41F1-BDE7-3637FE3BF959}" type="presOf" srcId="{D1C3B446-ECF6-4C20-A345-FB163250A404}" destId="{CB6D6594-4364-4BD2-90BF-D581007A9E72}" srcOrd="1" destOrd="0" presId="urn:microsoft.com/office/officeart/2005/8/layout/list1"/>
    <dgm:cxn modelId="{A28F141E-BA68-4383-A6A7-6CE88382C0C9}" srcId="{61098442-A442-49D4-9862-DF994BE746FE}" destId="{2013D8F2-83C0-4908-9E4E-FA9629951D38}" srcOrd="0" destOrd="0" parTransId="{2115CF65-7E99-40A6-8818-7B5BB287DE66}" sibTransId="{9DC4BB14-746A-4A62-B9BB-B95246A22897}"/>
    <dgm:cxn modelId="{173D4043-C9BE-42DE-BB89-B27B297B63DF}" srcId="{6E7FE7F0-3FA4-4AD9-B4CE-F6A7626AF2D9}" destId="{61098442-A442-49D4-9862-DF994BE746FE}" srcOrd="2" destOrd="0" parTransId="{58FBF449-FFF4-4724-B2E9-71A02AA156CD}" sibTransId="{741D384A-AAB5-4825-A4AA-52108524F36B}"/>
    <dgm:cxn modelId="{CBBCC68E-04B5-453A-A9D5-72AA15300B54}" type="presParOf" srcId="{BB1E961B-1BFE-4CB1-8756-DCCF83ACE963}" destId="{E367C175-E6F0-4E10-A8DD-B0DFC4BA844E}" srcOrd="0" destOrd="0" presId="urn:microsoft.com/office/officeart/2005/8/layout/list1"/>
    <dgm:cxn modelId="{F7715AA3-5557-43DE-9E2A-8F7D051C3579}" type="presParOf" srcId="{E367C175-E6F0-4E10-A8DD-B0DFC4BA844E}" destId="{B24861D1-3DD2-4201-959C-E1456F2F3652}" srcOrd="0" destOrd="0" presId="urn:microsoft.com/office/officeart/2005/8/layout/list1"/>
    <dgm:cxn modelId="{C16C6A0F-A86A-4868-931A-9CEF87FF527F}" type="presParOf" srcId="{E367C175-E6F0-4E10-A8DD-B0DFC4BA844E}" destId="{CB6D6594-4364-4BD2-90BF-D581007A9E72}" srcOrd="1" destOrd="0" presId="urn:microsoft.com/office/officeart/2005/8/layout/list1"/>
    <dgm:cxn modelId="{09D4A76D-FAB0-44E5-B04D-7B06FABCFE6D}" type="presParOf" srcId="{BB1E961B-1BFE-4CB1-8756-DCCF83ACE963}" destId="{CA9BAEAE-4AAB-4E48-8753-8EB75A80CC69}" srcOrd="1" destOrd="0" presId="urn:microsoft.com/office/officeart/2005/8/layout/list1"/>
    <dgm:cxn modelId="{525E881C-974C-41AF-99A8-AF609A10927F}" type="presParOf" srcId="{BB1E961B-1BFE-4CB1-8756-DCCF83ACE963}" destId="{E84361AF-0F9C-4DD8-B113-06A04F543DA9}" srcOrd="2" destOrd="0" presId="urn:microsoft.com/office/officeart/2005/8/layout/list1"/>
    <dgm:cxn modelId="{7D0AFE26-51B4-4A66-8FCC-89291DAC828B}" type="presParOf" srcId="{BB1E961B-1BFE-4CB1-8756-DCCF83ACE963}" destId="{54AED4EE-0BB4-462A-8D45-2B71C08A4C22}" srcOrd="3" destOrd="0" presId="urn:microsoft.com/office/officeart/2005/8/layout/list1"/>
    <dgm:cxn modelId="{1B8F4F97-355E-44CB-81C4-D96279886A2C}" type="presParOf" srcId="{BB1E961B-1BFE-4CB1-8756-DCCF83ACE963}" destId="{0381B550-3C76-40BE-96B6-45DA4E029DFA}" srcOrd="4" destOrd="0" presId="urn:microsoft.com/office/officeart/2005/8/layout/list1"/>
    <dgm:cxn modelId="{E7B079DA-6675-417C-921B-35181A8CD86B}" type="presParOf" srcId="{0381B550-3C76-40BE-96B6-45DA4E029DFA}" destId="{F88AEE2F-4840-4C5F-A544-009E0CE49D4A}" srcOrd="0" destOrd="0" presId="urn:microsoft.com/office/officeart/2005/8/layout/list1"/>
    <dgm:cxn modelId="{ADCAFCD3-C9DA-4457-B792-C18A7FA93DCF}" type="presParOf" srcId="{0381B550-3C76-40BE-96B6-45DA4E029DFA}" destId="{D9D30041-6941-4DCC-99E6-092751C4D9B9}" srcOrd="1" destOrd="0" presId="urn:microsoft.com/office/officeart/2005/8/layout/list1"/>
    <dgm:cxn modelId="{4BE22216-73FA-4E4B-A9E6-68E4C1316D8F}" type="presParOf" srcId="{BB1E961B-1BFE-4CB1-8756-DCCF83ACE963}" destId="{8F2D600A-2D0F-4BE9-9053-F7904A72809D}" srcOrd="5" destOrd="0" presId="urn:microsoft.com/office/officeart/2005/8/layout/list1"/>
    <dgm:cxn modelId="{0685312B-A642-4320-BC65-9A33E0B0E0D4}" type="presParOf" srcId="{BB1E961B-1BFE-4CB1-8756-DCCF83ACE963}" destId="{D620A012-1009-44C0-BBC3-425153797FDA}" srcOrd="6" destOrd="0" presId="urn:microsoft.com/office/officeart/2005/8/layout/list1"/>
    <dgm:cxn modelId="{148EC356-1336-4416-91A4-2B06BA23E742}" type="presParOf" srcId="{BB1E961B-1BFE-4CB1-8756-DCCF83ACE963}" destId="{9B1AF069-7F5B-4BC3-A180-F3D70C71D863}" srcOrd="7" destOrd="0" presId="urn:microsoft.com/office/officeart/2005/8/layout/list1"/>
    <dgm:cxn modelId="{E11437C7-6EDE-4DFC-9386-4BAF9CD2982D}" type="presParOf" srcId="{BB1E961B-1BFE-4CB1-8756-DCCF83ACE963}" destId="{45904E57-5C94-41E3-9B4F-632E51F3CF4C}" srcOrd="8" destOrd="0" presId="urn:microsoft.com/office/officeart/2005/8/layout/list1"/>
    <dgm:cxn modelId="{C397156E-C9B1-421D-87AE-AA65BE3932D6}" type="presParOf" srcId="{45904E57-5C94-41E3-9B4F-632E51F3CF4C}" destId="{DEA4C74E-6AEB-41FE-AE09-7CB3D5452CFE}" srcOrd="0" destOrd="0" presId="urn:microsoft.com/office/officeart/2005/8/layout/list1"/>
    <dgm:cxn modelId="{BA20A9F1-8ABF-4FCC-9235-2D82603A721D}" type="presParOf" srcId="{45904E57-5C94-41E3-9B4F-632E51F3CF4C}" destId="{190D73BF-1D80-44C3-B23C-ECB85898F772}" srcOrd="1" destOrd="0" presId="urn:microsoft.com/office/officeart/2005/8/layout/list1"/>
    <dgm:cxn modelId="{286770E3-E98D-444D-B5B9-E4FDF36BF03E}" type="presParOf" srcId="{BB1E961B-1BFE-4CB1-8756-DCCF83ACE963}" destId="{3690705A-F4DE-462A-89AF-58F5AACEB48D}" srcOrd="9" destOrd="0" presId="urn:microsoft.com/office/officeart/2005/8/layout/list1"/>
    <dgm:cxn modelId="{3D688A20-3722-4966-A638-C11FA0F0B0F1}" type="presParOf" srcId="{BB1E961B-1BFE-4CB1-8756-DCCF83ACE963}" destId="{86A4A482-1436-4A2F-89A1-E820A52FB5A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EDD8A9-30C4-41FC-8260-CDED4F353794}">
      <dsp:nvSpPr>
        <dsp:cNvPr id="0" name=""/>
        <dsp:cNvSpPr/>
      </dsp:nvSpPr>
      <dsp:spPr>
        <a:xfrm>
          <a:off x="0" y="1"/>
          <a:ext cx="1917821" cy="1150692"/>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a:t>Competency assessment of RC, and team attributes assessment of UNCT </a:t>
          </a:r>
        </a:p>
      </dsp:txBody>
      <dsp:txXfrm>
        <a:off x="0" y="1"/>
        <a:ext cx="1917821" cy="1150692"/>
      </dsp:txXfrm>
    </dsp:sp>
    <dsp:sp modelId="{8CCEE223-06DC-4DC1-B295-22839B56BB37}">
      <dsp:nvSpPr>
        <dsp:cNvPr id="0" name=""/>
        <dsp:cNvSpPr/>
      </dsp:nvSpPr>
      <dsp:spPr>
        <a:xfrm>
          <a:off x="2117870" y="1"/>
          <a:ext cx="1917821" cy="1150692"/>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a:t>Results performance assessment of RC and UNCT</a:t>
          </a:r>
        </a:p>
      </dsp:txBody>
      <dsp:txXfrm>
        <a:off x="2117870" y="1"/>
        <a:ext cx="1917821" cy="1150692"/>
      </dsp:txXfrm>
    </dsp:sp>
    <dsp:sp modelId="{7B654AF9-06CA-47DC-8BD6-4807295FBEDC}">
      <dsp:nvSpPr>
        <dsp:cNvPr id="0" name=""/>
        <dsp:cNvSpPr/>
      </dsp:nvSpPr>
      <dsp:spPr>
        <a:xfrm>
          <a:off x="4284451" y="1"/>
          <a:ext cx="1917821" cy="1150692"/>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a:t>Peer feedback between RCs and UNCT Members, and between UNCT Members </a:t>
          </a:r>
        </a:p>
      </dsp:txBody>
      <dsp:txXfrm>
        <a:off x="4284451" y="1"/>
        <a:ext cx="1917821" cy="1150692"/>
      </dsp:txXfrm>
    </dsp:sp>
    <dsp:sp modelId="{7163844B-9005-4B28-9EE1-D49583B87BF4}">
      <dsp:nvSpPr>
        <dsp:cNvPr id="0" name=""/>
        <dsp:cNvSpPr/>
      </dsp:nvSpPr>
      <dsp:spPr>
        <a:xfrm>
          <a:off x="6333643" y="1"/>
          <a:ext cx="1917821" cy="1150692"/>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a:t>Developmental plan for both RC and UNCT</a:t>
          </a:r>
        </a:p>
      </dsp:txBody>
      <dsp:txXfrm>
        <a:off x="6333643" y="1"/>
        <a:ext cx="1917821" cy="11506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32B2D-0325-4E85-A15D-DCD3C0454CFE}">
      <dsp:nvSpPr>
        <dsp:cNvPr id="0" name=""/>
        <dsp:cNvSpPr/>
      </dsp:nvSpPr>
      <dsp:spPr>
        <a:xfrm>
          <a:off x="0" y="274314"/>
          <a:ext cx="8409666" cy="2641147"/>
        </a:xfrm>
        <a:prstGeom prst="roundRect">
          <a:avLst/>
        </a:prstGeom>
        <a:gradFill rotWithShape="0">
          <a:gsLst>
            <a:gs pos="0">
              <a:schemeClr val="accent1">
                <a:shade val="80000"/>
                <a:hueOff val="0"/>
                <a:satOff val="0"/>
                <a:lumOff val="0"/>
                <a:alphaOff val="0"/>
                <a:tint val="50000"/>
                <a:satMod val="300000"/>
              </a:schemeClr>
            </a:gs>
            <a:gs pos="35000">
              <a:schemeClr val="accent1">
                <a:shade val="80000"/>
                <a:hueOff val="0"/>
                <a:satOff val="0"/>
                <a:lumOff val="0"/>
                <a:alphaOff val="0"/>
                <a:tint val="37000"/>
                <a:satMod val="300000"/>
              </a:schemeClr>
            </a:gs>
            <a:gs pos="100000">
              <a:schemeClr val="accent1">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endParaRPr lang="en-US" sz="1400" kern="1200" dirty="0"/>
        </a:p>
        <a:p>
          <a:pPr lvl="0" algn="l" defTabSz="622300" rtl="0">
            <a:lnSpc>
              <a:spcPct val="90000"/>
            </a:lnSpc>
            <a:spcBef>
              <a:spcPct val="0"/>
            </a:spcBef>
            <a:spcAft>
              <a:spcPct val="35000"/>
            </a:spcAft>
          </a:pPr>
          <a:r>
            <a:rPr lang="en-US" sz="1600" kern="1200" dirty="0"/>
            <a:t>The ARC is an integrated model for the assessment of results and competencies of Resident Coordinator and UN Country Teams working together towards supporting the achievement of SDGs under the 2030 Agenda.</a:t>
          </a:r>
        </a:p>
        <a:p>
          <a:pPr lvl="0" algn="l" defTabSz="622300" rtl="0">
            <a:lnSpc>
              <a:spcPct val="90000"/>
            </a:lnSpc>
            <a:spcBef>
              <a:spcPct val="0"/>
            </a:spcBef>
            <a:spcAft>
              <a:spcPct val="35000"/>
            </a:spcAft>
          </a:pPr>
          <a:r>
            <a:rPr lang="en-US" sz="1600" kern="1200" dirty="0"/>
            <a:t>The ARC methodology allows for Resident Coordinators and UNCT members to clearly indicate their contribution to common UNCT goals, and will allow for mutual accountability to be addressed through a feedback mechanism between them. </a:t>
          </a:r>
        </a:p>
        <a:p>
          <a:pPr lvl="0" algn="l" defTabSz="622300" rtl="0">
            <a:lnSpc>
              <a:spcPct val="90000"/>
            </a:lnSpc>
            <a:spcBef>
              <a:spcPct val="0"/>
            </a:spcBef>
            <a:spcAft>
              <a:spcPct val="35000"/>
            </a:spcAft>
          </a:pPr>
          <a:r>
            <a:rPr lang="en-US" sz="1600" kern="1200" dirty="0"/>
            <a:t>Combining both results assessment and competency assessment in one platform, and underpinned by a conceptual framework that supports mutual accountability, the ARC process and platform provide the following:</a:t>
          </a:r>
        </a:p>
        <a:p>
          <a:pPr lvl="0" algn="l" defTabSz="622300" rtl="0">
            <a:lnSpc>
              <a:spcPct val="90000"/>
            </a:lnSpc>
            <a:spcBef>
              <a:spcPct val="0"/>
            </a:spcBef>
            <a:spcAft>
              <a:spcPct val="35000"/>
            </a:spcAft>
          </a:pPr>
          <a:endParaRPr lang="en-US" sz="1400" kern="1200" dirty="0"/>
        </a:p>
      </dsp:txBody>
      <dsp:txXfrm>
        <a:off x="128930" y="403244"/>
        <a:ext cx="8151806" cy="23832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78EC0-0728-41DF-8D60-EA0EFEA5ED41}">
      <dsp:nvSpPr>
        <dsp:cNvPr id="0" name=""/>
        <dsp:cNvSpPr/>
      </dsp:nvSpPr>
      <dsp:spPr>
        <a:xfrm>
          <a:off x="0" y="486073"/>
          <a:ext cx="8298942" cy="1252125"/>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4090" tIns="624840" rIns="644090"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solidFill>
                <a:schemeClr val="tx1"/>
              </a:solidFill>
            </a:rPr>
            <a:t>Acts as a focal point for the RC and UNCT on ARC administrative matters</a:t>
          </a:r>
        </a:p>
        <a:p>
          <a:pPr marL="114300" lvl="1" indent="-114300" algn="l" defTabSz="533400" rtl="0">
            <a:lnSpc>
              <a:spcPct val="90000"/>
            </a:lnSpc>
            <a:spcBef>
              <a:spcPct val="0"/>
            </a:spcBef>
            <a:spcAft>
              <a:spcPct val="15000"/>
            </a:spcAft>
            <a:buChar char="••"/>
          </a:pPr>
          <a:r>
            <a:rPr lang="en-US" sz="1200" kern="1200" dirty="0">
              <a:solidFill>
                <a:schemeClr val="tx1"/>
              </a:solidFill>
            </a:rPr>
            <a:t>Inputs into the ARC platform on behalf of the UNCT and supports RC and UNCT members with any trouble shooting and advice on the ARC</a:t>
          </a:r>
        </a:p>
      </dsp:txBody>
      <dsp:txXfrm>
        <a:off x="0" y="486073"/>
        <a:ext cx="8298942" cy="1252125"/>
      </dsp:txXfrm>
    </dsp:sp>
    <dsp:sp modelId="{68041628-7EB7-463D-B72A-2DBDFEEDEAB6}">
      <dsp:nvSpPr>
        <dsp:cNvPr id="0" name=""/>
        <dsp:cNvSpPr/>
      </dsp:nvSpPr>
      <dsp:spPr>
        <a:xfrm>
          <a:off x="414947" y="43273"/>
          <a:ext cx="5809259" cy="8856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576" tIns="0" rIns="219576" bIns="0" numCol="1" spcCol="1270" anchor="ctr" anchorCtr="0">
          <a:noAutofit/>
        </a:bodyPr>
        <a:lstStyle/>
        <a:p>
          <a:pPr lvl="0" algn="l" defTabSz="533400" rtl="0">
            <a:lnSpc>
              <a:spcPct val="90000"/>
            </a:lnSpc>
            <a:spcBef>
              <a:spcPct val="0"/>
            </a:spcBef>
            <a:spcAft>
              <a:spcPct val="35000"/>
            </a:spcAft>
          </a:pPr>
          <a:r>
            <a:rPr lang="en-US" sz="1200" b="1" kern="1200" dirty="0"/>
            <a:t>UNCT ARC Administrator</a:t>
          </a:r>
          <a:endParaRPr lang="en-US" sz="1200" kern="1200" dirty="0"/>
        </a:p>
      </dsp:txBody>
      <dsp:txXfrm>
        <a:off x="458178" y="86504"/>
        <a:ext cx="5722797" cy="799138"/>
      </dsp:txXfrm>
    </dsp:sp>
    <dsp:sp modelId="{6B6094A5-AF9B-45DC-A341-DB71C692AFAF}">
      <dsp:nvSpPr>
        <dsp:cNvPr id="0" name=""/>
        <dsp:cNvSpPr/>
      </dsp:nvSpPr>
      <dsp:spPr>
        <a:xfrm>
          <a:off x="0" y="2342998"/>
          <a:ext cx="8298942" cy="1252125"/>
        </a:xfrm>
        <a:prstGeom prst="rect">
          <a:avLst/>
        </a:prstGeom>
        <a:solidFill>
          <a:schemeClr val="lt1">
            <a:alpha val="90000"/>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4090" tIns="624840" rIns="644090"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t>Support the Regional </a:t>
          </a:r>
          <a:r>
            <a:rPr lang="en-US" sz="1200" kern="1200" dirty="0" smtClean="0"/>
            <a:t>UNSDG </a:t>
          </a:r>
          <a:r>
            <a:rPr lang="en-US" sz="1200" kern="1200" dirty="0"/>
            <a:t>Performance Management Team in the performance appraisal process for the respective region</a:t>
          </a:r>
        </a:p>
        <a:p>
          <a:pPr marL="114300" lvl="1" indent="-114300" algn="l" defTabSz="533400" rtl="0">
            <a:lnSpc>
              <a:spcPct val="90000"/>
            </a:lnSpc>
            <a:spcBef>
              <a:spcPct val="0"/>
            </a:spcBef>
            <a:spcAft>
              <a:spcPct val="15000"/>
            </a:spcAft>
            <a:buChar char="••"/>
          </a:pPr>
          <a:r>
            <a:rPr lang="en-US" sz="1200" kern="1200" dirty="0"/>
            <a:t>Ensures RC and UNCT as a team comply to the deadlines and inputs required for the ARC</a:t>
          </a:r>
        </a:p>
      </dsp:txBody>
      <dsp:txXfrm>
        <a:off x="0" y="2342998"/>
        <a:ext cx="8298942" cy="1252125"/>
      </dsp:txXfrm>
    </dsp:sp>
    <dsp:sp modelId="{FDD06D0B-48F9-4F6E-BCA8-5DF65F051C96}">
      <dsp:nvSpPr>
        <dsp:cNvPr id="0" name=""/>
        <dsp:cNvSpPr/>
      </dsp:nvSpPr>
      <dsp:spPr>
        <a:xfrm>
          <a:off x="414947" y="1900198"/>
          <a:ext cx="5809259" cy="88560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576" tIns="0" rIns="219576" bIns="0" numCol="1" spcCol="1270" anchor="ctr" anchorCtr="0">
          <a:noAutofit/>
        </a:bodyPr>
        <a:lstStyle/>
        <a:p>
          <a:pPr lvl="0" algn="l" defTabSz="533400" rtl="0">
            <a:lnSpc>
              <a:spcPct val="90000"/>
            </a:lnSpc>
            <a:spcBef>
              <a:spcPct val="0"/>
            </a:spcBef>
            <a:spcAft>
              <a:spcPct val="35000"/>
            </a:spcAft>
          </a:pPr>
          <a:r>
            <a:rPr lang="en-US" sz="1200" b="1" kern="1200" dirty="0"/>
            <a:t>Regional ARC Administrator</a:t>
          </a:r>
          <a:endParaRPr lang="en-US" sz="1200" kern="1200" dirty="0"/>
        </a:p>
      </dsp:txBody>
      <dsp:txXfrm>
        <a:off x="458178" y="1943429"/>
        <a:ext cx="5722797" cy="799138"/>
      </dsp:txXfrm>
    </dsp:sp>
    <dsp:sp modelId="{31455E97-8359-4D8E-AFE3-1846C829EE77}">
      <dsp:nvSpPr>
        <dsp:cNvPr id="0" name=""/>
        <dsp:cNvSpPr/>
      </dsp:nvSpPr>
      <dsp:spPr>
        <a:xfrm>
          <a:off x="0" y="4199923"/>
          <a:ext cx="8298942" cy="1086750"/>
        </a:xfrm>
        <a:prstGeom prst="rect">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4090" tIns="624840" rIns="644090"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t>Provides policy guidance on the ARC and its implementation</a:t>
          </a:r>
        </a:p>
        <a:p>
          <a:pPr marL="114300" lvl="1" indent="-114300" algn="l" defTabSz="533400" rtl="0">
            <a:lnSpc>
              <a:spcPct val="90000"/>
            </a:lnSpc>
            <a:spcBef>
              <a:spcPct val="0"/>
            </a:spcBef>
            <a:spcAft>
              <a:spcPct val="15000"/>
            </a:spcAft>
            <a:buChar char="••"/>
          </a:pPr>
          <a:r>
            <a:rPr lang="en-US" sz="1200" kern="1200" dirty="0"/>
            <a:t>Provides administrative oversight and technical support of the ARC platform</a:t>
          </a:r>
        </a:p>
      </dsp:txBody>
      <dsp:txXfrm>
        <a:off x="0" y="4199923"/>
        <a:ext cx="8298942" cy="1086750"/>
      </dsp:txXfrm>
    </dsp:sp>
    <dsp:sp modelId="{15465FB2-14F6-4B75-A891-BC2D72BC4489}">
      <dsp:nvSpPr>
        <dsp:cNvPr id="0" name=""/>
        <dsp:cNvSpPr/>
      </dsp:nvSpPr>
      <dsp:spPr>
        <a:xfrm>
          <a:off x="414947" y="3757123"/>
          <a:ext cx="5809259" cy="88560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576" tIns="0" rIns="219576" bIns="0" numCol="1" spcCol="1270" anchor="ctr" anchorCtr="0">
          <a:noAutofit/>
        </a:bodyPr>
        <a:lstStyle/>
        <a:p>
          <a:pPr lvl="0" algn="l" defTabSz="533400" rtl="0">
            <a:lnSpc>
              <a:spcPct val="90000"/>
            </a:lnSpc>
            <a:spcBef>
              <a:spcPct val="0"/>
            </a:spcBef>
            <a:spcAft>
              <a:spcPct val="35000"/>
            </a:spcAft>
          </a:pPr>
          <a:r>
            <a:rPr lang="en-US" sz="1200" b="1" kern="1200" dirty="0"/>
            <a:t>HQ  ARC Administrator (</a:t>
          </a:r>
          <a:r>
            <a:rPr lang="en-US" sz="1200" b="1" kern="1200" dirty="0" smtClean="0"/>
            <a:t>UNDOCO</a:t>
          </a:r>
          <a:r>
            <a:rPr lang="en-US" sz="1200" b="1" kern="1200" dirty="0"/>
            <a:t>)</a:t>
          </a:r>
          <a:endParaRPr lang="en-US" sz="1200" kern="1200" dirty="0"/>
        </a:p>
      </dsp:txBody>
      <dsp:txXfrm>
        <a:off x="458178" y="3800354"/>
        <a:ext cx="5722797" cy="7991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361AF-0F9C-4DD8-B113-06A04F543DA9}">
      <dsp:nvSpPr>
        <dsp:cNvPr id="0" name=""/>
        <dsp:cNvSpPr/>
      </dsp:nvSpPr>
      <dsp:spPr>
        <a:xfrm>
          <a:off x="0" y="170412"/>
          <a:ext cx="7610181" cy="13545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0635" tIns="208280" rIns="590635"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t>The RC, as well as their other roles such as the DSRSG, the HC and the DO, are incorporated in one holistic performance review.</a:t>
          </a:r>
        </a:p>
        <a:p>
          <a:pPr marL="114300" lvl="1" indent="-114300" algn="l" defTabSz="533400" rtl="0">
            <a:lnSpc>
              <a:spcPct val="90000"/>
            </a:lnSpc>
            <a:spcBef>
              <a:spcPct val="0"/>
            </a:spcBef>
            <a:spcAft>
              <a:spcPct val="15000"/>
            </a:spcAft>
            <a:buChar char="••"/>
          </a:pPr>
          <a:r>
            <a:rPr lang="en-US" sz="1200" kern="1200" dirty="0"/>
            <a:t>UNCT Members include their contributions to the UNCT Goals, which is shared with their agencies supervisor as part of their agency appraisal process</a:t>
          </a:r>
        </a:p>
        <a:p>
          <a:pPr marL="114300" lvl="1" indent="-114300" algn="l" defTabSz="533400" rtl="0">
            <a:lnSpc>
              <a:spcPct val="90000"/>
            </a:lnSpc>
            <a:spcBef>
              <a:spcPct val="0"/>
            </a:spcBef>
            <a:spcAft>
              <a:spcPct val="15000"/>
            </a:spcAft>
            <a:buChar char="••"/>
          </a:pPr>
          <a:r>
            <a:rPr lang="en-US" sz="1200" kern="1200"/>
            <a:t>UNCT as a team defines the overall UNCT Goals &amp; Success Criteria that the UNCT will focus on for the year</a:t>
          </a:r>
          <a:endParaRPr lang="en-US" sz="1200" kern="1200" dirty="0"/>
        </a:p>
      </dsp:txBody>
      <dsp:txXfrm>
        <a:off x="0" y="170412"/>
        <a:ext cx="7610181" cy="1354500"/>
      </dsp:txXfrm>
    </dsp:sp>
    <dsp:sp modelId="{CB6D6594-4364-4BD2-90BF-D581007A9E72}">
      <dsp:nvSpPr>
        <dsp:cNvPr id="0" name=""/>
        <dsp:cNvSpPr/>
      </dsp:nvSpPr>
      <dsp:spPr>
        <a:xfrm>
          <a:off x="380509" y="76879"/>
          <a:ext cx="5327126" cy="2952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353" tIns="0" rIns="201353" bIns="0" numCol="1" spcCol="1270" anchor="ctr" anchorCtr="0">
          <a:noAutofit/>
        </a:bodyPr>
        <a:lstStyle/>
        <a:p>
          <a:pPr lvl="0" algn="l" defTabSz="533400" rtl="0">
            <a:lnSpc>
              <a:spcPct val="90000"/>
            </a:lnSpc>
            <a:spcBef>
              <a:spcPct val="0"/>
            </a:spcBef>
            <a:spcAft>
              <a:spcPct val="35000"/>
            </a:spcAft>
          </a:pPr>
          <a:r>
            <a:rPr lang="en-US" sz="1200" b="1" kern="1200" dirty="0"/>
            <a:t>Resident Coordinator &amp; UNCT </a:t>
          </a:r>
          <a:r>
            <a:rPr lang="en-US" sz="1200" b="1" kern="1200" dirty="0" smtClean="0"/>
            <a:t>Member &amp; UNCT </a:t>
          </a:r>
          <a:r>
            <a:rPr lang="en-US" sz="1200" b="1" kern="1200" dirty="0"/>
            <a:t>as a team</a:t>
          </a:r>
          <a:endParaRPr lang="en-US" sz="1200" kern="1200" dirty="0"/>
        </a:p>
      </dsp:txBody>
      <dsp:txXfrm>
        <a:off x="394919" y="91289"/>
        <a:ext cx="5298306" cy="266380"/>
      </dsp:txXfrm>
    </dsp:sp>
    <dsp:sp modelId="{D620A012-1009-44C0-BBC3-425153797FDA}">
      <dsp:nvSpPr>
        <dsp:cNvPr id="0" name=""/>
        <dsp:cNvSpPr/>
      </dsp:nvSpPr>
      <dsp:spPr>
        <a:xfrm>
          <a:off x="0" y="1780579"/>
          <a:ext cx="7610181" cy="803250"/>
        </a:xfrm>
        <a:prstGeom prst="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0635" tIns="208280" rIns="590635"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t>The Regional UNDG Performance Management Team consists of the Regional UNDG Chair and Regional Directors (from across the UNDG at the D2 level) who provide an overall performance assessment for the RC &amp; UN Country Team. </a:t>
          </a:r>
        </a:p>
      </dsp:txBody>
      <dsp:txXfrm>
        <a:off x="0" y="1780579"/>
        <a:ext cx="7610181" cy="803250"/>
      </dsp:txXfrm>
    </dsp:sp>
    <dsp:sp modelId="{D9D30041-6941-4DCC-99E6-092751C4D9B9}">
      <dsp:nvSpPr>
        <dsp:cNvPr id="0" name=""/>
        <dsp:cNvSpPr/>
      </dsp:nvSpPr>
      <dsp:spPr>
        <a:xfrm>
          <a:off x="380509" y="1632979"/>
          <a:ext cx="5327126" cy="295200"/>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353" tIns="0" rIns="201353" bIns="0" numCol="1" spcCol="1270" anchor="ctr" anchorCtr="0">
          <a:noAutofit/>
        </a:bodyPr>
        <a:lstStyle/>
        <a:p>
          <a:pPr lvl="0" algn="l" defTabSz="533400" rtl="0">
            <a:lnSpc>
              <a:spcPct val="90000"/>
            </a:lnSpc>
            <a:spcBef>
              <a:spcPct val="0"/>
            </a:spcBef>
            <a:spcAft>
              <a:spcPct val="35000"/>
            </a:spcAft>
          </a:pPr>
          <a:r>
            <a:rPr lang="en-US" sz="1200" b="1" kern="1200" dirty="0"/>
            <a:t>Regional </a:t>
          </a:r>
          <a:r>
            <a:rPr lang="en-US" sz="1200" b="1" kern="1200" dirty="0" smtClean="0"/>
            <a:t>UNSDG </a:t>
          </a:r>
          <a:r>
            <a:rPr lang="en-US" sz="1200" b="1" kern="1200" dirty="0"/>
            <a:t>Performance Management Team</a:t>
          </a:r>
          <a:endParaRPr lang="en-US" sz="1200" kern="1200" dirty="0"/>
        </a:p>
      </dsp:txBody>
      <dsp:txXfrm>
        <a:off x="394919" y="1647389"/>
        <a:ext cx="5298306" cy="266380"/>
      </dsp:txXfrm>
    </dsp:sp>
    <dsp:sp modelId="{86A4A482-1436-4A2F-89A1-E820A52FB5AD}">
      <dsp:nvSpPr>
        <dsp:cNvPr id="0" name=""/>
        <dsp:cNvSpPr/>
      </dsp:nvSpPr>
      <dsp:spPr>
        <a:xfrm>
          <a:off x="0" y="2785430"/>
          <a:ext cx="7610181" cy="11655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0635" tIns="208280" rIns="590635"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t>Agencies participating through the </a:t>
          </a:r>
          <a:r>
            <a:rPr lang="en-US" sz="1200" kern="1200" dirty="0" smtClean="0"/>
            <a:t>UNSDG </a:t>
          </a:r>
          <a:r>
            <a:rPr lang="en-US" sz="1200" kern="1200" dirty="0"/>
            <a:t>mechanism can provide overall feedback on the performance of the RC and provide their input for consideration by the Regional </a:t>
          </a:r>
          <a:r>
            <a:rPr lang="en-US" sz="1200" kern="1200" dirty="0" smtClean="0"/>
            <a:t>UNSDG </a:t>
          </a:r>
          <a:r>
            <a:rPr lang="en-US" sz="1200" kern="1200" dirty="0"/>
            <a:t>Management Team</a:t>
          </a:r>
        </a:p>
        <a:p>
          <a:pPr marL="114300" lvl="1" indent="-114300" algn="l" defTabSz="533400" rtl="0">
            <a:lnSpc>
              <a:spcPct val="90000"/>
            </a:lnSpc>
            <a:spcBef>
              <a:spcPct val="0"/>
            </a:spcBef>
            <a:spcAft>
              <a:spcPct val="15000"/>
            </a:spcAft>
            <a:buChar char="••"/>
          </a:pPr>
          <a:r>
            <a:rPr lang="en-US" sz="1200" kern="1200" dirty="0"/>
            <a:t>For the multi-hatted role of the RC (DO/HC or DSRSG) appraisals and inputs are provided by UNDSS, OCHA, DPA, DPO and OHCHR</a:t>
          </a:r>
        </a:p>
      </dsp:txBody>
      <dsp:txXfrm>
        <a:off x="0" y="2785430"/>
        <a:ext cx="7610181" cy="1165500"/>
      </dsp:txXfrm>
    </dsp:sp>
    <dsp:sp modelId="{190D73BF-1D80-44C3-B23C-ECB85898F772}">
      <dsp:nvSpPr>
        <dsp:cNvPr id="0" name=""/>
        <dsp:cNvSpPr/>
      </dsp:nvSpPr>
      <dsp:spPr>
        <a:xfrm>
          <a:off x="380509" y="2637829"/>
          <a:ext cx="5327126" cy="29520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353" tIns="0" rIns="201353" bIns="0" numCol="1" spcCol="1270" anchor="ctr" anchorCtr="0">
          <a:noAutofit/>
        </a:bodyPr>
        <a:lstStyle/>
        <a:p>
          <a:pPr lvl="0" algn="l" defTabSz="533400" rtl="0">
            <a:lnSpc>
              <a:spcPct val="90000"/>
            </a:lnSpc>
            <a:spcBef>
              <a:spcPct val="0"/>
            </a:spcBef>
            <a:spcAft>
              <a:spcPct val="35000"/>
            </a:spcAft>
          </a:pPr>
          <a:r>
            <a:rPr lang="en-US" sz="1200" b="1" kern="1200" dirty="0"/>
            <a:t>Additional Inputs from across the UN</a:t>
          </a:r>
          <a:endParaRPr lang="en-US" sz="1200" kern="1200" dirty="0"/>
        </a:p>
      </dsp:txBody>
      <dsp:txXfrm>
        <a:off x="394919" y="2652239"/>
        <a:ext cx="5298306" cy="26638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5" rIns="93167" bIns="46585"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67" tIns="46585" rIns="93167" bIns="46585" rtlCol="0"/>
          <a:lstStyle>
            <a:lvl1pPr algn="r">
              <a:defRPr sz="1200"/>
            </a:lvl1pPr>
          </a:lstStyle>
          <a:p>
            <a:fld id="{E6E83783-7089-7947-9EB1-A0E75599FF30}" type="datetime1">
              <a:rPr lang="en-US" smtClean="0"/>
              <a:t>7/26/2018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7" tIns="46585" rIns="93167" bIns="46585"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7" tIns="46585" rIns="93167" bIns="46585" rtlCol="0" anchor="b"/>
          <a:lstStyle>
            <a:lvl1pPr algn="r">
              <a:defRPr sz="1200"/>
            </a:lvl1pPr>
          </a:lstStyle>
          <a:p>
            <a:fld id="{A5B44BB5-1744-484B-A67B-D9A5D8F3BF84}" type="slidenum">
              <a:rPr lang="en-US" smtClean="0"/>
              <a:t>‹#›</a:t>
            </a:fld>
            <a:endParaRPr lang="en-US"/>
          </a:p>
        </p:txBody>
      </p:sp>
    </p:spTree>
    <p:extLst>
      <p:ext uri="{BB962C8B-B14F-4D97-AF65-F5344CB8AC3E}">
        <p14:creationId xmlns:p14="http://schemas.microsoft.com/office/powerpoint/2010/main" val="67498567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5" rIns="93167" bIns="4658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7" tIns="46585" rIns="93167" bIns="46585" rtlCol="0"/>
          <a:lstStyle>
            <a:lvl1pPr algn="r">
              <a:defRPr sz="1200"/>
            </a:lvl1pPr>
          </a:lstStyle>
          <a:p>
            <a:fld id="{154E3BA2-4853-A14A-BF26-C9273D6279CD}" type="datetime1">
              <a:rPr lang="en-US" smtClean="0"/>
              <a:t>7/26/2018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5" rIns="93167" bIns="4658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7" tIns="46585" rIns="93167" bIns="4658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5" rIns="93167" bIns="4658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7" tIns="46585" rIns="93167" bIns="46585" rtlCol="0" anchor="b"/>
          <a:lstStyle>
            <a:lvl1pPr algn="r">
              <a:defRPr sz="1200"/>
            </a:lvl1pPr>
          </a:lstStyle>
          <a:p>
            <a:fld id="{A45D5BDD-BC87-8747-AB9B-30AD83ABC961}" type="slidenum">
              <a:rPr lang="en-US" smtClean="0"/>
              <a:t>‹#›</a:t>
            </a:fld>
            <a:endParaRPr lang="en-US"/>
          </a:p>
        </p:txBody>
      </p:sp>
    </p:spTree>
    <p:extLst>
      <p:ext uri="{BB962C8B-B14F-4D97-AF65-F5344CB8AC3E}">
        <p14:creationId xmlns:p14="http://schemas.microsoft.com/office/powerpoint/2010/main" val="2957081329"/>
      </p:ext>
    </p:extLst>
  </p:cSld>
  <p:clrMap bg1="lt1" tx1="dk1" bg2="lt2" tx2="dk2" accent1="accent1" accent2="accent2" accent3="accent3" accent4="accent4" accent5="accent5" accent6="accent6" hlink="hlink" folHlink="folHlink"/>
  <p:hf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45D5BDD-BC87-8747-AB9B-30AD83ABC961}" type="slidenum">
              <a:rPr lang="en-US" smtClean="0"/>
              <a:t>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984162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A45D5BDD-BC87-8747-AB9B-30AD83ABC961}" type="slidenum">
              <a:rPr lang="en-US" smtClean="0"/>
              <a:t>2</a:t>
            </a:fld>
            <a:endParaRPr lang="en-US"/>
          </a:p>
        </p:txBody>
      </p:sp>
    </p:spTree>
    <p:extLst>
      <p:ext uri="{BB962C8B-B14F-4D97-AF65-F5344CB8AC3E}">
        <p14:creationId xmlns:p14="http://schemas.microsoft.com/office/powerpoint/2010/main" val="2386303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252799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7269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885075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11480" y="274638"/>
            <a:ext cx="8321040" cy="685800"/>
          </a:xfrm>
          <a:prstGeom prst="rect">
            <a:avLst/>
          </a:prstGeom>
        </p:spPr>
        <p:txBody>
          <a:bodyPr anchor="t" anchorCtr="0">
            <a:normAutofit/>
          </a:bodyPr>
          <a:lstStyle>
            <a:lvl1pPr algn="l">
              <a:lnSpc>
                <a:spcPts val="2000"/>
              </a:lnSpc>
              <a:defRPr sz="1800" b="1" spc="200">
                <a:solidFill>
                  <a:srgbClr val="538CCA"/>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p:cNvCxnSpPr/>
          <p:nvPr userDrawn="1"/>
        </p:nvCxnSpPr>
        <p:spPr>
          <a:xfrm>
            <a:off x="411480"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61302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2601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7430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Picture 1" descr="Footer_ARC_PPT_4.pdf"/>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17500" y="6354235"/>
            <a:ext cx="8509000" cy="279400"/>
          </a:xfrm>
          <a:prstGeom prst="rect">
            <a:avLst/>
          </a:prstGeom>
        </p:spPr>
      </p:pic>
    </p:spTree>
    <p:extLst>
      <p:ext uri="{BB962C8B-B14F-4D97-AF65-F5344CB8AC3E}">
        <p14:creationId xmlns:p14="http://schemas.microsoft.com/office/powerpoint/2010/main" val="1878062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undg.org/document/arc-guidance-2018/" TargetMode="External"/><Relationship Id="rId2" Type="http://schemas.openxmlformats.org/officeDocument/2006/relationships/hyperlink" Target="https://undg.org/document/faq-arc-participation-and-eligibility-criteria/"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DG_ARC_COVER_5.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35278" y="3176000"/>
            <a:ext cx="8008621" cy="1938992"/>
          </a:xfrm>
          <a:prstGeom prst="rect">
            <a:avLst/>
          </a:prstGeom>
          <a:noFill/>
        </p:spPr>
        <p:txBody>
          <a:bodyPr wrap="square" rtlCol="0">
            <a:spAutoFit/>
          </a:bodyPr>
          <a:lstStyle/>
          <a:p>
            <a:pPr>
              <a:lnSpc>
                <a:spcPts val="3600"/>
              </a:lnSpc>
            </a:pPr>
            <a:r>
              <a:rPr lang="en-US" sz="3200" b="1" spc="400" dirty="0" smtClean="0">
                <a:solidFill>
                  <a:schemeClr val="bg1"/>
                </a:solidFill>
                <a:latin typeface="Verdana"/>
                <a:cs typeface="Verdana"/>
              </a:rPr>
              <a:t>The Assessment of Results &amp; Competencies (ARC) for RCs and </a:t>
            </a:r>
            <a:r>
              <a:rPr lang="en-US" sz="3200" b="1" spc="400" dirty="0" smtClean="0">
                <a:solidFill>
                  <a:schemeClr val="bg1"/>
                </a:solidFill>
                <a:latin typeface="Verdana"/>
                <a:cs typeface="Verdana"/>
              </a:rPr>
              <a:t>UNCTs</a:t>
            </a:r>
          </a:p>
          <a:p>
            <a:pPr>
              <a:lnSpc>
                <a:spcPts val="3600"/>
              </a:lnSpc>
            </a:pPr>
            <a:r>
              <a:rPr lang="en-US" sz="3200" b="1" spc="400" dirty="0" smtClean="0">
                <a:solidFill>
                  <a:schemeClr val="bg1"/>
                </a:solidFill>
                <a:latin typeface="Verdana"/>
                <a:cs typeface="Verdana"/>
              </a:rPr>
              <a:t>July 2018</a:t>
            </a:r>
            <a:endParaRPr lang="en-US" sz="3200" b="1" spc="600" dirty="0">
              <a:solidFill>
                <a:schemeClr val="bg1"/>
              </a:solidFill>
              <a:latin typeface=""/>
            </a:endParaRPr>
          </a:p>
        </p:txBody>
      </p:sp>
    </p:spTree>
    <p:extLst>
      <p:ext uri="{BB962C8B-B14F-4D97-AF65-F5344CB8AC3E}">
        <p14:creationId xmlns:p14="http://schemas.microsoft.com/office/powerpoint/2010/main" val="85225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DG_ARC_LAST_PAGE_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Rectangle 5"/>
          <p:cNvSpPr/>
          <p:nvPr/>
        </p:nvSpPr>
        <p:spPr>
          <a:xfrm>
            <a:off x="5319997" y="3279967"/>
            <a:ext cx="2267697" cy="367622"/>
          </a:xfrm>
          <a:prstGeom prst="rect">
            <a:avLst/>
          </a:prstGeom>
        </p:spPr>
        <p:txBody>
          <a:bodyPr wrap="none">
            <a:spAutoFit/>
          </a:bodyPr>
          <a:lstStyle/>
          <a:p>
            <a:pPr>
              <a:lnSpc>
                <a:spcPts val="2000"/>
              </a:lnSpc>
              <a:spcBef>
                <a:spcPts val="1600"/>
              </a:spcBef>
            </a:pPr>
            <a:r>
              <a:rPr lang="en-US" altLang="ja-JP" sz="2400" b="1" spc="200" dirty="0">
                <a:solidFill>
                  <a:schemeClr val="bg1"/>
                </a:solidFill>
                <a:latin typeface="Proxima Nova Regular"/>
                <a:cs typeface="Proxima Nova Regular"/>
              </a:rPr>
              <a:t>THANK</a:t>
            </a:r>
            <a:r>
              <a:rPr lang="ja-JP" altLang="en-US" sz="2400" b="1" spc="200" dirty="0">
                <a:solidFill>
                  <a:schemeClr val="bg1"/>
                </a:solidFill>
                <a:latin typeface="Proxima Nova Regular"/>
                <a:cs typeface="Proxima Nova Regular"/>
              </a:rPr>
              <a:t> </a:t>
            </a:r>
            <a:r>
              <a:rPr lang="en-US" altLang="ja-JP" sz="2400" b="1" spc="200" dirty="0">
                <a:solidFill>
                  <a:schemeClr val="bg1"/>
                </a:solidFill>
                <a:latin typeface="Proxima Nova Regular"/>
                <a:cs typeface="Proxima Nova Regular"/>
              </a:rPr>
              <a:t>YOU!</a:t>
            </a:r>
            <a:endParaRPr lang="en-US" sz="2400" b="1" spc="200" dirty="0">
              <a:solidFill>
                <a:schemeClr val="bg1"/>
              </a:solidFill>
              <a:latin typeface="Proxima Nova Regular"/>
              <a:cs typeface="Proxima Nova Regular"/>
            </a:endParaRPr>
          </a:p>
        </p:txBody>
      </p:sp>
    </p:spTree>
    <p:extLst>
      <p:ext uri="{BB962C8B-B14F-4D97-AF65-F5344CB8AC3E}">
        <p14:creationId xmlns:p14="http://schemas.microsoft.com/office/powerpoint/2010/main" val="4236373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47472"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
        <p:nvSpPr>
          <p:cNvPr id="8" name="Title 1"/>
          <p:cNvSpPr txBox="1">
            <a:spLocks/>
          </p:cNvSpPr>
          <p:nvPr/>
        </p:nvSpPr>
        <p:spPr>
          <a:xfrm>
            <a:off x="347472" y="300039"/>
            <a:ext cx="4114800" cy="685800"/>
          </a:xfrm>
          <a:prstGeom prst="rect">
            <a:avLst/>
          </a:prstGeom>
        </p:spPr>
        <p:txBody>
          <a:bodyPr lIns="0" tIns="0" rIns="0" bIns="0" anchor="t" anchorCtr="0">
            <a:normAutofit/>
          </a:bodyPr>
          <a:lstStyle>
            <a:lvl1pPr algn="l" defTabSz="457200" rtl="0" eaLnBrk="1" latinLnBrk="0" hangingPunct="1">
              <a:lnSpc>
                <a:spcPts val="2000"/>
              </a:lnSpc>
              <a:spcBef>
                <a:spcPct val="0"/>
              </a:spcBef>
              <a:buNone/>
              <a:defRPr sz="1800" b="1" kern="1200" spc="200">
                <a:solidFill>
                  <a:srgbClr val="538CCA"/>
                </a:solidFill>
                <a:latin typeface="+mj-lt"/>
                <a:ea typeface="+mj-ea"/>
                <a:cs typeface="+mj-cs"/>
              </a:defRPr>
            </a:lvl1pPr>
          </a:lstStyle>
          <a:p>
            <a:r>
              <a:rPr lang="en-US" dirty="0">
                <a:latin typeface="Verdana"/>
                <a:cs typeface="Verdana"/>
              </a:rPr>
              <a:t>Executive Summary</a:t>
            </a:r>
          </a:p>
        </p:txBody>
      </p:sp>
      <p:graphicFrame>
        <p:nvGraphicFramePr>
          <p:cNvPr id="3" name="Diagram 2"/>
          <p:cNvGraphicFramePr/>
          <p:nvPr>
            <p:extLst>
              <p:ext uri="{D42A27DB-BD31-4B8C-83A1-F6EECF244321}">
                <p14:modId xmlns:p14="http://schemas.microsoft.com/office/powerpoint/2010/main" val="283000699"/>
              </p:ext>
            </p:extLst>
          </p:nvPr>
        </p:nvGraphicFramePr>
        <p:xfrm>
          <a:off x="426572" y="4287892"/>
          <a:ext cx="8251466" cy="1754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 10"/>
          <p:cNvGraphicFramePr/>
          <p:nvPr>
            <p:extLst>
              <p:ext uri="{D42A27DB-BD31-4B8C-83A1-F6EECF244321}">
                <p14:modId xmlns:p14="http://schemas.microsoft.com/office/powerpoint/2010/main" val="875653876"/>
              </p:ext>
            </p:extLst>
          </p:nvPr>
        </p:nvGraphicFramePr>
        <p:xfrm>
          <a:off x="268372" y="995362"/>
          <a:ext cx="8409666" cy="31897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521637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 xmlns:a16="http://schemas.microsoft.com/office/drawing/2014/main" id="{B74D2EB0-30E4-407B-96E9-C4DFCE30193B}"/>
              </a:ext>
            </a:extLst>
          </p:cNvPr>
          <p:cNvCxnSpPr/>
          <p:nvPr/>
        </p:nvCxnSpPr>
        <p:spPr>
          <a:xfrm>
            <a:off x="347472"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 xmlns:a16="http://schemas.microsoft.com/office/drawing/2014/main" id="{7EC8BDAF-4596-4B1B-A0F4-B6B1B422D119}"/>
              </a:ext>
            </a:extLst>
          </p:cNvPr>
          <p:cNvSpPr txBox="1">
            <a:spLocks/>
          </p:cNvSpPr>
          <p:nvPr/>
        </p:nvSpPr>
        <p:spPr>
          <a:xfrm>
            <a:off x="347471" y="300039"/>
            <a:ext cx="8242856" cy="685800"/>
          </a:xfrm>
          <a:prstGeom prst="rect">
            <a:avLst/>
          </a:prstGeom>
        </p:spPr>
        <p:txBody>
          <a:bodyPr lIns="0" tIns="0" rIns="0" bIns="0" anchor="t" anchorCtr="0">
            <a:normAutofit/>
          </a:bodyPr>
          <a:lstStyle>
            <a:lvl1pPr algn="l" defTabSz="457200" rtl="0" eaLnBrk="1" latinLnBrk="0" hangingPunct="1">
              <a:lnSpc>
                <a:spcPts val="2000"/>
              </a:lnSpc>
              <a:spcBef>
                <a:spcPct val="0"/>
              </a:spcBef>
              <a:buNone/>
              <a:defRPr sz="1800" b="1" kern="1200" spc="200">
                <a:solidFill>
                  <a:srgbClr val="538CCA"/>
                </a:solidFill>
                <a:latin typeface="+mj-lt"/>
                <a:ea typeface="+mj-ea"/>
                <a:cs typeface="+mj-cs"/>
              </a:defRPr>
            </a:lvl1pPr>
          </a:lstStyle>
          <a:p>
            <a:r>
              <a:rPr lang="en-US" dirty="0" smtClean="0">
                <a:latin typeface="Verdana" panose="020B0604030504040204" pitchFamily="34" charset="0"/>
                <a:ea typeface="Verdana" panose="020B0604030504040204" pitchFamily="34" charset="0"/>
                <a:cs typeface="Verdana" panose="020B0604030504040204" pitchFamily="34" charset="0"/>
              </a:rPr>
              <a:t>UNSDG </a:t>
            </a:r>
            <a:r>
              <a:rPr lang="en-US" dirty="0">
                <a:latin typeface="Verdana" panose="020B0604030504040204" pitchFamily="34" charset="0"/>
                <a:ea typeface="Verdana" panose="020B0604030504040204" pitchFamily="34" charset="0"/>
                <a:cs typeface="Verdana" panose="020B0604030504040204" pitchFamily="34" charset="0"/>
              </a:rPr>
              <a:t>ARC OVERVIEW</a:t>
            </a:r>
          </a:p>
        </p:txBody>
      </p:sp>
      <p:grpSp>
        <p:nvGrpSpPr>
          <p:cNvPr id="2" name="Group 1"/>
          <p:cNvGrpSpPr/>
          <p:nvPr/>
        </p:nvGrpSpPr>
        <p:grpSpPr>
          <a:xfrm>
            <a:off x="301834" y="680650"/>
            <a:ext cx="8335941" cy="5674062"/>
            <a:chOff x="301834" y="680650"/>
            <a:chExt cx="8335941" cy="5674062"/>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8955" y="1691912"/>
              <a:ext cx="640532" cy="713092"/>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6302" y="680650"/>
              <a:ext cx="985839" cy="985839"/>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53163" y="3743388"/>
              <a:ext cx="431471" cy="554947"/>
            </a:xfrm>
            <a:prstGeom prst="rect">
              <a:avLst/>
            </a:prstGeom>
          </p:spPr>
        </p:pic>
        <p:sp>
          <p:nvSpPr>
            <p:cNvPr id="12" name="TextBox 11"/>
            <p:cNvSpPr txBox="1"/>
            <p:nvPr/>
          </p:nvSpPr>
          <p:spPr>
            <a:xfrm>
              <a:off x="3692972" y="2404415"/>
              <a:ext cx="1749113" cy="276999"/>
            </a:xfrm>
            <a:prstGeom prst="rect">
              <a:avLst/>
            </a:prstGeom>
            <a:noFill/>
          </p:spPr>
          <p:txBody>
            <a:bodyPr wrap="square" rtlCol="0">
              <a:spAutoFit/>
            </a:bodyPr>
            <a:lstStyle/>
            <a:p>
              <a:r>
                <a:rPr lang="en-US" sz="1200" b="1" dirty="0"/>
                <a:t>Regional </a:t>
              </a:r>
              <a:r>
                <a:rPr lang="en-US" sz="1200" b="1" dirty="0" smtClean="0"/>
                <a:t>UNSDG </a:t>
              </a:r>
              <a:r>
                <a:rPr lang="en-US" sz="1200" b="1" dirty="0"/>
                <a:t>Chair</a:t>
              </a:r>
            </a:p>
          </p:txBody>
        </p:sp>
        <p:sp>
          <p:nvSpPr>
            <p:cNvPr id="13" name="TextBox 12"/>
            <p:cNvSpPr txBox="1"/>
            <p:nvPr/>
          </p:nvSpPr>
          <p:spPr>
            <a:xfrm>
              <a:off x="3244462" y="3341930"/>
              <a:ext cx="2550711" cy="461665"/>
            </a:xfrm>
            <a:prstGeom prst="rect">
              <a:avLst/>
            </a:prstGeom>
            <a:noFill/>
          </p:spPr>
          <p:txBody>
            <a:bodyPr wrap="square" rtlCol="0">
              <a:spAutoFit/>
            </a:bodyPr>
            <a:lstStyle/>
            <a:p>
              <a:pPr algn="ctr"/>
              <a:r>
                <a:rPr lang="en-US" sz="1200" b="1" dirty="0"/>
                <a:t>Regional </a:t>
              </a:r>
              <a:r>
                <a:rPr lang="en-US" sz="1200" b="1" dirty="0" smtClean="0"/>
                <a:t>UNSDG </a:t>
              </a:r>
              <a:r>
                <a:rPr lang="en-US" sz="1200" b="1" dirty="0"/>
                <a:t>Performance Management Team</a:t>
              </a:r>
            </a:p>
          </p:txBody>
        </p:sp>
        <p:sp>
          <p:nvSpPr>
            <p:cNvPr id="14" name="TextBox 13"/>
            <p:cNvSpPr txBox="1"/>
            <p:nvPr/>
          </p:nvSpPr>
          <p:spPr>
            <a:xfrm>
              <a:off x="3692972" y="4343000"/>
              <a:ext cx="1881794" cy="276999"/>
            </a:xfrm>
            <a:prstGeom prst="rect">
              <a:avLst/>
            </a:prstGeom>
            <a:noFill/>
          </p:spPr>
          <p:txBody>
            <a:bodyPr wrap="square" rtlCol="0">
              <a:spAutoFit/>
            </a:bodyPr>
            <a:lstStyle/>
            <a:p>
              <a:r>
                <a:rPr lang="en-US" sz="1200" b="1" dirty="0"/>
                <a:t>UN Resident Coordinator </a:t>
              </a:r>
            </a:p>
          </p:txBody>
        </p:sp>
        <p:sp>
          <p:nvSpPr>
            <p:cNvPr id="16" name="Oval 15"/>
            <p:cNvSpPr/>
            <p:nvPr/>
          </p:nvSpPr>
          <p:spPr>
            <a:xfrm>
              <a:off x="3036423" y="4750079"/>
              <a:ext cx="3194892" cy="1024568"/>
            </a:xfrm>
            <a:prstGeom prst="ellipse">
              <a:avLst/>
            </a:prstGeom>
            <a:solidFill>
              <a:schemeClr val="accent1">
                <a:lumMod val="20000"/>
                <a:lumOff val="8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000" dirty="0">
                  <a:solidFill>
                    <a:schemeClr val="tx1"/>
                  </a:solidFill>
                </a:rPr>
                <a:t>UNCT Country Team in the ARC </a:t>
              </a:r>
            </a:p>
            <a:p>
              <a:pPr algn="ctr"/>
              <a:r>
                <a:rPr lang="en-US" sz="1000" dirty="0">
                  <a:solidFill>
                    <a:schemeClr val="tx1"/>
                  </a:solidFill>
                </a:rPr>
                <a:t>UNCT  Goals &amp; Success Criteria and UNCT Development Plan</a:t>
              </a:r>
            </a:p>
          </p:txBody>
        </p:sp>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78432" y="4316884"/>
              <a:ext cx="702725" cy="702725"/>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146787" y="5585563"/>
              <a:ext cx="702725" cy="702725"/>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70619" y="5651987"/>
              <a:ext cx="702725" cy="702725"/>
            </a:xfrm>
            <a:prstGeom prst="rect">
              <a:avLst/>
            </a:prstGeom>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79218" y="4637512"/>
              <a:ext cx="702725" cy="702725"/>
            </a:xfrm>
            <a:prstGeom prst="rect">
              <a:avLst/>
            </a:prstGeom>
          </p:spPr>
        </p:pic>
        <p:sp>
          <p:nvSpPr>
            <p:cNvPr id="31" name="TextBox 30"/>
            <p:cNvSpPr txBox="1"/>
            <p:nvPr/>
          </p:nvSpPr>
          <p:spPr>
            <a:xfrm>
              <a:off x="6900537" y="4970230"/>
              <a:ext cx="1737238" cy="246221"/>
            </a:xfrm>
            <a:prstGeom prst="rect">
              <a:avLst/>
            </a:prstGeom>
            <a:noFill/>
          </p:spPr>
          <p:txBody>
            <a:bodyPr wrap="square" rtlCol="0">
              <a:spAutoFit/>
            </a:bodyPr>
            <a:lstStyle/>
            <a:p>
              <a:r>
                <a:rPr lang="en-US" sz="1000" dirty="0"/>
                <a:t>UNCT ARC Member/UNDP</a:t>
              </a:r>
            </a:p>
          </p:txBody>
        </p:sp>
        <p:sp>
          <p:nvSpPr>
            <p:cNvPr id="32" name="TextBox 31"/>
            <p:cNvSpPr txBox="1"/>
            <p:nvPr/>
          </p:nvSpPr>
          <p:spPr>
            <a:xfrm>
              <a:off x="1037158" y="4514401"/>
              <a:ext cx="1737238" cy="246221"/>
            </a:xfrm>
            <a:prstGeom prst="rect">
              <a:avLst/>
            </a:prstGeom>
            <a:noFill/>
          </p:spPr>
          <p:txBody>
            <a:bodyPr wrap="square" rtlCol="0">
              <a:spAutoFit/>
            </a:bodyPr>
            <a:lstStyle/>
            <a:p>
              <a:r>
                <a:rPr lang="en-US" sz="1000" dirty="0"/>
                <a:t>UNCT ARC Member/UNHCR</a:t>
              </a:r>
            </a:p>
          </p:txBody>
        </p:sp>
        <p:sp>
          <p:nvSpPr>
            <p:cNvPr id="33" name="TextBox 32"/>
            <p:cNvSpPr txBox="1"/>
            <p:nvPr/>
          </p:nvSpPr>
          <p:spPr>
            <a:xfrm>
              <a:off x="1849944" y="5739739"/>
              <a:ext cx="1483245" cy="254943"/>
            </a:xfrm>
            <a:prstGeom prst="rect">
              <a:avLst/>
            </a:prstGeom>
            <a:noFill/>
          </p:spPr>
          <p:txBody>
            <a:bodyPr wrap="square" rtlCol="0">
              <a:spAutoFit/>
            </a:bodyPr>
            <a:lstStyle/>
            <a:p>
              <a:r>
                <a:rPr lang="en-US" sz="1000" dirty="0"/>
                <a:t>UNCT ARC Member/FAO</a:t>
              </a:r>
            </a:p>
          </p:txBody>
        </p:sp>
        <p:sp>
          <p:nvSpPr>
            <p:cNvPr id="34" name="TextBox 33"/>
            <p:cNvSpPr txBox="1"/>
            <p:nvPr/>
          </p:nvSpPr>
          <p:spPr>
            <a:xfrm>
              <a:off x="3742028" y="5936926"/>
              <a:ext cx="1737238" cy="246221"/>
            </a:xfrm>
            <a:prstGeom prst="rect">
              <a:avLst/>
            </a:prstGeom>
            <a:noFill/>
          </p:spPr>
          <p:txBody>
            <a:bodyPr wrap="square" rtlCol="0">
              <a:spAutoFit/>
            </a:bodyPr>
            <a:lstStyle/>
            <a:p>
              <a:r>
                <a:rPr lang="en-US" sz="1000" dirty="0"/>
                <a:t>UNCT ARC Member/UNESCO</a:t>
              </a:r>
            </a:p>
          </p:txBody>
        </p:sp>
        <p:cxnSp>
          <p:nvCxnSpPr>
            <p:cNvPr id="38" name="Straight Arrow Connector 37"/>
            <p:cNvCxnSpPr/>
            <p:nvPr/>
          </p:nvCxnSpPr>
          <p:spPr>
            <a:xfrm>
              <a:off x="5270619" y="5502516"/>
              <a:ext cx="1204220" cy="24184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0" name="Rectangle 39"/>
            <p:cNvSpPr/>
            <p:nvPr/>
          </p:nvSpPr>
          <p:spPr>
            <a:xfrm>
              <a:off x="6493342" y="5452928"/>
              <a:ext cx="1738461" cy="784499"/>
            </a:xfrm>
            <a:prstGeom prst="rect">
              <a:avLst/>
            </a:prstGeom>
            <a:gradFill>
              <a:gsLst>
                <a:gs pos="0">
                  <a:schemeClr val="bg1"/>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solidFill>
                    <a:schemeClr val="tx1"/>
                  </a:solidFill>
                </a:rPr>
                <a:t>Peer feedback amongst the UNCT ARC Members, and the RC will be conducted at year end and provided to supervisors </a:t>
              </a:r>
            </a:p>
          </p:txBody>
        </p:sp>
        <p:sp>
          <p:nvSpPr>
            <p:cNvPr id="42" name="Rectangle 41"/>
            <p:cNvSpPr/>
            <p:nvPr/>
          </p:nvSpPr>
          <p:spPr>
            <a:xfrm>
              <a:off x="301834" y="4913221"/>
              <a:ext cx="1783461" cy="818843"/>
            </a:xfrm>
            <a:prstGeom prst="rect">
              <a:avLst/>
            </a:prstGeom>
            <a:gradFill>
              <a:gsLst>
                <a:gs pos="0">
                  <a:schemeClr val="bg1"/>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solidFill>
                    <a:schemeClr val="tx1"/>
                  </a:solidFill>
                </a:rPr>
                <a:t>UNCT ARC Members provide their indicators &amp; self-assessments towards common UNCT Goals &amp; Success Criteria to their direct supervisors </a:t>
              </a:r>
            </a:p>
          </p:txBody>
        </p:sp>
        <p:cxnSp>
          <p:nvCxnSpPr>
            <p:cNvPr id="44" name="Straight Arrow Connector 43"/>
            <p:cNvCxnSpPr/>
            <p:nvPr/>
          </p:nvCxnSpPr>
          <p:spPr>
            <a:xfrm flipH="1">
              <a:off x="2192357" y="5452928"/>
              <a:ext cx="749147"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46" name="Picture 4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70849" y="2604497"/>
              <a:ext cx="996100" cy="747075"/>
            </a:xfrm>
            <a:prstGeom prst="rect">
              <a:avLst/>
            </a:prstGeom>
          </p:spPr>
        </p:pic>
        <p:sp>
          <p:nvSpPr>
            <p:cNvPr id="47" name="Rectangle 46"/>
            <p:cNvSpPr/>
            <p:nvPr/>
          </p:nvSpPr>
          <p:spPr>
            <a:xfrm>
              <a:off x="5574765" y="1463698"/>
              <a:ext cx="1738461" cy="784499"/>
            </a:xfrm>
            <a:prstGeom prst="rect">
              <a:avLst/>
            </a:prstGeom>
            <a:gradFill>
              <a:gsLst>
                <a:gs pos="0">
                  <a:schemeClr val="bg1"/>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sz="1000" dirty="0">
                  <a:solidFill>
                    <a:schemeClr val="tx1"/>
                  </a:solidFill>
                </a:rPr>
                <a:t>Regional </a:t>
              </a:r>
              <a:r>
                <a:rPr lang="en-US" sz="1000" dirty="0" smtClean="0">
                  <a:solidFill>
                    <a:schemeClr val="tx1"/>
                  </a:solidFill>
                </a:rPr>
                <a:t>UNSDG Chair </a:t>
              </a:r>
              <a:r>
                <a:rPr lang="en-US" sz="1000" dirty="0">
                  <a:solidFill>
                    <a:schemeClr val="tx1"/>
                  </a:solidFill>
                </a:rPr>
                <a:t>will sign off on final rating &amp;  narrative performance assessment on behalf of Regional </a:t>
              </a:r>
              <a:r>
                <a:rPr lang="en-US" sz="1000" dirty="0" smtClean="0">
                  <a:solidFill>
                    <a:schemeClr val="tx1"/>
                  </a:solidFill>
                </a:rPr>
                <a:t>UNSDG </a:t>
              </a:r>
              <a:r>
                <a:rPr lang="en-US" sz="1000" dirty="0">
                  <a:solidFill>
                    <a:schemeClr val="tx1"/>
                  </a:solidFill>
                </a:rPr>
                <a:t>PMT</a:t>
              </a:r>
            </a:p>
          </p:txBody>
        </p:sp>
        <p:sp>
          <p:nvSpPr>
            <p:cNvPr id="48" name="Rectangle 47"/>
            <p:cNvSpPr/>
            <p:nvPr/>
          </p:nvSpPr>
          <p:spPr>
            <a:xfrm>
              <a:off x="5574763" y="2414625"/>
              <a:ext cx="1738461" cy="784499"/>
            </a:xfrm>
            <a:prstGeom prst="rect">
              <a:avLst/>
            </a:prstGeom>
            <a:gradFill>
              <a:gsLst>
                <a:gs pos="0">
                  <a:schemeClr val="bg1"/>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sz="1000" dirty="0">
                  <a:solidFill>
                    <a:schemeClr val="tx1"/>
                  </a:solidFill>
                </a:rPr>
                <a:t>Regional </a:t>
              </a:r>
              <a:r>
                <a:rPr lang="en-US" sz="1000" dirty="0" smtClean="0">
                  <a:solidFill>
                    <a:schemeClr val="tx1"/>
                  </a:solidFill>
                </a:rPr>
                <a:t>UNSDG </a:t>
              </a:r>
              <a:r>
                <a:rPr lang="en-US" sz="1000" dirty="0">
                  <a:solidFill>
                    <a:schemeClr val="tx1"/>
                  </a:solidFill>
                </a:rPr>
                <a:t>PMT will review and provide feedback to RC/UNCT</a:t>
              </a:r>
            </a:p>
          </p:txBody>
        </p:sp>
        <p:sp>
          <p:nvSpPr>
            <p:cNvPr id="49" name="Rectangle 48"/>
            <p:cNvSpPr/>
            <p:nvPr/>
          </p:nvSpPr>
          <p:spPr>
            <a:xfrm>
              <a:off x="5574764" y="3327911"/>
              <a:ext cx="1738461" cy="623562"/>
            </a:xfrm>
            <a:prstGeom prst="rect">
              <a:avLst/>
            </a:prstGeom>
            <a:gradFill>
              <a:gsLst>
                <a:gs pos="0">
                  <a:schemeClr val="bg1"/>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sz="1000" dirty="0" smtClean="0">
                  <a:solidFill>
                    <a:schemeClr val="tx1"/>
                  </a:solidFill>
                </a:rPr>
                <a:t>UNSDG</a:t>
              </a:r>
              <a:r>
                <a:rPr lang="en-US" sz="1000" dirty="0">
                  <a:solidFill>
                    <a:schemeClr val="tx1"/>
                  </a:solidFill>
                </a:rPr>
                <a:t>, DSS, OCHA, DPA/DPKO, OHCHR provide additional inputs</a:t>
              </a:r>
            </a:p>
          </p:txBody>
        </p:sp>
        <p:sp>
          <p:nvSpPr>
            <p:cNvPr id="50" name="Rectangle 49"/>
            <p:cNvSpPr/>
            <p:nvPr/>
          </p:nvSpPr>
          <p:spPr>
            <a:xfrm>
              <a:off x="5574766" y="4051782"/>
              <a:ext cx="1738461" cy="623562"/>
            </a:xfrm>
            <a:prstGeom prst="rect">
              <a:avLst/>
            </a:prstGeom>
            <a:gradFill>
              <a:gsLst>
                <a:gs pos="0">
                  <a:schemeClr val="bg1"/>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sz="1000" dirty="0">
                  <a:solidFill>
                    <a:schemeClr val="tx1"/>
                  </a:solidFill>
                </a:rPr>
                <a:t>RC provides his/her indicators towards common UNCT Goals and Success Criteria; can also provide Development Plan</a:t>
              </a:r>
            </a:p>
          </p:txBody>
        </p:sp>
      </p:grpSp>
    </p:spTree>
    <p:extLst>
      <p:ext uri="{BB962C8B-B14F-4D97-AF65-F5344CB8AC3E}">
        <p14:creationId xmlns:p14="http://schemas.microsoft.com/office/powerpoint/2010/main" val="1491131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911" y="820615"/>
            <a:ext cx="8341673" cy="5486399"/>
          </a:xfrm>
        </p:spPr>
        <p:txBody>
          <a:bodyPr>
            <a:no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The </a:t>
            </a:r>
            <a:r>
              <a:rPr lang="en-US" sz="1200" u="sng" dirty="0">
                <a:latin typeface="Verdana" panose="020B0604030504040204" pitchFamily="34" charset="0"/>
                <a:ea typeface="Verdana" panose="020B0604030504040204" pitchFamily="34" charset="0"/>
                <a:cs typeface="Verdana" panose="020B0604030504040204" pitchFamily="34" charset="0"/>
              </a:rPr>
              <a:t>four main components</a:t>
            </a:r>
            <a:r>
              <a:rPr lang="en-US" sz="1200" dirty="0">
                <a:latin typeface="Verdana" panose="020B0604030504040204" pitchFamily="34" charset="0"/>
                <a:ea typeface="Verdana" panose="020B0604030504040204" pitchFamily="34" charset="0"/>
                <a:cs typeface="Verdana" panose="020B0604030504040204" pitchFamily="34" charset="0"/>
              </a:rPr>
              <a:t> of the Performance Appraisal process are:</a:t>
            </a:r>
          </a:p>
          <a:p>
            <a:pPr marL="0" indent="0">
              <a:buNone/>
            </a:pPr>
            <a:endParaRPr lang="en-GB" sz="1200" b="1" dirty="0" smtClean="0"/>
          </a:p>
          <a:p>
            <a:pPr marL="0" indent="0">
              <a:buNone/>
            </a:pPr>
            <a:r>
              <a:rPr lang="en-GB" sz="1200" b="1" dirty="0" smtClean="0"/>
              <a:t>RC/HC/DO/DSRSG </a:t>
            </a:r>
            <a:r>
              <a:rPr lang="en-GB" sz="1200" b="1" dirty="0"/>
              <a:t>Appraisal</a:t>
            </a:r>
            <a:endParaRPr lang="en-US" sz="1200" dirty="0"/>
          </a:p>
          <a:p>
            <a:pPr marL="0" indent="0">
              <a:buNone/>
            </a:pPr>
            <a:r>
              <a:rPr lang="en-GB" sz="1200" dirty="0"/>
              <a:t>The performance appraisal will be based on the RC/HC/DO/DSRSG’s self-assessment of results against the ARC methodology, as well as structured performance feedback from all UN System stakeholders. For those RCs who also perform integrated mission leadership functions (i.e. DSRSG/DSC), DPA or DPKO provide inputs to their performance appraisal. For those RCs who are also HC, the ERC provide inputs to their performance appraisal.   For those RCs who are also DO, the UNDSS provides inputs.  </a:t>
            </a:r>
            <a:endParaRPr lang="en-US" sz="1200" dirty="0"/>
          </a:p>
          <a:p>
            <a:pPr marL="0" indent="0">
              <a:buNone/>
            </a:pPr>
            <a:r>
              <a:rPr lang="en-GB" sz="1200" dirty="0" smtClean="0"/>
              <a:t>The </a:t>
            </a:r>
            <a:r>
              <a:rPr lang="en-GB" sz="1200" dirty="0"/>
              <a:t>inputs are incorporated into one reporting instrument which is then used by the Regional UNSDG Team to appraise the RC/HC/DO/DSRSG across all job functions and to provide concrete feedback on 2017 performance. </a:t>
            </a:r>
            <a:endParaRPr lang="en-US" sz="1200" dirty="0"/>
          </a:p>
          <a:p>
            <a:pPr marL="0" indent="0">
              <a:buNone/>
            </a:pPr>
            <a:r>
              <a:rPr lang="en-GB" sz="1200" b="1" dirty="0"/>
              <a:t> </a:t>
            </a:r>
            <a:endParaRPr lang="en-US" sz="1200" dirty="0"/>
          </a:p>
          <a:p>
            <a:pPr marL="0" indent="0">
              <a:buNone/>
            </a:pPr>
            <a:r>
              <a:rPr lang="en-GB" sz="1200" b="1" dirty="0"/>
              <a:t>UNCT Appraisal</a:t>
            </a:r>
            <a:endParaRPr lang="en-US" sz="1200" dirty="0"/>
          </a:p>
          <a:p>
            <a:pPr marL="0" indent="0">
              <a:buNone/>
            </a:pPr>
            <a:r>
              <a:rPr lang="en-GB" sz="1200" dirty="0"/>
              <a:t>The UNCT will be appraised by using the ARC methodology. The ARC methodology allows for RCs and UNCT members to clearly indicate their contribution to combined UNCT goals.</a:t>
            </a:r>
            <a:endParaRPr lang="en-US" sz="1200" dirty="0"/>
          </a:p>
          <a:p>
            <a:pPr marL="0" indent="0">
              <a:buNone/>
            </a:pPr>
            <a:r>
              <a:rPr lang="en-GB" sz="1200" b="1" dirty="0"/>
              <a:t> </a:t>
            </a:r>
            <a:endParaRPr lang="en-US" sz="1200" dirty="0"/>
          </a:p>
          <a:p>
            <a:pPr marL="0" indent="0">
              <a:buNone/>
            </a:pPr>
            <a:r>
              <a:rPr lang="en-GB" sz="1200" b="1" dirty="0"/>
              <a:t>UNCT Member </a:t>
            </a:r>
            <a:endParaRPr lang="en-US" sz="1200" dirty="0"/>
          </a:p>
          <a:p>
            <a:pPr marL="0" indent="0">
              <a:buNone/>
            </a:pPr>
            <a:r>
              <a:rPr lang="en-GB" sz="1200" dirty="0"/>
              <a:t>The UNCT Member will be appraised by using the ARC methodology. The ARC methodology allows for UNCT members to clearly indicate their contribution to combined UNCT goals and will allow for mutual accountability to be addressed through a peer feedback mechanism, which will support UNSDG agency performance appraisals of their representatives on their contribution to the UNCT.  </a:t>
            </a:r>
            <a:endParaRPr lang="en-US" sz="1200" dirty="0"/>
          </a:p>
          <a:p>
            <a:pPr marL="0" indent="0">
              <a:buNone/>
            </a:pPr>
            <a:r>
              <a:rPr lang="en-GB" sz="1200" b="1" dirty="0"/>
              <a:t> </a:t>
            </a:r>
            <a:endParaRPr lang="en-US" sz="1200" dirty="0"/>
          </a:p>
          <a:p>
            <a:pPr marL="0" indent="0">
              <a:buNone/>
            </a:pPr>
            <a:r>
              <a:rPr lang="en-GB" sz="1200" b="1" dirty="0" smtClean="0"/>
              <a:t>Peer </a:t>
            </a:r>
            <a:r>
              <a:rPr lang="en-GB" sz="1200" b="1" dirty="0"/>
              <a:t>Feedback</a:t>
            </a:r>
            <a:endParaRPr lang="en-US" sz="1200" dirty="0"/>
          </a:p>
          <a:p>
            <a:pPr marL="0" indent="0">
              <a:buNone/>
            </a:pPr>
            <a:r>
              <a:rPr lang="en-GB" sz="1200" dirty="0"/>
              <a:t>A RC/UNCT peer feedback process will be used to collect narrative feedback from RC and UNCT members on the achievement of joint UNCT goals and demonstration of UNCT attributes, as well as feedback to the RC on the demonstration of results competencies. Additionally, the process requests feedback from the RC to individual UNCT members participating in the ARC. </a:t>
            </a:r>
            <a:endParaRPr lang="en-US" sz="1200" dirty="0"/>
          </a:p>
          <a:p>
            <a:pPr marL="0" indent="0">
              <a:buNone/>
            </a:pPr>
            <a:endParaRPr lang="en-GB" sz="1200"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Title 1"/>
          <p:cNvSpPr txBox="1">
            <a:spLocks/>
          </p:cNvSpPr>
          <p:nvPr/>
        </p:nvSpPr>
        <p:spPr>
          <a:xfrm>
            <a:off x="347471" y="300039"/>
            <a:ext cx="6710553" cy="685800"/>
          </a:xfrm>
          <a:prstGeom prst="rect">
            <a:avLst/>
          </a:prstGeom>
        </p:spPr>
        <p:txBody>
          <a:bodyPr lIns="0" tIns="0" rIns="0" bIns="0" anchor="t" anchorCtr="0">
            <a:normAutofit/>
          </a:bodyPr>
          <a:lstStyle>
            <a:lvl1pPr algn="l" defTabSz="457200" rtl="0" eaLnBrk="1" latinLnBrk="0" hangingPunct="1">
              <a:lnSpc>
                <a:spcPts val="2000"/>
              </a:lnSpc>
              <a:spcBef>
                <a:spcPct val="0"/>
              </a:spcBef>
              <a:buNone/>
              <a:defRPr sz="1800" b="1" kern="1200" spc="200">
                <a:solidFill>
                  <a:srgbClr val="538CCA"/>
                </a:solidFill>
                <a:latin typeface="+mj-lt"/>
                <a:ea typeface="+mj-ea"/>
                <a:cs typeface="+mj-cs"/>
              </a:defRPr>
            </a:lvl1pPr>
          </a:lstStyle>
          <a:p>
            <a:r>
              <a:rPr lang="en-US" dirty="0" smtClean="0">
                <a:latin typeface="Verdana"/>
                <a:cs typeface="Verdana"/>
              </a:rPr>
              <a:t>COMPONENTS </a:t>
            </a:r>
            <a:r>
              <a:rPr lang="en-US" dirty="0">
                <a:latin typeface="Verdana"/>
                <a:cs typeface="Verdana"/>
              </a:rPr>
              <a:t>IN THE ARC</a:t>
            </a:r>
          </a:p>
        </p:txBody>
      </p:sp>
      <p:cxnSp>
        <p:nvCxnSpPr>
          <p:cNvPr id="5" name="Straight Connector 4"/>
          <p:cNvCxnSpPr/>
          <p:nvPr/>
        </p:nvCxnSpPr>
        <p:spPr>
          <a:xfrm>
            <a:off x="347472"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98373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47472"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smtClean="0"/>
              <a:t>PARTICIPATION IN THE ARC</a:t>
            </a:r>
            <a:endParaRPr lang="en-US" dirty="0"/>
          </a:p>
        </p:txBody>
      </p:sp>
      <p:sp>
        <p:nvSpPr>
          <p:cNvPr id="4" name="Content Placeholder 3"/>
          <p:cNvSpPr>
            <a:spLocks noGrp="1"/>
          </p:cNvSpPr>
          <p:nvPr>
            <p:ph sz="half" idx="2"/>
          </p:nvPr>
        </p:nvSpPr>
        <p:spPr>
          <a:xfrm>
            <a:off x="-1" y="805432"/>
            <a:ext cx="8850924" cy="5571922"/>
          </a:xfrm>
        </p:spPr>
        <p:txBody>
          <a:bodyPr>
            <a:noAutofit/>
          </a:bodyPr>
          <a:lstStyle/>
          <a:p>
            <a:pPr marL="0" lvl="0" indent="0">
              <a:buNone/>
            </a:pPr>
            <a:r>
              <a:rPr 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Participation </a:t>
            </a: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in the ARC is mandatory for the RC. For UN Country Team members, </a:t>
            </a:r>
            <a:r>
              <a:rPr 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all    </a:t>
            </a:r>
          </a:p>
          <a:p>
            <a:pPr marL="0" lvl="0" indent="0">
              <a:buNone/>
            </a:pP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criteria </a:t>
            </a: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must be met to be eligible</a:t>
            </a:r>
            <a:r>
              <a:rPr 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a:t>
            </a:r>
            <a:endPar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marL="0" lvl="0" indent="0">
              <a:buNone/>
            </a:pPr>
            <a:r>
              <a:rPr lang="en-US" sz="1400" dirty="0" smtClean="0"/>
              <a:t>       </a:t>
            </a:r>
          </a:p>
          <a:p>
            <a:pPr marL="0" lvl="0" indent="0">
              <a:buNone/>
            </a:pPr>
            <a:r>
              <a:rPr lang="en-US" sz="1400" dirty="0"/>
              <a:t>	</a:t>
            </a:r>
            <a:r>
              <a:rPr lang="en-US" sz="1200" b="1" dirty="0" smtClean="0">
                <a:latin typeface="Verdana" panose="020B0604030504040204" pitchFamily="34" charset="0"/>
                <a:ea typeface="Verdana" panose="020B0604030504040204" pitchFamily="34" charset="0"/>
                <a:cs typeface="Verdana" panose="020B0604030504040204" pitchFamily="34" charset="0"/>
              </a:rPr>
              <a:t>Criteria </a:t>
            </a:r>
            <a:r>
              <a:rPr lang="en-US" sz="1200" b="1" dirty="0">
                <a:latin typeface="Verdana" panose="020B0604030504040204" pitchFamily="34" charset="0"/>
                <a:ea typeface="Verdana" panose="020B0604030504040204" pitchFamily="34" charset="0"/>
                <a:cs typeface="Verdana" panose="020B0604030504040204" pitchFamily="34" charset="0"/>
              </a:rPr>
              <a:t>for participation of Resident Agencies</a:t>
            </a:r>
            <a:endParaRPr lang="en-US" sz="1200" dirty="0">
              <a:latin typeface="Verdana" panose="020B0604030504040204" pitchFamily="34" charset="0"/>
              <a:ea typeface="Verdana" panose="020B0604030504040204" pitchFamily="34" charset="0"/>
              <a:cs typeface="Verdana" panose="020B0604030504040204" pitchFamily="34" charset="0"/>
            </a:endParaRPr>
          </a:p>
          <a:p>
            <a:pPr lvl="1"/>
            <a:r>
              <a:rPr lang="en-US" sz="1200" u="sng" dirty="0" smtClean="0">
                <a:latin typeface="Verdana" panose="020B0604030504040204" pitchFamily="34" charset="0"/>
                <a:ea typeface="Verdana" panose="020B0604030504040204" pitchFamily="34" charset="0"/>
                <a:cs typeface="Verdana" panose="020B0604030504040204" pitchFamily="34" charset="0"/>
              </a:rPr>
              <a:t>Criteria </a:t>
            </a:r>
            <a:r>
              <a:rPr lang="en-US" sz="1200" u="sng" dirty="0">
                <a:latin typeface="Verdana" panose="020B0604030504040204" pitchFamily="34" charset="0"/>
                <a:ea typeface="Verdana" panose="020B0604030504040204" pitchFamily="34" charset="0"/>
                <a:cs typeface="Verdana" panose="020B0604030504040204" pitchFamily="34" charset="0"/>
              </a:rPr>
              <a:t>1</a:t>
            </a:r>
            <a:r>
              <a:rPr lang="en-US" sz="1200" dirty="0">
                <a:latin typeface="Verdana" panose="020B0604030504040204" pitchFamily="34" charset="0"/>
                <a:ea typeface="Verdana" panose="020B0604030504040204" pitchFamily="34" charset="0"/>
                <a:cs typeface="Verdana" panose="020B0604030504040204" pitchFamily="34" charset="0"/>
              </a:rPr>
              <a:t>: Must be a full-time UN Staff member</a:t>
            </a:r>
          </a:p>
          <a:p>
            <a:pPr lvl="1"/>
            <a:r>
              <a:rPr lang="en-US" sz="1200" u="sng" dirty="0">
                <a:latin typeface="Verdana" panose="020B0604030504040204" pitchFamily="34" charset="0"/>
                <a:ea typeface="Verdana" panose="020B0604030504040204" pitchFamily="34" charset="0"/>
                <a:cs typeface="Verdana" panose="020B0604030504040204" pitchFamily="34" charset="0"/>
              </a:rPr>
              <a:t>Criteria 2</a:t>
            </a:r>
            <a:r>
              <a:rPr lang="en-US" sz="1200" dirty="0">
                <a:latin typeface="Verdana" panose="020B0604030504040204" pitchFamily="34" charset="0"/>
                <a:ea typeface="Verdana" panose="020B0604030504040204" pitchFamily="34" charset="0"/>
                <a:cs typeface="Verdana" panose="020B0604030504040204" pitchFamily="34" charset="0"/>
              </a:rPr>
              <a:t>: The agency of the staff member must be an agency of the UNSDG</a:t>
            </a:r>
          </a:p>
          <a:p>
            <a:pPr lvl="1"/>
            <a:r>
              <a:rPr lang="en-US" sz="1200" u="sng" dirty="0">
                <a:latin typeface="Verdana" panose="020B0604030504040204" pitchFamily="34" charset="0"/>
                <a:ea typeface="Verdana" panose="020B0604030504040204" pitchFamily="34" charset="0"/>
                <a:cs typeface="Verdana" panose="020B0604030504040204" pitchFamily="34" charset="0"/>
              </a:rPr>
              <a:t>Criteria 3</a:t>
            </a:r>
            <a:r>
              <a:rPr lang="en-US" sz="1200" dirty="0">
                <a:latin typeface="Verdana" panose="020B0604030504040204" pitchFamily="34" charset="0"/>
                <a:ea typeface="Verdana" panose="020B0604030504040204" pitchFamily="34" charset="0"/>
                <a:cs typeface="Verdana" panose="020B0604030504040204" pitchFamily="34" charset="0"/>
              </a:rPr>
              <a:t>: Has been in their current role for a minimum of 6 months during the calendar year being appraised</a:t>
            </a:r>
          </a:p>
          <a:p>
            <a:pPr lvl="1"/>
            <a:r>
              <a:rPr lang="en-US" sz="1200" u="sng" dirty="0">
                <a:latin typeface="Verdana" panose="020B0604030504040204" pitchFamily="34" charset="0"/>
                <a:ea typeface="Verdana" panose="020B0604030504040204" pitchFamily="34" charset="0"/>
                <a:cs typeface="Verdana" panose="020B0604030504040204" pitchFamily="34" charset="0"/>
              </a:rPr>
              <a:t>Criteria 4</a:t>
            </a:r>
            <a:r>
              <a:rPr lang="en-US" sz="1200" dirty="0">
                <a:latin typeface="Verdana" panose="020B0604030504040204" pitchFamily="34" charset="0"/>
                <a:ea typeface="Verdana" panose="020B0604030504040204" pitchFamily="34" charset="0"/>
                <a:cs typeface="Verdana" panose="020B0604030504040204" pitchFamily="34" charset="0"/>
              </a:rPr>
              <a:t>: Has full delegated authority from their agency on both the financial and programmatic decision making for their respective agency </a:t>
            </a:r>
          </a:p>
          <a:p>
            <a:pPr lvl="1"/>
            <a:r>
              <a:rPr lang="en-US" sz="1200" u="sng" dirty="0">
                <a:latin typeface="Verdana" panose="020B0604030504040204" pitchFamily="34" charset="0"/>
                <a:ea typeface="Verdana" panose="020B0604030504040204" pitchFamily="34" charset="0"/>
                <a:cs typeface="Verdana" panose="020B0604030504040204" pitchFamily="34" charset="0"/>
              </a:rPr>
              <a:t>Criteria 5</a:t>
            </a:r>
            <a:r>
              <a:rPr lang="en-US" sz="1200" dirty="0">
                <a:latin typeface="Verdana" panose="020B0604030504040204" pitchFamily="34" charset="0"/>
                <a:ea typeface="Verdana" panose="020B0604030504040204" pitchFamily="34" charset="0"/>
                <a:cs typeface="Verdana" panose="020B0604030504040204" pitchFamily="34" charset="0"/>
              </a:rPr>
              <a:t>: Is a member of the Security Management Team and a decision maker on the security of their agency staff</a:t>
            </a:r>
          </a:p>
          <a:p>
            <a:pPr lvl="1"/>
            <a:endParaRPr lang="en-US" sz="1200" dirty="0">
              <a:latin typeface="Verdana" panose="020B0604030504040204" pitchFamily="34" charset="0"/>
              <a:ea typeface="Verdana" panose="020B0604030504040204" pitchFamily="34" charset="0"/>
              <a:cs typeface="Verdana" panose="020B0604030504040204" pitchFamily="34" charset="0"/>
            </a:endParaRPr>
          </a:p>
          <a:p>
            <a:pPr marL="0" lvl="0" indent="0">
              <a:buNone/>
            </a:pPr>
            <a:r>
              <a:rPr lang="en-US" sz="1200" b="1" dirty="0" smtClean="0">
                <a:latin typeface="Verdana" panose="020B0604030504040204" pitchFamily="34" charset="0"/>
                <a:ea typeface="Verdana" panose="020B0604030504040204" pitchFamily="34" charset="0"/>
                <a:cs typeface="Verdana" panose="020B0604030504040204" pitchFamily="34" charset="0"/>
              </a:rPr>
              <a:t> 	Criteria </a:t>
            </a:r>
            <a:r>
              <a:rPr lang="en-US" sz="1200" b="1" dirty="0">
                <a:latin typeface="Verdana" panose="020B0604030504040204" pitchFamily="34" charset="0"/>
                <a:ea typeface="Verdana" panose="020B0604030504040204" pitchFamily="34" charset="0"/>
                <a:cs typeface="Verdana" panose="020B0604030504040204" pitchFamily="34" charset="0"/>
              </a:rPr>
              <a:t>for participation of Non-Resident </a:t>
            </a:r>
            <a:r>
              <a:rPr lang="en-US" sz="1200" b="1" dirty="0" smtClean="0">
                <a:latin typeface="Verdana" panose="020B0604030504040204" pitchFamily="34" charset="0"/>
                <a:ea typeface="Verdana" panose="020B0604030504040204" pitchFamily="34" charset="0"/>
                <a:cs typeface="Verdana" panose="020B0604030504040204" pitchFamily="34" charset="0"/>
              </a:rPr>
              <a:t>Agencies</a:t>
            </a:r>
            <a:r>
              <a:rPr lang="en-US" sz="1200" dirty="0">
                <a:latin typeface="Verdana" panose="020B0604030504040204" pitchFamily="34" charset="0"/>
                <a:ea typeface="Verdana" panose="020B0604030504040204" pitchFamily="34" charset="0"/>
                <a:cs typeface="Verdana" panose="020B0604030504040204" pitchFamily="34" charset="0"/>
              </a:rPr>
              <a:t> </a:t>
            </a:r>
            <a:endParaRPr lang="en-US" sz="1200" dirty="0" smtClean="0">
              <a:latin typeface="Verdana" panose="020B0604030504040204" pitchFamily="34" charset="0"/>
              <a:ea typeface="Verdana" panose="020B0604030504040204" pitchFamily="34" charset="0"/>
              <a:cs typeface="Verdana" panose="020B0604030504040204" pitchFamily="34" charset="0"/>
            </a:endParaRPr>
          </a:p>
          <a:p>
            <a:pPr lvl="1"/>
            <a:r>
              <a:rPr lang="en-US" sz="1200" u="sng" dirty="0" smtClean="0">
                <a:latin typeface="Verdana" panose="020B0604030504040204" pitchFamily="34" charset="0"/>
                <a:ea typeface="Verdana" panose="020B0604030504040204" pitchFamily="34" charset="0"/>
                <a:cs typeface="Verdana" panose="020B0604030504040204" pitchFamily="34" charset="0"/>
              </a:rPr>
              <a:t>Criteria 1</a:t>
            </a:r>
            <a:r>
              <a:rPr lang="en-US" sz="1200" dirty="0" smtClean="0">
                <a:latin typeface="Verdana" panose="020B0604030504040204" pitchFamily="34" charset="0"/>
                <a:ea typeface="Verdana" panose="020B0604030504040204" pitchFamily="34" charset="0"/>
                <a:cs typeface="Verdana" panose="020B0604030504040204" pitchFamily="34" charset="0"/>
              </a:rPr>
              <a:t>: Must be a full-time UN Staff member</a:t>
            </a:r>
          </a:p>
          <a:p>
            <a:pPr lvl="1"/>
            <a:r>
              <a:rPr lang="en-US" sz="1200" u="sng" dirty="0" smtClean="0">
                <a:latin typeface="Verdana" panose="020B0604030504040204" pitchFamily="34" charset="0"/>
                <a:ea typeface="Verdana" panose="020B0604030504040204" pitchFamily="34" charset="0"/>
                <a:cs typeface="Verdana" panose="020B0604030504040204" pitchFamily="34" charset="0"/>
              </a:rPr>
              <a:t>Criteria </a:t>
            </a:r>
            <a:r>
              <a:rPr lang="en-US" sz="1200" u="sng" dirty="0">
                <a:latin typeface="Verdana" panose="020B0604030504040204" pitchFamily="34" charset="0"/>
                <a:ea typeface="Verdana" panose="020B0604030504040204" pitchFamily="34" charset="0"/>
                <a:cs typeface="Verdana" panose="020B0604030504040204" pitchFamily="34" charset="0"/>
              </a:rPr>
              <a:t>2</a:t>
            </a:r>
            <a:r>
              <a:rPr lang="en-US" sz="1200" dirty="0">
                <a:latin typeface="Verdana" panose="020B0604030504040204" pitchFamily="34" charset="0"/>
                <a:ea typeface="Verdana" panose="020B0604030504040204" pitchFamily="34" charset="0"/>
                <a:cs typeface="Verdana" panose="020B0604030504040204" pitchFamily="34" charset="0"/>
              </a:rPr>
              <a:t>: Staff member agency must be a member of the UNSDG</a:t>
            </a:r>
          </a:p>
          <a:p>
            <a:pPr lvl="1"/>
            <a:r>
              <a:rPr lang="en-US" sz="1200" u="sng" dirty="0">
                <a:latin typeface="Verdana" panose="020B0604030504040204" pitchFamily="34" charset="0"/>
                <a:ea typeface="Verdana" panose="020B0604030504040204" pitchFamily="34" charset="0"/>
                <a:cs typeface="Verdana" panose="020B0604030504040204" pitchFamily="34" charset="0"/>
              </a:rPr>
              <a:t>Criteria 3</a:t>
            </a:r>
            <a:r>
              <a:rPr lang="en-US" sz="1200" dirty="0">
                <a:latin typeface="Verdana" panose="020B0604030504040204" pitchFamily="34" charset="0"/>
                <a:ea typeface="Verdana" panose="020B0604030504040204" pitchFamily="34" charset="0"/>
                <a:cs typeface="Verdana" panose="020B0604030504040204" pitchFamily="34" charset="0"/>
              </a:rPr>
              <a:t>: Has been in their current role for a minimum of 6 months during the calendar year being appraised</a:t>
            </a:r>
          </a:p>
          <a:p>
            <a:pPr lvl="1"/>
            <a:r>
              <a:rPr lang="en-US" sz="1200" u="sng" dirty="0">
                <a:latin typeface="Verdana" panose="020B0604030504040204" pitchFamily="34" charset="0"/>
                <a:ea typeface="Verdana" panose="020B0604030504040204" pitchFamily="34" charset="0"/>
                <a:cs typeface="Verdana" panose="020B0604030504040204" pitchFamily="34" charset="0"/>
              </a:rPr>
              <a:t>Criteria 4</a:t>
            </a:r>
            <a:r>
              <a:rPr lang="en-US" sz="1200" dirty="0">
                <a:latin typeface="Verdana" panose="020B0604030504040204" pitchFamily="34" charset="0"/>
                <a:ea typeface="Verdana" panose="020B0604030504040204" pitchFamily="34" charset="0"/>
                <a:cs typeface="Verdana" panose="020B0604030504040204" pitchFamily="34" charset="0"/>
              </a:rPr>
              <a:t>: Has full delegated authority from their agency on both the financial and programmatic decision making for </a:t>
            </a:r>
            <a:r>
              <a:rPr lang="en-US" sz="1200" dirty="0" smtClean="0">
                <a:latin typeface="Verdana" panose="020B0604030504040204" pitchFamily="34" charset="0"/>
                <a:ea typeface="Verdana" panose="020B0604030504040204" pitchFamily="34" charset="0"/>
                <a:cs typeface="Verdana" panose="020B0604030504040204" pitchFamily="34" charset="0"/>
              </a:rPr>
              <a:t>their </a:t>
            </a:r>
            <a:r>
              <a:rPr lang="en-US" sz="1200" dirty="0">
                <a:latin typeface="Verdana" panose="020B0604030504040204" pitchFamily="34" charset="0"/>
                <a:ea typeface="Verdana" panose="020B0604030504040204" pitchFamily="34" charset="0"/>
                <a:cs typeface="Verdana" panose="020B0604030504040204" pitchFamily="34" charset="0"/>
              </a:rPr>
              <a:t>respective agency </a:t>
            </a:r>
          </a:p>
          <a:p>
            <a:pPr lvl="1"/>
            <a:r>
              <a:rPr lang="en-US" sz="1200" u="sng" dirty="0">
                <a:latin typeface="Verdana" panose="020B0604030504040204" pitchFamily="34" charset="0"/>
                <a:ea typeface="Verdana" panose="020B0604030504040204" pitchFamily="34" charset="0"/>
                <a:cs typeface="Verdana" panose="020B0604030504040204" pitchFamily="34" charset="0"/>
              </a:rPr>
              <a:t>Criteria 5</a:t>
            </a:r>
            <a:r>
              <a:rPr lang="en-US" sz="1200" dirty="0">
                <a:latin typeface="Verdana" panose="020B0604030504040204" pitchFamily="34" charset="0"/>
                <a:ea typeface="Verdana" panose="020B0604030504040204" pitchFamily="34" charset="0"/>
                <a:cs typeface="Verdana" panose="020B0604030504040204" pitchFamily="34" charset="0"/>
              </a:rPr>
              <a:t>: Staff member must be accredited or have formal representation to the </a:t>
            </a:r>
            <a:r>
              <a:rPr lang="en-US" sz="1200" dirty="0" smtClean="0">
                <a:latin typeface="Verdana" panose="020B0604030504040204" pitchFamily="34" charset="0"/>
                <a:ea typeface="Verdana" panose="020B0604030504040204" pitchFamily="34" charset="0"/>
                <a:cs typeface="Verdana" panose="020B0604030504040204" pitchFamily="34" charset="0"/>
              </a:rPr>
              <a:t>country</a:t>
            </a:r>
          </a:p>
          <a:p>
            <a:pPr lvl="1"/>
            <a:endParaRPr lang="en-US" sz="1200" dirty="0">
              <a:latin typeface="Verdana" panose="020B0604030504040204" pitchFamily="34" charset="0"/>
              <a:ea typeface="Verdana" panose="020B0604030504040204" pitchFamily="34" charset="0"/>
              <a:cs typeface="Verdana" panose="020B0604030504040204" pitchFamily="34" charset="0"/>
            </a:endParaRPr>
          </a:p>
          <a:p>
            <a:pPr marL="457200" lvl="1" indent="0">
              <a:buNone/>
            </a:pPr>
            <a:r>
              <a:rPr lang="en-US" sz="1400" dirty="0" smtClean="0">
                <a:latin typeface="Verdana" panose="020B0604030504040204" pitchFamily="34" charset="0"/>
                <a:ea typeface="Verdana" panose="020B0604030504040204" pitchFamily="34" charset="0"/>
                <a:cs typeface="Verdana" panose="020B0604030504040204" pitchFamily="34" charset="0"/>
              </a:rPr>
              <a:t>For </a:t>
            </a:r>
            <a:r>
              <a:rPr lang="en-US" sz="1400" dirty="0">
                <a:latin typeface="Verdana" panose="020B0604030504040204" pitchFamily="34" charset="0"/>
                <a:ea typeface="Verdana" panose="020B0604030504040204" pitchFamily="34" charset="0"/>
                <a:cs typeface="Verdana" panose="020B0604030504040204" pitchFamily="34" charset="0"/>
              </a:rPr>
              <a:t>futher details on e</a:t>
            </a: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ligibility criteria please review the </a:t>
            </a:r>
            <a:r>
              <a:rPr lang="en-US" sz="1400" u="sng" dirty="0">
                <a:solidFill>
                  <a:prstClr val="black"/>
                </a:solidFill>
                <a:latin typeface="Verdana" panose="020B0604030504040204" pitchFamily="34" charset="0"/>
                <a:ea typeface="Verdana" panose="020B0604030504040204" pitchFamily="34" charset="0"/>
                <a:cs typeface="Verdana" panose="020B0604030504040204" pitchFamily="34" charset="0"/>
                <a:hlinkClick r:id="rId2"/>
              </a:rPr>
              <a:t>FAQs 2018 ARC Participation</a:t>
            </a: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hlinkClick r:id="rId2"/>
              </a:rPr>
              <a:t> </a:t>
            </a: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and the </a:t>
            </a:r>
            <a:r>
              <a:rPr lang="en-US" sz="1400" u="sng" dirty="0">
                <a:solidFill>
                  <a:prstClr val="black"/>
                </a:solidFill>
                <a:latin typeface="Verdana" panose="020B0604030504040204" pitchFamily="34" charset="0"/>
                <a:ea typeface="Verdana" panose="020B0604030504040204" pitchFamily="34" charset="0"/>
                <a:cs typeface="Verdana" panose="020B0604030504040204" pitchFamily="34" charset="0"/>
                <a:hlinkClick r:id="rId3"/>
              </a:rPr>
              <a:t>ARC Guidance 2018</a:t>
            </a:r>
            <a:r>
              <a:rPr lang="en-US" sz="1400" u="sng" dirty="0">
                <a:solidFill>
                  <a:prstClr val="black"/>
                </a:solidFill>
                <a:latin typeface="Verdana" panose="020B0604030504040204" pitchFamily="34" charset="0"/>
                <a:ea typeface="Verdana" panose="020B0604030504040204" pitchFamily="34" charset="0"/>
                <a:cs typeface="Verdana" panose="020B0604030504040204" pitchFamily="34" charset="0"/>
              </a:rPr>
              <a:t>.</a:t>
            </a:r>
            <a:endPar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lvl="1"/>
            <a:endParaRPr lang="en-US" sz="12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 </a:t>
            </a:r>
          </a:p>
          <a:p>
            <a:pPr marL="0" indent="0">
              <a:buNone/>
            </a:pPr>
            <a:r>
              <a:rPr lang="en-US" sz="1400" dirty="0"/>
              <a:t> </a:t>
            </a:r>
          </a:p>
          <a:p>
            <a:pPr marL="0" indent="0">
              <a:buNone/>
            </a:pPr>
            <a:r>
              <a:rPr lang="en-US" sz="1400" dirty="0" smtClean="0"/>
              <a:t> </a:t>
            </a:r>
            <a:endParaRPr lang="en-US" sz="1400" dirty="0"/>
          </a:p>
          <a:p>
            <a:pPr marL="0" indent="0">
              <a:buNone/>
            </a:pPr>
            <a:r>
              <a:rPr lang="en-US" sz="1400" dirty="0"/>
              <a:t> </a:t>
            </a:r>
          </a:p>
          <a:p>
            <a:pPr marL="0" indent="0">
              <a:buNone/>
            </a:pPr>
            <a:r>
              <a:rPr lang="en-US" sz="1400" dirty="0"/>
              <a:t> </a:t>
            </a:r>
          </a:p>
          <a:p>
            <a:pPr marL="0" lvl="0" indent="0">
              <a:buNone/>
            </a:pPr>
            <a:endParaRPr lang="en-US" sz="1400" dirty="0"/>
          </a:p>
          <a:p>
            <a:pPr marL="0" indent="0">
              <a:buNone/>
            </a:pPr>
            <a:r>
              <a:rPr lang="en-US" sz="1400" dirty="0"/>
              <a:t> </a:t>
            </a:r>
          </a:p>
          <a:p>
            <a:pPr marL="0" lvl="0" indent="0">
              <a:buNone/>
            </a:pPr>
            <a:endPar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lvl="0"/>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By no means does the ARC replace the respective performance assessment processes of the individual UN entities that comprise the UNCT. UNCT Members, regardless of their participation in the ARC, need to comply with the performance appraisal obligations of their respective UN entities.  UNCT Members participating in the ARC are to discuss with their managers their planned contribution to common UNCT goals and success criteria, and also to provide them their self-assessments at year end.  The ARC platform will allow for a report to be generated that can be shared with their manager, showing the UNCT goals, success criteria, and their specific indicators and self-assessment. </a:t>
            </a:r>
          </a:p>
          <a:p>
            <a:pPr lvl="0"/>
            <a:endParaRPr lang="en-US" sz="1400" dirty="0">
              <a:solidFill>
                <a:prstClr val="black"/>
              </a:solidFill>
            </a:endParaRPr>
          </a:p>
          <a:p>
            <a:endParaRPr lang="en-US" sz="1400" dirty="0"/>
          </a:p>
        </p:txBody>
      </p:sp>
    </p:spTree>
    <p:extLst>
      <p:ext uri="{BB962C8B-B14F-4D97-AF65-F5344CB8AC3E}">
        <p14:creationId xmlns:p14="http://schemas.microsoft.com/office/powerpoint/2010/main" val="3019061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47472"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
        <p:nvSpPr>
          <p:cNvPr id="8" name="Title 1"/>
          <p:cNvSpPr txBox="1">
            <a:spLocks/>
          </p:cNvSpPr>
          <p:nvPr/>
        </p:nvSpPr>
        <p:spPr>
          <a:xfrm>
            <a:off x="347471" y="300039"/>
            <a:ext cx="6710553" cy="685800"/>
          </a:xfrm>
          <a:prstGeom prst="rect">
            <a:avLst/>
          </a:prstGeom>
        </p:spPr>
        <p:txBody>
          <a:bodyPr lIns="0" tIns="0" rIns="0" bIns="0" anchor="t" anchorCtr="0">
            <a:normAutofit/>
          </a:bodyPr>
          <a:lstStyle>
            <a:lvl1pPr algn="l" defTabSz="457200" rtl="0" eaLnBrk="1" latinLnBrk="0" hangingPunct="1">
              <a:lnSpc>
                <a:spcPts val="2000"/>
              </a:lnSpc>
              <a:spcBef>
                <a:spcPct val="0"/>
              </a:spcBef>
              <a:buNone/>
              <a:defRPr sz="1800" b="1" kern="1200" spc="200">
                <a:solidFill>
                  <a:srgbClr val="538CCA"/>
                </a:solidFill>
                <a:latin typeface="+mj-lt"/>
                <a:ea typeface="+mj-ea"/>
                <a:cs typeface="+mj-cs"/>
              </a:defRPr>
            </a:lvl1pPr>
          </a:lstStyle>
          <a:p>
            <a:r>
              <a:rPr lang="en-US" dirty="0">
                <a:latin typeface="Verdana"/>
                <a:cs typeface="Verdana"/>
              </a:rPr>
              <a:t>ROLES IN THE ARC</a:t>
            </a:r>
          </a:p>
        </p:txBody>
      </p:sp>
      <p:sp>
        <p:nvSpPr>
          <p:cNvPr id="9" name="TextBox 8"/>
          <p:cNvSpPr txBox="1"/>
          <p:nvPr/>
        </p:nvSpPr>
        <p:spPr>
          <a:xfrm>
            <a:off x="615809" y="1333500"/>
            <a:ext cx="4114800" cy="3693319"/>
          </a:xfrm>
          <a:prstGeom prst="rect">
            <a:avLst/>
          </a:prstGeom>
          <a:noFill/>
        </p:spPr>
        <p:txBody>
          <a:bodyPr wrap="square" lIns="0" tIns="0" rIns="0" bIns="0" rtlCol="0">
            <a:spAutoFit/>
          </a:bodyPr>
          <a:lstStyle/>
          <a:p>
            <a:pPr marL="228600" indent="-228600">
              <a:lnSpc>
                <a:spcPts val="1800"/>
              </a:lnSpc>
              <a:buFont typeface="+mj-lt"/>
              <a:buAutoNum type="arabicPeriod"/>
            </a:pPr>
            <a:r>
              <a:rPr lang="en-US" b="1" dirty="0">
                <a:solidFill>
                  <a:srgbClr val="002060"/>
                </a:solidFill>
                <a:cs typeface="Verdana"/>
              </a:rPr>
              <a:t>Regional Chair</a:t>
            </a:r>
          </a:p>
          <a:p>
            <a:pPr marL="228600" indent="-228600">
              <a:lnSpc>
                <a:spcPts val="1800"/>
              </a:lnSpc>
              <a:buFont typeface="+mj-lt"/>
              <a:buAutoNum type="arabicPeriod"/>
            </a:pPr>
            <a:endParaRPr lang="en-US" b="1" dirty="0">
              <a:solidFill>
                <a:srgbClr val="002060"/>
              </a:solidFill>
              <a:cs typeface="Verdana"/>
            </a:endParaRPr>
          </a:p>
          <a:p>
            <a:pPr marL="228600" indent="-228600">
              <a:lnSpc>
                <a:spcPts val="1800"/>
              </a:lnSpc>
              <a:buFont typeface="+mj-lt"/>
              <a:buAutoNum type="arabicPeriod"/>
            </a:pPr>
            <a:r>
              <a:rPr lang="en-US" b="1" dirty="0">
                <a:solidFill>
                  <a:srgbClr val="002060"/>
                </a:solidFill>
                <a:cs typeface="Verdana"/>
              </a:rPr>
              <a:t>Regional Director</a:t>
            </a:r>
          </a:p>
          <a:p>
            <a:pPr marL="228600" indent="-228600">
              <a:lnSpc>
                <a:spcPts val="1800"/>
              </a:lnSpc>
              <a:buFont typeface="+mj-lt"/>
              <a:buAutoNum type="arabicPeriod"/>
            </a:pPr>
            <a:endParaRPr lang="en-US" b="1" dirty="0">
              <a:solidFill>
                <a:srgbClr val="002060"/>
              </a:solidFill>
              <a:cs typeface="Verdana"/>
            </a:endParaRPr>
          </a:p>
          <a:p>
            <a:pPr marL="228600" indent="-228600">
              <a:lnSpc>
                <a:spcPts val="1800"/>
              </a:lnSpc>
              <a:buFont typeface="+mj-lt"/>
              <a:buAutoNum type="arabicPeriod"/>
            </a:pPr>
            <a:r>
              <a:rPr lang="en-US" b="1" dirty="0">
                <a:solidFill>
                  <a:srgbClr val="002060"/>
                </a:solidFill>
                <a:cs typeface="Verdana"/>
              </a:rPr>
              <a:t>Regional ARC Administrator</a:t>
            </a:r>
          </a:p>
          <a:p>
            <a:pPr marL="228600" indent="-228600">
              <a:lnSpc>
                <a:spcPts val="1800"/>
              </a:lnSpc>
              <a:buFont typeface="+mj-lt"/>
              <a:buAutoNum type="arabicPeriod"/>
            </a:pPr>
            <a:endParaRPr lang="en-US" b="1" dirty="0">
              <a:solidFill>
                <a:srgbClr val="002060"/>
              </a:solidFill>
              <a:cs typeface="Verdana"/>
            </a:endParaRPr>
          </a:p>
          <a:p>
            <a:pPr marL="228600" indent="-228600">
              <a:lnSpc>
                <a:spcPts val="1800"/>
              </a:lnSpc>
              <a:buFont typeface="+mj-lt"/>
              <a:buAutoNum type="arabicPeriod"/>
            </a:pPr>
            <a:r>
              <a:rPr lang="en-US" b="1" dirty="0">
                <a:solidFill>
                  <a:srgbClr val="002060"/>
                </a:solidFill>
                <a:cs typeface="Verdana"/>
              </a:rPr>
              <a:t>Resident Coordinator</a:t>
            </a:r>
          </a:p>
          <a:p>
            <a:pPr marL="228600" indent="-228600">
              <a:lnSpc>
                <a:spcPts val="1800"/>
              </a:lnSpc>
              <a:buFont typeface="+mj-lt"/>
              <a:buAutoNum type="arabicPeriod"/>
            </a:pPr>
            <a:endParaRPr lang="en-US" b="1" dirty="0">
              <a:solidFill>
                <a:srgbClr val="002060"/>
              </a:solidFill>
              <a:cs typeface="Verdana"/>
            </a:endParaRPr>
          </a:p>
          <a:p>
            <a:pPr marL="228600" indent="-228600">
              <a:lnSpc>
                <a:spcPts val="1800"/>
              </a:lnSpc>
              <a:buFont typeface="+mj-lt"/>
              <a:buAutoNum type="arabicPeriod"/>
            </a:pPr>
            <a:r>
              <a:rPr lang="en-US" b="1" dirty="0">
                <a:solidFill>
                  <a:srgbClr val="002060"/>
                </a:solidFill>
                <a:cs typeface="Verdana"/>
              </a:rPr>
              <a:t>UNCT Member</a:t>
            </a:r>
          </a:p>
          <a:p>
            <a:pPr marL="228600" indent="-228600">
              <a:lnSpc>
                <a:spcPts val="1800"/>
              </a:lnSpc>
              <a:buFont typeface="+mj-lt"/>
              <a:buAutoNum type="arabicPeriod"/>
            </a:pPr>
            <a:endParaRPr lang="en-US" b="1" dirty="0">
              <a:solidFill>
                <a:srgbClr val="002060"/>
              </a:solidFill>
              <a:cs typeface="Verdana"/>
            </a:endParaRPr>
          </a:p>
          <a:p>
            <a:pPr marL="228600" indent="-228600">
              <a:lnSpc>
                <a:spcPts val="1800"/>
              </a:lnSpc>
              <a:buFont typeface="+mj-lt"/>
              <a:buAutoNum type="arabicPeriod"/>
            </a:pPr>
            <a:r>
              <a:rPr lang="en-US" b="1" dirty="0">
                <a:solidFill>
                  <a:srgbClr val="002060"/>
                </a:solidFill>
                <a:cs typeface="Verdana"/>
              </a:rPr>
              <a:t>UNCT ARC Administrator</a:t>
            </a:r>
          </a:p>
          <a:p>
            <a:pPr marL="228600" indent="-228600">
              <a:lnSpc>
                <a:spcPts val="1800"/>
              </a:lnSpc>
              <a:buFont typeface="+mj-lt"/>
              <a:buAutoNum type="arabicPeriod"/>
            </a:pPr>
            <a:endParaRPr lang="en-US" b="1" dirty="0">
              <a:solidFill>
                <a:srgbClr val="002060"/>
              </a:solidFill>
              <a:cs typeface="Verdana"/>
            </a:endParaRPr>
          </a:p>
          <a:p>
            <a:pPr marL="228600" indent="-228600">
              <a:lnSpc>
                <a:spcPts val="1800"/>
              </a:lnSpc>
              <a:buFont typeface="+mj-lt"/>
              <a:buAutoNum type="arabicPeriod"/>
            </a:pPr>
            <a:r>
              <a:rPr lang="en-US" b="1" dirty="0">
                <a:solidFill>
                  <a:srgbClr val="002060"/>
                </a:solidFill>
                <a:cs typeface="Verdana"/>
              </a:rPr>
              <a:t>Additional Inputs – UNDG/DSS/OCHA/DPA/DPKO</a:t>
            </a:r>
          </a:p>
          <a:p>
            <a:pPr marL="228600" indent="-228600">
              <a:lnSpc>
                <a:spcPts val="1800"/>
              </a:lnSpc>
              <a:buFont typeface="+mj-lt"/>
              <a:buAutoNum type="arabicPeriod"/>
            </a:pPr>
            <a:endParaRPr lang="en-US" b="1" dirty="0">
              <a:solidFill>
                <a:srgbClr val="002060"/>
              </a:solidFill>
              <a:cs typeface="Verdana"/>
            </a:endParaRPr>
          </a:p>
          <a:p>
            <a:pPr marL="228600" indent="-228600">
              <a:lnSpc>
                <a:spcPts val="1800"/>
              </a:lnSpc>
              <a:buFont typeface="+mj-lt"/>
              <a:buAutoNum type="arabicPeriod"/>
            </a:pPr>
            <a:r>
              <a:rPr lang="en-US" b="1" dirty="0">
                <a:solidFill>
                  <a:srgbClr val="002060"/>
                </a:solidFill>
                <a:cs typeface="Verdana"/>
              </a:rPr>
              <a:t>HQ Admin (UN-DOCO)</a:t>
            </a:r>
            <a:endParaRPr lang="ro-RO" b="1" dirty="0">
              <a:solidFill>
                <a:srgbClr val="002060"/>
              </a:solidFill>
              <a:cs typeface="Verdana"/>
            </a:endParaRPr>
          </a:p>
        </p:txBody>
      </p:sp>
      <p:pic>
        <p:nvPicPr>
          <p:cNvPr id="1026" name="Picture 2" descr="Image result for images ro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4784" y="1153300"/>
            <a:ext cx="4126379" cy="2738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89080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2227703885"/>
              </p:ext>
            </p:extLst>
          </p:nvPr>
        </p:nvGraphicFramePr>
        <p:xfrm>
          <a:off x="369570" y="779022"/>
          <a:ext cx="8298942" cy="53299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Straight Connector 3">
            <a:extLst>
              <a:ext uri="{FF2B5EF4-FFF2-40B4-BE49-F238E27FC236}">
                <a16:creationId xmlns="" xmlns:a16="http://schemas.microsoft.com/office/drawing/2014/main" id="{B74D2EB0-30E4-407B-96E9-C4DFCE30193B}"/>
              </a:ext>
            </a:extLst>
          </p:cNvPr>
          <p:cNvCxnSpPr/>
          <p:nvPr/>
        </p:nvCxnSpPr>
        <p:spPr>
          <a:xfrm>
            <a:off x="347472"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 xmlns:a16="http://schemas.microsoft.com/office/drawing/2014/main" id="{7EC8BDAF-4596-4B1B-A0F4-B6B1B422D119}"/>
              </a:ext>
            </a:extLst>
          </p:cNvPr>
          <p:cNvSpPr txBox="1">
            <a:spLocks/>
          </p:cNvSpPr>
          <p:nvPr/>
        </p:nvSpPr>
        <p:spPr>
          <a:xfrm>
            <a:off x="347471" y="300039"/>
            <a:ext cx="8242856" cy="685800"/>
          </a:xfrm>
          <a:prstGeom prst="rect">
            <a:avLst/>
          </a:prstGeom>
        </p:spPr>
        <p:txBody>
          <a:bodyPr lIns="0" tIns="0" rIns="0" bIns="0" anchor="t" anchorCtr="0">
            <a:normAutofit/>
          </a:bodyPr>
          <a:lstStyle>
            <a:lvl1pPr algn="l" defTabSz="457200" rtl="0" eaLnBrk="1" latinLnBrk="0" hangingPunct="1">
              <a:lnSpc>
                <a:spcPts val="2000"/>
              </a:lnSpc>
              <a:spcBef>
                <a:spcPct val="0"/>
              </a:spcBef>
              <a:buNone/>
              <a:defRPr sz="1800" b="1" kern="1200" spc="200">
                <a:solidFill>
                  <a:srgbClr val="538CCA"/>
                </a:solidFill>
                <a:latin typeface="+mj-lt"/>
                <a:ea typeface="+mj-ea"/>
                <a:cs typeface="+mj-cs"/>
              </a:defRPr>
            </a:lvl1pPr>
          </a:lstStyle>
          <a:p>
            <a:r>
              <a:rPr lang="en-US" dirty="0">
                <a:latin typeface="Verdana"/>
                <a:cs typeface="Verdana"/>
              </a:rPr>
              <a:t>ADMINISTRATIVE LEVELS IN THE ARC</a:t>
            </a:r>
          </a:p>
        </p:txBody>
      </p:sp>
    </p:spTree>
    <p:extLst>
      <p:ext uri="{BB962C8B-B14F-4D97-AF65-F5344CB8AC3E}">
        <p14:creationId xmlns:p14="http://schemas.microsoft.com/office/powerpoint/2010/main" val="12001380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4166647277"/>
              </p:ext>
            </p:extLst>
          </p:nvPr>
        </p:nvGraphicFramePr>
        <p:xfrm>
          <a:off x="663808" y="1333500"/>
          <a:ext cx="7610181" cy="4027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Straight Connector 3">
            <a:extLst>
              <a:ext uri="{FF2B5EF4-FFF2-40B4-BE49-F238E27FC236}">
                <a16:creationId xmlns="" xmlns:a16="http://schemas.microsoft.com/office/drawing/2014/main" id="{B74D2EB0-30E4-407B-96E9-C4DFCE30193B}"/>
              </a:ext>
            </a:extLst>
          </p:cNvPr>
          <p:cNvCxnSpPr/>
          <p:nvPr/>
        </p:nvCxnSpPr>
        <p:spPr>
          <a:xfrm>
            <a:off x="269287"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 xmlns:a16="http://schemas.microsoft.com/office/drawing/2014/main" id="{7EC8BDAF-4596-4B1B-A0F4-B6B1B422D119}"/>
              </a:ext>
            </a:extLst>
          </p:cNvPr>
          <p:cNvSpPr txBox="1">
            <a:spLocks/>
          </p:cNvSpPr>
          <p:nvPr/>
        </p:nvSpPr>
        <p:spPr>
          <a:xfrm>
            <a:off x="347471" y="300039"/>
            <a:ext cx="8242856" cy="685800"/>
          </a:xfrm>
          <a:prstGeom prst="rect">
            <a:avLst/>
          </a:prstGeom>
        </p:spPr>
        <p:txBody>
          <a:bodyPr lIns="0" tIns="0" rIns="0" bIns="0" anchor="t" anchorCtr="0">
            <a:normAutofit/>
          </a:bodyPr>
          <a:lstStyle>
            <a:lvl1pPr algn="l" defTabSz="457200" rtl="0" eaLnBrk="1" latinLnBrk="0" hangingPunct="1">
              <a:lnSpc>
                <a:spcPts val="2000"/>
              </a:lnSpc>
              <a:spcBef>
                <a:spcPct val="0"/>
              </a:spcBef>
              <a:buNone/>
              <a:defRPr sz="1800" b="1" kern="1200" spc="200">
                <a:solidFill>
                  <a:srgbClr val="538CCA"/>
                </a:solidFill>
                <a:latin typeface="+mj-lt"/>
                <a:ea typeface="+mj-ea"/>
                <a:cs typeface="+mj-cs"/>
              </a:defRPr>
            </a:lvl1pPr>
          </a:lstStyle>
          <a:p>
            <a:r>
              <a:rPr lang="en-US" dirty="0">
                <a:latin typeface="Verdana"/>
                <a:cs typeface="Verdana"/>
              </a:rPr>
              <a:t>OPERATIONAL LEVELS IN THE ARC</a:t>
            </a:r>
          </a:p>
        </p:txBody>
      </p:sp>
    </p:spTree>
    <p:extLst>
      <p:ext uri="{BB962C8B-B14F-4D97-AF65-F5344CB8AC3E}">
        <p14:creationId xmlns:p14="http://schemas.microsoft.com/office/powerpoint/2010/main" val="38983416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6185" y="820616"/>
            <a:ext cx="8440615" cy="5727578"/>
          </a:xfrm>
        </p:spPr>
        <p:txBody>
          <a:bodyPr>
            <a:normAutofit fontScale="25000" lnSpcReduction="20000"/>
          </a:bodyPr>
          <a:lstStyle/>
          <a:p>
            <a:pPr marL="0" indent="0">
              <a:buNone/>
            </a:pPr>
            <a:endParaRPr lang="en-US" sz="4800" dirty="0" smtClean="0"/>
          </a:p>
          <a:p>
            <a:pPr marL="0" indent="0">
              <a:buNone/>
            </a:pPr>
            <a:r>
              <a:rPr lang="en-US" sz="4800" dirty="0"/>
              <a:t> </a:t>
            </a:r>
          </a:p>
          <a:p>
            <a:r>
              <a:rPr lang="en-US" sz="4800" dirty="0">
                <a:latin typeface="Verdana" panose="020B0604030504040204" pitchFamily="34" charset="0"/>
                <a:ea typeface="Verdana" panose="020B0604030504040204" pitchFamily="34" charset="0"/>
                <a:cs typeface="Verdana" panose="020B0604030504040204" pitchFamily="34" charset="0"/>
              </a:rPr>
              <a:t>The ARC brings together the appraisals of the RC, as well as their other roles and responsibilities as the Deputy Special Representative of the Secretary General (DSRSG), the Humanitarian Coordinator (HC), and the Designated Official (DO) –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in one holistic performance review</a:t>
            </a:r>
            <a:r>
              <a:rPr lang="en-US" sz="4800" dirty="0">
                <a:solidFill>
                  <a:srgbClr val="0070C0"/>
                </a:solidFill>
                <a:latin typeface="Verdana" panose="020B0604030504040204" pitchFamily="34" charset="0"/>
                <a:ea typeface="Verdana" panose="020B0604030504040204" pitchFamily="34" charset="0"/>
                <a:cs typeface="Verdana" panose="020B0604030504040204" pitchFamily="34" charset="0"/>
              </a:rPr>
              <a:t>. </a:t>
            </a:r>
          </a:p>
          <a:p>
            <a:pPr marL="0" indent="0">
              <a:buNone/>
            </a:pPr>
            <a:endParaRPr lang="en-US" sz="4800" dirty="0">
              <a:latin typeface="Verdana" panose="020B0604030504040204" pitchFamily="34" charset="0"/>
              <a:ea typeface="Verdana" panose="020B0604030504040204" pitchFamily="34" charset="0"/>
              <a:cs typeface="Verdana" panose="020B0604030504040204" pitchFamily="34" charset="0"/>
            </a:endParaRPr>
          </a:p>
          <a:p>
            <a:pPr lvl="0"/>
            <a:r>
              <a:rPr lang="en-US" sz="4800" dirty="0">
                <a:latin typeface="Verdana" panose="020B0604030504040204" pitchFamily="34" charset="0"/>
                <a:ea typeface="Verdana" panose="020B0604030504040204" pitchFamily="34" charset="0"/>
                <a:cs typeface="Verdana" panose="020B0604030504040204" pitchFamily="34" charset="0"/>
              </a:rPr>
              <a:t>Eligibility for participation in the ARC is clearly established thereby clarifying </a:t>
            </a:r>
            <a:r>
              <a:rPr lang="en-US" sz="4800" dirty="0">
                <a:solidFill>
                  <a:srgbClr val="0070C0"/>
                </a:solidFill>
                <a:latin typeface="Verdana" panose="020B0604030504040204" pitchFamily="34" charset="0"/>
                <a:ea typeface="Verdana" panose="020B0604030504040204" pitchFamily="34" charset="0"/>
                <a:cs typeface="Verdana" panose="020B0604030504040204" pitchFamily="34" charset="0"/>
              </a:rPr>
              <a:t>who is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accountable</a:t>
            </a:r>
            <a:r>
              <a:rPr lang="en-US" sz="4800" dirty="0">
                <a:solidFill>
                  <a:srgbClr val="0070C0"/>
                </a:solidFill>
                <a:latin typeface="Verdana" panose="020B0604030504040204" pitchFamily="34" charset="0"/>
                <a:ea typeface="Verdana" panose="020B0604030504040204" pitchFamily="34" charset="0"/>
                <a:cs typeface="Verdana" panose="020B0604030504040204" pitchFamily="34" charset="0"/>
              </a:rPr>
              <a:t> for the UN’s results in each country</a:t>
            </a:r>
            <a:r>
              <a:rPr lang="en-US" sz="4800" dirty="0">
                <a:latin typeface="Verdana" panose="020B0604030504040204" pitchFamily="34" charset="0"/>
                <a:ea typeface="Verdana" panose="020B0604030504040204" pitchFamily="34" charset="0"/>
                <a:cs typeface="Verdana" panose="020B0604030504040204" pitchFamily="34" charset="0"/>
              </a:rPr>
              <a:t>.</a:t>
            </a:r>
          </a:p>
          <a:p>
            <a:pPr marL="0" indent="0">
              <a:buNone/>
            </a:pPr>
            <a:r>
              <a:rPr lang="en-US" sz="4800" dirty="0">
                <a:latin typeface="Verdana" panose="020B0604030504040204" pitchFamily="34" charset="0"/>
                <a:ea typeface="Verdana" panose="020B0604030504040204" pitchFamily="34" charset="0"/>
                <a:cs typeface="Verdana" panose="020B0604030504040204" pitchFamily="34" charset="0"/>
              </a:rPr>
              <a:t> </a:t>
            </a:r>
          </a:p>
          <a:p>
            <a:pPr lvl="0"/>
            <a:r>
              <a:rPr lang="en-US" sz="4800" dirty="0">
                <a:latin typeface="Verdana" panose="020B0604030504040204" pitchFamily="34" charset="0"/>
                <a:ea typeface="Verdana" panose="020B0604030504040204" pitchFamily="34" charset="0"/>
                <a:cs typeface="Verdana" panose="020B0604030504040204" pitchFamily="34" charset="0"/>
              </a:rPr>
              <a:t>The ARC provides the opportunity for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UNCT members to clearly indicate their responsibilities against UNCT goal categories</a:t>
            </a:r>
            <a:r>
              <a:rPr lang="en-US" sz="4800" dirty="0">
                <a:latin typeface="Verdana" panose="020B0604030504040204" pitchFamily="34" charset="0"/>
                <a:ea typeface="Verdana" panose="020B0604030504040204" pitchFamily="34" charset="0"/>
                <a:cs typeface="Verdana" panose="020B0604030504040204" pitchFamily="34" charset="0"/>
              </a:rPr>
              <a:t> to their supervisors as well as the RC and UNCT.</a:t>
            </a:r>
          </a:p>
          <a:p>
            <a:pPr marL="0" indent="0">
              <a:buNone/>
            </a:pPr>
            <a:r>
              <a:rPr lang="en-US" sz="4800" dirty="0">
                <a:latin typeface="Verdana" panose="020B0604030504040204" pitchFamily="34" charset="0"/>
                <a:ea typeface="Verdana" panose="020B0604030504040204" pitchFamily="34" charset="0"/>
                <a:cs typeface="Verdana" panose="020B0604030504040204" pitchFamily="34" charset="0"/>
              </a:rPr>
              <a:t> </a:t>
            </a:r>
          </a:p>
          <a:p>
            <a:pPr lvl="0"/>
            <a:r>
              <a:rPr lang="en-US" sz="4800" dirty="0">
                <a:latin typeface="Verdana" panose="020B0604030504040204" pitchFamily="34" charset="0"/>
                <a:ea typeface="Verdana" panose="020B0604030504040204" pitchFamily="34" charset="0"/>
                <a:cs typeface="Verdana" panose="020B0604030504040204" pitchFamily="34" charset="0"/>
              </a:rPr>
              <a:t>The ARC captures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both results and competencies into a single platform</a:t>
            </a:r>
            <a:r>
              <a:rPr lang="en-US" sz="4800" dirty="0">
                <a:latin typeface="Verdana" panose="020B0604030504040204" pitchFamily="34" charset="0"/>
                <a:ea typeface="Verdana" panose="020B0604030504040204" pitchFamily="34" charset="0"/>
                <a:cs typeface="Verdana" panose="020B0604030504040204" pitchFamily="34" charset="0"/>
              </a:rPr>
              <a:t>, streamlining the process and the collection of inputs from all parties providing feedback to the RC. </a:t>
            </a:r>
          </a:p>
          <a:p>
            <a:pPr marL="0" indent="0">
              <a:buNone/>
            </a:pPr>
            <a:r>
              <a:rPr lang="en-US" sz="4800" dirty="0">
                <a:latin typeface="Verdana" panose="020B0604030504040204" pitchFamily="34" charset="0"/>
                <a:ea typeface="Verdana" panose="020B0604030504040204" pitchFamily="34" charset="0"/>
                <a:cs typeface="Verdana" panose="020B0604030504040204" pitchFamily="34" charset="0"/>
              </a:rPr>
              <a:t> </a:t>
            </a:r>
          </a:p>
          <a:p>
            <a:pPr lvl="0"/>
            <a:r>
              <a:rPr lang="en-US" sz="4800" dirty="0">
                <a:latin typeface="Verdana" panose="020B0604030504040204" pitchFamily="34" charset="0"/>
                <a:ea typeface="Verdana" panose="020B0604030504040204" pitchFamily="34" charset="0"/>
                <a:cs typeface="Verdana" panose="020B0604030504040204" pitchFamily="34" charset="0"/>
              </a:rPr>
              <a:t>RCs and UN Country Team Members can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indicate their individual leadership contributions to collective UNCT goals</a:t>
            </a:r>
            <a:r>
              <a:rPr lang="en-US" sz="4800" dirty="0">
                <a:latin typeface="Verdana" panose="020B0604030504040204" pitchFamily="34" charset="0"/>
                <a:ea typeface="Verdana" panose="020B0604030504040204" pitchFamily="34" charset="0"/>
                <a:cs typeface="Verdana" panose="020B0604030504040204" pitchFamily="34" charset="0"/>
              </a:rPr>
              <a:t>, and thus expressing their mutual accountability towards these common goals.</a:t>
            </a:r>
          </a:p>
          <a:p>
            <a:pPr marL="0" indent="0">
              <a:buNone/>
            </a:pPr>
            <a:r>
              <a:rPr lang="en-US" sz="4800" dirty="0">
                <a:latin typeface="Verdana" panose="020B0604030504040204" pitchFamily="34" charset="0"/>
                <a:ea typeface="Verdana" panose="020B0604030504040204" pitchFamily="34" charset="0"/>
                <a:cs typeface="Verdana" panose="020B0604030504040204" pitchFamily="34" charset="0"/>
              </a:rPr>
              <a:t> </a:t>
            </a:r>
          </a:p>
          <a:p>
            <a:pPr lvl="0"/>
            <a:r>
              <a:rPr lang="en-US" sz="4800" dirty="0">
                <a:latin typeface="Verdana" panose="020B0604030504040204" pitchFamily="34" charset="0"/>
                <a:ea typeface="Verdana" panose="020B0604030504040204" pitchFamily="34" charset="0"/>
                <a:cs typeface="Verdana" panose="020B0604030504040204" pitchFamily="34" charset="0"/>
              </a:rPr>
              <a:t>The ARC creates a peer feedback mechanism between the RCs and UNCT Members, as well as UNCT Members to each other to allow for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mutual accountability for agreed UNCT goals</a:t>
            </a:r>
            <a:r>
              <a:rPr lang="en-US" sz="4800" dirty="0">
                <a:latin typeface="Verdana" panose="020B0604030504040204" pitchFamily="34" charset="0"/>
                <a:ea typeface="Verdana" panose="020B0604030504040204" pitchFamily="34" charset="0"/>
                <a:cs typeface="Verdana" panose="020B0604030504040204" pitchFamily="34" charset="0"/>
              </a:rPr>
              <a:t>.</a:t>
            </a:r>
          </a:p>
          <a:p>
            <a:pPr marL="0" indent="0">
              <a:buNone/>
            </a:pPr>
            <a:r>
              <a:rPr lang="en-US" sz="4800" dirty="0">
                <a:latin typeface="Verdana" panose="020B0604030504040204" pitchFamily="34" charset="0"/>
                <a:ea typeface="Verdana" panose="020B0604030504040204" pitchFamily="34" charset="0"/>
                <a:cs typeface="Verdana" panose="020B0604030504040204" pitchFamily="34" charset="0"/>
              </a:rPr>
              <a:t> </a:t>
            </a:r>
          </a:p>
          <a:p>
            <a:pPr lvl="0"/>
            <a:r>
              <a:rPr lang="en-US" sz="4800" dirty="0">
                <a:latin typeface="Verdana" panose="020B0604030504040204" pitchFamily="34" charset="0"/>
                <a:ea typeface="Verdana" panose="020B0604030504040204" pitchFamily="34" charset="0"/>
                <a:cs typeface="Verdana" panose="020B0604030504040204" pitchFamily="34" charset="0"/>
              </a:rPr>
              <a:t>The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RCs provide formal input into the performance appraisal process of all UN </a:t>
            </a:r>
            <a:r>
              <a:rPr lang="en-US" sz="4800" u="sng" dirty="0" smtClean="0">
                <a:solidFill>
                  <a:srgbClr val="0070C0"/>
                </a:solidFill>
                <a:latin typeface="Verdana" panose="020B0604030504040204" pitchFamily="34" charset="0"/>
                <a:ea typeface="Verdana" panose="020B0604030504040204" pitchFamily="34" charset="0"/>
                <a:cs typeface="Verdana" panose="020B0604030504040204" pitchFamily="34" charset="0"/>
              </a:rPr>
              <a:t>representatives</a:t>
            </a:r>
            <a:r>
              <a:rPr lang="en-US" sz="48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en-US" sz="4800" dirty="0" smtClean="0">
                <a:latin typeface="Verdana" panose="020B0604030504040204" pitchFamily="34" charset="0"/>
                <a:ea typeface="Verdana" panose="020B0604030504040204" pitchFamily="34" charset="0"/>
                <a:cs typeface="Verdana" panose="020B0604030504040204" pitchFamily="34" charset="0"/>
              </a:rPr>
              <a:t>who </a:t>
            </a:r>
            <a:r>
              <a:rPr lang="en-US" sz="4800" dirty="0">
                <a:latin typeface="Verdana" panose="020B0604030504040204" pitchFamily="34" charset="0"/>
                <a:ea typeface="Verdana" panose="020B0604030504040204" pitchFamily="34" charset="0"/>
                <a:cs typeface="Verdana" panose="020B0604030504040204" pitchFamily="34" charset="0"/>
              </a:rPr>
              <a:t>are members of the UN Country Team participating in the ARC.</a:t>
            </a:r>
          </a:p>
          <a:p>
            <a:pPr marL="0" indent="0">
              <a:buNone/>
            </a:pPr>
            <a:r>
              <a:rPr lang="en-US" sz="4800" dirty="0">
                <a:latin typeface="Verdana" panose="020B0604030504040204" pitchFamily="34" charset="0"/>
                <a:ea typeface="Verdana" panose="020B0604030504040204" pitchFamily="34" charset="0"/>
                <a:cs typeface="Verdana" panose="020B0604030504040204" pitchFamily="34" charset="0"/>
              </a:rPr>
              <a:t> </a:t>
            </a:r>
          </a:p>
          <a:p>
            <a:pPr lvl="0"/>
            <a:r>
              <a:rPr lang="en-US" sz="4800" dirty="0">
                <a:latin typeface="Verdana" panose="020B0604030504040204" pitchFamily="34" charset="0"/>
                <a:ea typeface="Verdana" panose="020B0604030504040204" pitchFamily="34" charset="0"/>
                <a:cs typeface="Verdana" panose="020B0604030504040204" pitchFamily="34" charset="0"/>
              </a:rPr>
              <a:t>The ARC provides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flexibility</a:t>
            </a:r>
            <a:r>
              <a:rPr lang="en-US" sz="4800" dirty="0">
                <a:latin typeface="Verdana" panose="020B0604030504040204" pitchFamily="34" charset="0"/>
                <a:ea typeface="Verdana" panose="020B0604030504040204" pitchFamily="34" charset="0"/>
                <a:cs typeface="Verdana" panose="020B0604030504040204" pitchFamily="34" charset="0"/>
              </a:rPr>
              <a:t> in the formulation of UNCT goals and can be updated throughout the reporting cycle if the country context changes. </a:t>
            </a:r>
          </a:p>
          <a:p>
            <a:pPr marL="0" indent="0">
              <a:buNone/>
            </a:pPr>
            <a:r>
              <a:rPr lang="en-US" sz="4800" dirty="0">
                <a:latin typeface="Verdana" panose="020B0604030504040204" pitchFamily="34" charset="0"/>
                <a:ea typeface="Verdana" panose="020B0604030504040204" pitchFamily="34" charset="0"/>
                <a:cs typeface="Verdana" panose="020B0604030504040204" pitchFamily="34" charset="0"/>
              </a:rPr>
              <a:t> </a:t>
            </a:r>
          </a:p>
          <a:p>
            <a:pPr lvl="0"/>
            <a:r>
              <a:rPr lang="en-US" sz="4800" dirty="0">
                <a:latin typeface="Verdana" panose="020B0604030504040204" pitchFamily="34" charset="0"/>
                <a:ea typeface="Verdana" panose="020B0604030504040204" pitchFamily="34" charset="0"/>
                <a:cs typeface="Verdana" panose="020B0604030504040204" pitchFamily="34" charset="0"/>
              </a:rPr>
              <a:t>The ARC also offers the flexibility of an </a:t>
            </a:r>
            <a:r>
              <a:rPr lang="en-US" sz="4800" u="sng" dirty="0">
                <a:solidFill>
                  <a:srgbClr val="0070C0"/>
                </a:solidFill>
                <a:latin typeface="Verdana" panose="020B0604030504040204" pitchFamily="34" charset="0"/>
                <a:ea typeface="Verdana" panose="020B0604030504040204" pitchFamily="34" charset="0"/>
                <a:cs typeface="Verdana" panose="020B0604030504040204" pitchFamily="34" charset="0"/>
              </a:rPr>
              <a:t>informal mid-year review</a:t>
            </a:r>
            <a:r>
              <a:rPr lang="en-US" sz="4800" dirty="0">
                <a:latin typeface="Verdana" panose="020B0604030504040204" pitchFamily="34" charset="0"/>
                <a:ea typeface="Verdana" panose="020B0604030504040204" pitchFamily="34" charset="0"/>
                <a:cs typeface="Verdana" panose="020B0604030504040204" pitchFamily="34" charset="0"/>
              </a:rPr>
              <a:t>, as needed.</a:t>
            </a:r>
          </a:p>
          <a:p>
            <a:endParaRPr lang="en-US" dirty="0"/>
          </a:p>
        </p:txBody>
      </p:sp>
      <p:sp>
        <p:nvSpPr>
          <p:cNvPr id="4" name="Title 1"/>
          <p:cNvSpPr txBox="1">
            <a:spLocks/>
          </p:cNvSpPr>
          <p:nvPr/>
        </p:nvSpPr>
        <p:spPr>
          <a:xfrm>
            <a:off x="347471" y="253147"/>
            <a:ext cx="6710553" cy="685800"/>
          </a:xfrm>
          <a:prstGeom prst="rect">
            <a:avLst/>
          </a:prstGeom>
        </p:spPr>
        <p:txBody>
          <a:bodyPr lIns="0" tIns="0" rIns="0" bIns="0" anchor="t" anchorCtr="0">
            <a:normAutofit/>
          </a:bodyPr>
          <a:lstStyle>
            <a:lvl1pPr algn="l" defTabSz="457200" rtl="0" eaLnBrk="1" latinLnBrk="0" hangingPunct="1">
              <a:lnSpc>
                <a:spcPts val="2000"/>
              </a:lnSpc>
              <a:spcBef>
                <a:spcPct val="0"/>
              </a:spcBef>
              <a:buNone/>
              <a:defRPr sz="1800" b="1" kern="1200" spc="200">
                <a:solidFill>
                  <a:srgbClr val="538CCA"/>
                </a:solidFill>
                <a:latin typeface="+mj-lt"/>
                <a:ea typeface="+mj-ea"/>
                <a:cs typeface="+mj-cs"/>
              </a:defRPr>
            </a:lvl1pPr>
          </a:lstStyle>
          <a:p>
            <a:r>
              <a:rPr lang="en-US" dirty="0" smtClean="0">
                <a:latin typeface="Verdana"/>
                <a:cs typeface="Verdana"/>
              </a:rPr>
              <a:t>UNIQUENESS OF </a:t>
            </a:r>
            <a:r>
              <a:rPr lang="en-US" dirty="0">
                <a:latin typeface="Verdana"/>
                <a:cs typeface="Verdana"/>
              </a:rPr>
              <a:t>THE ARC</a:t>
            </a:r>
          </a:p>
        </p:txBody>
      </p:sp>
      <p:cxnSp>
        <p:nvCxnSpPr>
          <p:cNvPr id="5" name="Straight Connector 4">
            <a:extLst>
              <a:ext uri="{FF2B5EF4-FFF2-40B4-BE49-F238E27FC236}">
                <a16:creationId xmlns="" xmlns:a16="http://schemas.microsoft.com/office/drawing/2014/main" id="{B74D2EB0-30E4-407B-96E9-C4DFCE30193B}"/>
              </a:ext>
            </a:extLst>
          </p:cNvPr>
          <p:cNvCxnSpPr/>
          <p:nvPr/>
        </p:nvCxnSpPr>
        <p:spPr>
          <a:xfrm>
            <a:off x="347472" y="647700"/>
            <a:ext cx="8321040" cy="0"/>
          </a:xfrm>
          <a:prstGeom prst="line">
            <a:avLst/>
          </a:prstGeom>
          <a:ln w="38100">
            <a:solidFill>
              <a:srgbClr val="538CCA"/>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09887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UNDG_ARC_PowerPoint_ProximaNova_FIN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NDG_PowerPoint_ProximaNova_FINAL" id="{51D16BA3-4E7B-524C-89DE-D9C0DF47C53C}" vid="{5F1AD2D5-8AB4-F448-8F87-F26B7DC7C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UNDG_ARC_PowerPoint_ProximaNova_FINAL.potx</Template>
  <TotalTime>11511</TotalTime>
  <Words>797</Words>
  <Application>Microsoft Office PowerPoint</Application>
  <PresentationFormat>On-screen Show (4:3)</PresentationFormat>
  <Paragraphs>130</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ＭＳ Ｐゴシック</vt:lpstr>
      <vt:lpstr>Arial</vt:lpstr>
      <vt:lpstr>Calibri</vt:lpstr>
      <vt:lpstr>Proxima Nova Regular</vt:lpstr>
      <vt:lpstr>Verdana</vt:lpstr>
      <vt:lpstr>UNDG_ARC_PowerPoint_ProximaNova_FINAL</vt:lpstr>
      <vt:lpstr>PowerPoint Presentation</vt:lpstr>
      <vt:lpstr>PowerPoint Presentation</vt:lpstr>
      <vt:lpstr>PowerPoint Presentation</vt:lpstr>
      <vt:lpstr>PowerPoint Presentation</vt:lpstr>
      <vt:lpstr>PARTICIPATION IN THE ARC</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software</dc:creator>
  <cp:lastModifiedBy>Priya Sood</cp:lastModifiedBy>
  <cp:revision>361</cp:revision>
  <cp:lastPrinted>2018-07-19T19:21:56Z</cp:lastPrinted>
  <dcterms:created xsi:type="dcterms:W3CDTF">2017-04-12T12:01:34Z</dcterms:created>
  <dcterms:modified xsi:type="dcterms:W3CDTF">2018-07-26T17:46:39Z</dcterms:modified>
</cp:coreProperties>
</file>