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90" r:id="rId2"/>
    <p:sldId id="544" r:id="rId3"/>
    <p:sldId id="549" r:id="rId4"/>
    <p:sldId id="540" r:id="rId5"/>
    <p:sldId id="543" r:id="rId6"/>
    <p:sldId id="547" r:id="rId7"/>
    <p:sldId id="548" r:id="rId8"/>
    <p:sldId id="550" r:id="rId9"/>
    <p:sldId id="551" r:id="rId10"/>
    <p:sldId id="552" r:id="rId11"/>
    <p:sldId id="553" r:id="rId12"/>
    <p:sldId id="554" r:id="rId13"/>
  </p:sldIdLst>
  <p:sldSz cx="9144000" cy="6858000" type="screen4x3"/>
  <p:notesSz cx="7010400" cy="92964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8">
          <p15:clr>
            <a:srgbClr val="A4A3A4"/>
          </p15:clr>
        </p15:guide>
        <p15:guide id="2" pos="29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3FADFF"/>
    <a:srgbClr val="7DDDFF"/>
    <a:srgbClr val="B3EBFF"/>
    <a:srgbClr val="6DD9FF"/>
    <a:srgbClr val="96B8FC"/>
    <a:srgbClr val="8181AB"/>
    <a:srgbClr val="676799"/>
    <a:srgbClr val="B9EDFF"/>
    <a:srgbClr val="B1CA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99" autoAdjust="0"/>
    <p:restoredTop sz="99843" autoAdjust="0"/>
  </p:normalViewPr>
  <p:slideViewPr>
    <p:cSldViewPr snapToGrid="0">
      <p:cViewPr varScale="1">
        <p:scale>
          <a:sx n="92" d="100"/>
          <a:sy n="92" d="100"/>
        </p:scale>
        <p:origin x="1050" y="84"/>
      </p:cViewPr>
      <p:guideLst>
        <p:guide orient="horz" pos="2168"/>
        <p:guide pos="29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510"/>
    </p:cViewPr>
  </p:sorterViewPr>
  <p:notesViewPr>
    <p:cSldViewPr snapToGrid="0">
      <p:cViewPr>
        <p:scale>
          <a:sx n="150" d="100"/>
          <a:sy n="150" d="100"/>
        </p:scale>
        <p:origin x="-468" y="222"/>
      </p:cViewPr>
      <p:guideLst>
        <p:guide orient="horz" pos="2928"/>
        <p:guide pos="2209"/>
      </p:guideLst>
    </p:cSldViewPr>
  </p:notes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352" y="6"/>
            <a:ext cx="3038052" cy="465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4" tIns="46187" rIns="92374" bIns="46187" numCol="1" anchor="t" anchorCtr="0" compatLnSpc="1">
            <a:prstTxWarp prst="textNoShape">
              <a:avLst/>
            </a:prstTxWarp>
          </a:bodyPr>
          <a:lstStyle>
            <a:lvl1pPr algn="r" defTabSz="923889" eaLnBrk="0" hangingPunct="0">
              <a:defRPr sz="1200">
                <a:solidFill>
                  <a:schemeClr val="tx1"/>
                </a:solidFill>
                <a:latin typeface="Palatino Linotype" pitchFamily="18" charset="0"/>
                <a:cs typeface="Arial" charset="0"/>
              </a:defRPr>
            </a:lvl1pPr>
          </a:lstStyle>
          <a:p>
            <a:pPr>
              <a:defRPr/>
            </a:pPr>
            <a:fld id="{AC190709-B757-4933-9AF3-025A8DF73D2A}" type="datetime2">
              <a:rPr lang="en-GB"/>
              <a:pPr>
                <a:defRPr/>
              </a:pPr>
              <a:t>Monday, 21 March 2016</a:t>
            </a:fld>
            <a:endParaRPr lang="en-GB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352" y="8830784"/>
            <a:ext cx="3038052" cy="46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4" tIns="46187" rIns="92374" bIns="46187" numCol="1" anchor="b" anchorCtr="0" compatLnSpc="1">
            <a:prstTxWarp prst="textNoShape">
              <a:avLst/>
            </a:prstTxWarp>
          </a:bodyPr>
          <a:lstStyle>
            <a:lvl1pPr algn="r" defTabSz="923889" eaLnBrk="0" hangingPunct="0">
              <a:defRPr sz="1200">
                <a:solidFill>
                  <a:schemeClr val="tx1"/>
                </a:solidFill>
                <a:latin typeface="Palatino Linotype" pitchFamily="18" charset="0"/>
                <a:cs typeface="Arial" charset="0"/>
              </a:defRPr>
            </a:lvl1pPr>
          </a:lstStyle>
          <a:p>
            <a:pPr>
              <a:defRPr/>
            </a:pPr>
            <a:fld id="{E615E928-9403-4803-8034-440F92EFFAA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2543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6913"/>
            <a:ext cx="4648200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300" y="4416194"/>
            <a:ext cx="5141808" cy="418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4" tIns="46187" rIns="92374" bIns="461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352" y="8830784"/>
            <a:ext cx="3038052" cy="46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4" tIns="46187" rIns="92374" bIns="46187" numCol="1" anchor="b" anchorCtr="0" compatLnSpc="1">
            <a:prstTxWarp prst="textNoShape">
              <a:avLst/>
            </a:prstTxWarp>
          </a:bodyPr>
          <a:lstStyle>
            <a:lvl1pPr algn="r" defTabSz="923889" eaLnBrk="0" hangingPunct="0">
              <a:defRPr sz="1000">
                <a:solidFill>
                  <a:srgbClr val="000099"/>
                </a:solidFill>
                <a:latin typeface="Palatino Linotype" pitchFamily="18" charset="0"/>
                <a:cs typeface="Arial" charset="0"/>
              </a:defRPr>
            </a:lvl1pPr>
          </a:lstStyle>
          <a:p>
            <a:pPr>
              <a:defRPr/>
            </a:pPr>
            <a:fld id="{F014D166-25EA-467E-90A2-A86CF8D6B2F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93380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313"/>
            <a:fld id="{986E543F-0241-4811-A979-3A41EFD1B79C}" type="slidenum">
              <a:rPr lang="en-GB" smtClean="0"/>
              <a:pPr defTabSz="919313"/>
              <a:t>1</a:t>
            </a:fld>
            <a:endParaRPr lang="en-GB" dirty="0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33815" indent="-233815">
              <a:lnSpc>
                <a:spcPct val="80000"/>
              </a:lnSpc>
              <a:defRPr/>
            </a:pPr>
            <a:endParaRPr lang="en-US" sz="1300" dirty="0"/>
          </a:p>
          <a:p>
            <a:pPr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5522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313"/>
            <a:fld id="{2BA58AFB-2ED9-44AF-940D-012A86D3237F}" type="slidenum">
              <a:rPr lang="en-GB" smtClean="0"/>
              <a:pPr defTabSz="919313"/>
              <a:t>2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54202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313"/>
            <a:fld id="{2BA58AFB-2ED9-44AF-940D-012A86D3237F}" type="slidenum">
              <a:rPr lang="en-GB" smtClean="0"/>
              <a:pPr defTabSz="919313"/>
              <a:t>3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54202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313"/>
            <a:fld id="{2BA58AFB-2ED9-44AF-940D-012A86D3237F}" type="slidenum">
              <a:rPr lang="en-GB" smtClean="0"/>
              <a:pPr defTabSz="919313"/>
              <a:t>4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76184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313"/>
            <a:fld id="{2BA58AFB-2ED9-44AF-940D-012A86D3237F}" type="slidenum">
              <a:rPr lang="en-GB" smtClean="0"/>
              <a:pPr defTabSz="919313"/>
              <a:t>5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281548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313"/>
            <a:fld id="{2BA58AFB-2ED9-44AF-940D-012A86D3237F}" type="slidenum">
              <a:rPr lang="en-GB" smtClean="0"/>
              <a:pPr defTabSz="919313"/>
              <a:t>6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54202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313"/>
            <a:fld id="{2BA58AFB-2ED9-44AF-940D-012A86D3237F}" type="slidenum">
              <a:rPr lang="en-GB" smtClean="0"/>
              <a:pPr defTabSz="919313"/>
              <a:t>7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54202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313"/>
            <a:fld id="{2BA58AFB-2ED9-44AF-940D-012A86D3237F}" type="slidenum">
              <a:rPr lang="en-GB" smtClean="0"/>
              <a:pPr defTabSz="919313"/>
              <a:t>8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54202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313"/>
            <a:fld id="{2BA58AFB-2ED9-44AF-940D-012A86D3237F}" type="slidenum">
              <a:rPr lang="en-GB" smtClean="0"/>
              <a:pPr defTabSz="919313"/>
              <a:t>9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54202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313"/>
            <a:fld id="{2BA58AFB-2ED9-44AF-940D-012A86D3237F}" type="slidenum">
              <a:rPr lang="en-GB" smtClean="0"/>
              <a:pPr defTabSz="919313"/>
              <a:t>10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54202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313"/>
            <a:fld id="{2BA58AFB-2ED9-44AF-940D-012A86D3237F}" type="slidenum">
              <a:rPr lang="en-GB" smtClean="0"/>
              <a:pPr defTabSz="919313"/>
              <a:t>11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542027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313"/>
            <a:fld id="{2BA58AFB-2ED9-44AF-940D-012A86D3237F}" type="slidenum">
              <a:rPr lang="en-GB" smtClean="0"/>
              <a:pPr defTabSz="919313"/>
              <a:t>12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54202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3"/>
          <p:cNvSpPr>
            <a:spLocks noChangeArrowheads="1"/>
          </p:cNvSpPr>
          <p:nvPr userDrawn="1"/>
        </p:nvSpPr>
        <p:spPr bwMode="auto">
          <a:xfrm>
            <a:off x="447675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dirty="0"/>
          </a:p>
        </p:txBody>
      </p:sp>
      <p:sp>
        <p:nvSpPr>
          <p:cNvPr id="3" name="Rectangle 54"/>
          <p:cNvSpPr>
            <a:spLocks noChangeArrowheads="1"/>
          </p:cNvSpPr>
          <p:nvPr userDrawn="1"/>
        </p:nvSpPr>
        <p:spPr bwMode="auto">
          <a:xfrm>
            <a:off x="1938338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Rectangle 57"/>
          <p:cNvSpPr>
            <a:spLocks noChangeArrowheads="1"/>
          </p:cNvSpPr>
          <p:nvPr userDrawn="1"/>
        </p:nvSpPr>
        <p:spPr bwMode="auto">
          <a:xfrm>
            <a:off x="447675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Rectangle 65"/>
          <p:cNvSpPr>
            <a:spLocks noChangeArrowheads="1"/>
          </p:cNvSpPr>
          <p:nvPr userDrawn="1"/>
        </p:nvSpPr>
        <p:spPr bwMode="auto">
          <a:xfrm>
            <a:off x="3771900" y="3257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Text Box 69"/>
          <p:cNvSpPr txBox="1">
            <a:spLocks noChangeArrowheads="1"/>
          </p:cNvSpPr>
          <p:nvPr userDrawn="1"/>
        </p:nvSpPr>
        <p:spPr bwMode="auto">
          <a:xfrm>
            <a:off x="8424863" y="6613525"/>
            <a:ext cx="719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fld id="{5CD97CA2-8A8D-46F7-969C-6FA3BBA020DC}" type="slidenum">
              <a:rPr lang="en-US" sz="1000">
                <a:solidFill>
                  <a:schemeClr val="tx1"/>
                </a:solidFill>
                <a:latin typeface="Tahoma" pitchFamily="34" charset="0"/>
              </a:rPr>
              <a:pPr algn="ct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tx1"/>
              </a:solidFill>
              <a:latin typeface="Tahoma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05000"/>
            <a:ext cx="3962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905000"/>
            <a:ext cx="3962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6019800" cy="518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72390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05000"/>
            <a:ext cx="39624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905000"/>
            <a:ext cx="39624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72390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905000"/>
            <a:ext cx="8077200" cy="4191000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14400"/>
            <a:ext cx="7239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title style 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05000"/>
            <a:ext cx="8077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447675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dirty="0"/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1938338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dirty="0"/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4348163" y="3200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dirty="0"/>
          </a:p>
        </p:txBody>
      </p:sp>
      <p:sp>
        <p:nvSpPr>
          <p:cNvPr id="1065" name="Text Box 41"/>
          <p:cNvSpPr txBox="1">
            <a:spLocks noChangeArrowheads="1"/>
          </p:cNvSpPr>
          <p:nvPr/>
        </p:nvSpPr>
        <p:spPr bwMode="auto">
          <a:xfrm>
            <a:off x="8424863" y="6613525"/>
            <a:ext cx="719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fld id="{FB34B983-9FE2-4679-AB1C-B92D64190D33}" type="slidenum">
              <a:rPr lang="en-US" sz="1000">
                <a:solidFill>
                  <a:schemeClr val="tx1"/>
                </a:solidFill>
                <a:latin typeface="Tahoma" pitchFamily="34" charset="0"/>
              </a:rPr>
              <a:pPr algn="ct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auto">
          <a:xfrm>
            <a:off x="0" y="0"/>
            <a:ext cx="6227763" cy="76517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66" r:id="rId2"/>
    <p:sldLayoutId id="2147484367" r:id="rId3"/>
    <p:sldLayoutId id="2147484368" r:id="rId4"/>
    <p:sldLayoutId id="2147484369" r:id="rId5"/>
    <p:sldLayoutId id="2147484370" r:id="rId6"/>
    <p:sldLayoutId id="2147484371" r:id="rId7"/>
    <p:sldLayoutId id="2147484372" r:id="rId8"/>
    <p:sldLayoutId id="2147484373" r:id="rId9"/>
    <p:sldLayoutId id="2147484374" r:id="rId10"/>
    <p:sldLayoutId id="2147484375" r:id="rId11"/>
    <p:sldLayoutId id="2147484376" r:id="rId12"/>
    <p:sldLayoutId id="2147484377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7"/>
          <p:cNvSpPr txBox="1">
            <a:spLocks noChangeArrowheads="1"/>
          </p:cNvSpPr>
          <p:nvPr/>
        </p:nvSpPr>
        <p:spPr bwMode="auto">
          <a:xfrm>
            <a:off x="6572250" y="5626100"/>
            <a:ext cx="19050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en-US" sz="1800" b="1" dirty="0">
              <a:solidFill>
                <a:srgbClr val="CC0000"/>
              </a:solidFill>
              <a:latin typeface="Arial Unicode MS" pitchFamily="34" charset="-128"/>
            </a:endParaRPr>
          </a:p>
          <a:p>
            <a:pPr>
              <a:spcBef>
                <a:spcPct val="50000"/>
              </a:spcBef>
            </a:pPr>
            <a:endParaRPr lang="en-US" sz="1800" b="1" dirty="0">
              <a:solidFill>
                <a:srgbClr val="CC0000"/>
              </a:solidFill>
              <a:latin typeface="Arial Unicode MS" pitchFamily="34" charset="-128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442685" y="2431473"/>
            <a:ext cx="8280400" cy="2971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chemeClr val="accent6"/>
                </a:solidFill>
                <a:latin typeface="Calibri" pitchFamily="34" charset="0"/>
                <a:cs typeface="+mn-cs"/>
              </a:rPr>
              <a:t>Introducing the ARC: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i="1" dirty="0" smtClean="0">
                <a:solidFill>
                  <a:schemeClr val="accent6"/>
                </a:solidFill>
                <a:latin typeface="Calibri" pitchFamily="34" charset="0"/>
                <a:cs typeface="+mn-cs"/>
              </a:rPr>
              <a:t>The New Performance Appraisal Tool for RCs and UNCTs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4953000"/>
            <a:ext cx="6422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cs typeface="+mn-cs"/>
              </a:rPr>
              <a:t>March 2016</a:t>
            </a:r>
          </a:p>
        </p:txBody>
      </p:sp>
      <p:pic>
        <p:nvPicPr>
          <p:cNvPr id="6" name="Picture 2" descr="UNDG Blu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1952" y="211011"/>
            <a:ext cx="8299841" cy="4572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accent6"/>
                </a:solidFill>
                <a:latin typeface="Calibri" pitchFamily="34" charset="0"/>
              </a:rPr>
              <a:t>Learning objectives</a:t>
            </a:r>
            <a:endParaRPr lang="en-US" sz="3200" b="1" dirty="0">
              <a:solidFill>
                <a:schemeClr val="accent6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1334" y="806198"/>
            <a:ext cx="843077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900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235" y="1540825"/>
            <a:ext cx="80878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chemeClr val="tx1"/>
                </a:solidFill>
              </a:rPr>
              <a:t>Understand the </a:t>
            </a:r>
            <a:r>
              <a:rPr lang="en-US" sz="2800" b="1" dirty="0" smtClean="0">
                <a:solidFill>
                  <a:srgbClr val="0070C0"/>
                </a:solidFill>
              </a:rPr>
              <a:t>key elements of the ARC</a:t>
            </a:r>
          </a:p>
          <a:p>
            <a:endParaRPr lang="en-US" sz="2800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chemeClr val="tx1"/>
                </a:solidFill>
              </a:rPr>
              <a:t>Facilitate </a:t>
            </a:r>
            <a:r>
              <a:rPr lang="en-US" sz="2800" b="1" dirty="0" smtClean="0">
                <a:solidFill>
                  <a:srgbClr val="0070C0"/>
                </a:solidFill>
              </a:rPr>
              <a:t>Goal setting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8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Provide </a:t>
            </a:r>
            <a:r>
              <a:rPr lang="en-US" sz="2800" b="1" dirty="0" smtClean="0">
                <a:solidFill>
                  <a:srgbClr val="0070C0"/>
                </a:solidFill>
              </a:rPr>
              <a:t>guidance on how to write goals and indicators</a:t>
            </a:r>
            <a:r>
              <a:rPr lang="en-US" sz="2800" b="1" dirty="0" smtClean="0">
                <a:solidFill>
                  <a:schemeClr val="tx1"/>
                </a:solidFill>
              </a:rPr>
              <a:t> that are SMART</a:t>
            </a:r>
            <a:endParaRPr lang="en-US" sz="2800" b="1" dirty="0">
              <a:solidFill>
                <a:srgbClr val="0070C0"/>
              </a:solidFill>
            </a:endParaRPr>
          </a:p>
          <a:p>
            <a:endParaRPr lang="en-US" sz="2800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94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1952" y="211011"/>
            <a:ext cx="8299841" cy="4572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accent6"/>
                </a:solidFill>
                <a:latin typeface="Calibri" pitchFamily="34" charset="0"/>
              </a:rPr>
              <a:t>Key uses of the ARC</a:t>
            </a:r>
            <a:endParaRPr lang="en-US" sz="3200" b="1" dirty="0">
              <a:solidFill>
                <a:schemeClr val="accent6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1334" y="806198"/>
            <a:ext cx="843077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900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235" y="1540825"/>
            <a:ext cx="80878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chemeClr val="tx1"/>
                </a:solidFill>
              </a:rPr>
              <a:t>F</a:t>
            </a:r>
            <a:r>
              <a:rPr lang="en-US" sz="2800" b="1" dirty="0" smtClean="0">
                <a:solidFill>
                  <a:schemeClr val="tx1"/>
                </a:solidFill>
              </a:rPr>
              <a:t>or </a:t>
            </a:r>
            <a:r>
              <a:rPr lang="en-US" sz="2800" b="1" dirty="0">
                <a:solidFill>
                  <a:srgbClr val="0070C0"/>
                </a:solidFill>
              </a:rPr>
              <a:t>results oriented planning</a:t>
            </a:r>
            <a:r>
              <a:rPr lang="en-US" sz="2800" b="1" dirty="0">
                <a:solidFill>
                  <a:srgbClr val="3399FF"/>
                </a:solidFill>
              </a:rPr>
              <a:t> </a:t>
            </a:r>
            <a:r>
              <a:rPr lang="en-US" sz="2800" b="1" dirty="0">
                <a:solidFill>
                  <a:schemeClr val="tx1"/>
                </a:solidFill>
              </a:rPr>
              <a:t>for the </a:t>
            </a:r>
            <a:r>
              <a:rPr lang="en-US" sz="2800" b="1" dirty="0" smtClean="0">
                <a:solidFill>
                  <a:schemeClr val="tx1"/>
                </a:solidFill>
              </a:rPr>
              <a:t>team</a:t>
            </a:r>
          </a:p>
          <a:p>
            <a:endParaRPr lang="en-US" sz="2800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chemeClr val="tx1"/>
                </a:solidFill>
              </a:rPr>
              <a:t>As </a:t>
            </a:r>
            <a:r>
              <a:rPr lang="en-US" sz="2800" b="1" dirty="0">
                <a:solidFill>
                  <a:schemeClr val="tx1"/>
                </a:solidFill>
              </a:rPr>
              <a:t>a meaningful tool to </a:t>
            </a:r>
            <a:r>
              <a:rPr lang="en-US" sz="2800" b="1" dirty="0">
                <a:solidFill>
                  <a:srgbClr val="0070C0"/>
                </a:solidFill>
              </a:rPr>
              <a:t>give and receive </a:t>
            </a:r>
            <a:r>
              <a:rPr lang="en-US" sz="2800" b="1" dirty="0" smtClean="0">
                <a:solidFill>
                  <a:srgbClr val="0070C0"/>
                </a:solidFill>
              </a:rPr>
              <a:t>feedback</a:t>
            </a:r>
            <a:endParaRPr lang="en-US" sz="2800" b="1" dirty="0">
              <a:solidFill>
                <a:srgbClr val="0070C0"/>
              </a:solidFill>
            </a:endParaRPr>
          </a:p>
          <a:p>
            <a:endParaRPr lang="en-US" sz="2800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chemeClr val="tx1"/>
                </a:solidFill>
              </a:rPr>
              <a:t>As </a:t>
            </a:r>
            <a:r>
              <a:rPr lang="en-US" sz="2800" b="1" dirty="0">
                <a:solidFill>
                  <a:schemeClr val="tx1"/>
                </a:solidFill>
              </a:rPr>
              <a:t>an </a:t>
            </a:r>
            <a:r>
              <a:rPr lang="en-US" sz="2800" b="1" dirty="0">
                <a:solidFill>
                  <a:srgbClr val="0070C0"/>
                </a:solidFill>
              </a:rPr>
              <a:t>important input </a:t>
            </a:r>
            <a:r>
              <a:rPr lang="en-US" sz="2800" b="1" dirty="0">
                <a:solidFill>
                  <a:schemeClr val="tx1"/>
                </a:solidFill>
              </a:rPr>
              <a:t>into your </a:t>
            </a:r>
            <a:r>
              <a:rPr lang="en-US" sz="2800" b="1" dirty="0">
                <a:solidFill>
                  <a:srgbClr val="0070C0"/>
                </a:solidFill>
              </a:rPr>
              <a:t>performance appraisal</a:t>
            </a:r>
            <a:r>
              <a:rPr lang="en-US" sz="2800" b="1" dirty="0">
                <a:solidFill>
                  <a:srgbClr val="3399FF"/>
                </a:solidFill>
              </a:rPr>
              <a:t> </a:t>
            </a:r>
            <a:r>
              <a:rPr lang="en-US" sz="2800" b="1" dirty="0">
                <a:solidFill>
                  <a:schemeClr val="tx1"/>
                </a:solidFill>
              </a:rPr>
              <a:t>process and </a:t>
            </a:r>
            <a:r>
              <a:rPr lang="en-US" sz="2800" b="1" dirty="0">
                <a:solidFill>
                  <a:srgbClr val="0070C0"/>
                </a:solidFill>
              </a:rPr>
              <a:t>development</a:t>
            </a:r>
            <a:r>
              <a:rPr lang="en-US" sz="2800" b="1" dirty="0">
                <a:solidFill>
                  <a:srgbClr val="3399FF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plan</a:t>
            </a:r>
          </a:p>
          <a:p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15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94872" y="214313"/>
            <a:ext cx="8299841" cy="457200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accent6"/>
                </a:solidFill>
                <a:latin typeface="Calibri" pitchFamily="34" charset="0"/>
              </a:rPr>
              <a:t>Mutual accountability of Results</a:t>
            </a:r>
            <a:endParaRPr lang="en-US" sz="2400" b="1" dirty="0">
              <a:solidFill>
                <a:schemeClr val="accent6"/>
              </a:solidFill>
              <a:latin typeface="Calibri" pitchFamily="34" charset="0"/>
            </a:endParaRPr>
          </a:p>
        </p:txBody>
      </p:sp>
      <p:pic>
        <p:nvPicPr>
          <p:cNvPr id="28" name="Picture 2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26" y="841664"/>
            <a:ext cx="8717974" cy="57253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901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94872" y="214313"/>
            <a:ext cx="8299841" cy="4572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accent6"/>
                </a:solidFill>
                <a:latin typeface="Calibri" pitchFamily="34" charset="0"/>
              </a:rPr>
              <a:t>Key features of the ARC</a:t>
            </a:r>
            <a:endParaRPr lang="en-US" sz="3200" b="1" dirty="0">
              <a:solidFill>
                <a:schemeClr val="accent6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1335" y="745176"/>
            <a:ext cx="8617814" cy="607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chemeClr val="tx1"/>
                </a:solidFill>
              </a:rPr>
              <a:t>Assesses </a:t>
            </a:r>
            <a:r>
              <a:rPr lang="en-US" b="1" dirty="0" smtClean="0">
                <a:solidFill>
                  <a:srgbClr val="0070C0"/>
                </a:solidFill>
              </a:rPr>
              <a:t>results and competencies in one electronic</a:t>
            </a:r>
            <a:r>
              <a:rPr lang="en-US" b="1" dirty="0" smtClean="0">
                <a:solidFill>
                  <a:srgbClr val="3399FF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platform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70C0"/>
                </a:solidFill>
              </a:rPr>
              <a:t>Consolidates feedback</a:t>
            </a:r>
            <a:r>
              <a:rPr lang="en-US" b="1" dirty="0" smtClean="0">
                <a:solidFill>
                  <a:srgbClr val="3399FF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on how the RC and each UNCT member contributed </a:t>
            </a:r>
            <a:r>
              <a:rPr lang="en-US" b="1" dirty="0" smtClean="0">
                <a:solidFill>
                  <a:srgbClr val="0070C0"/>
                </a:solidFill>
              </a:rPr>
              <a:t>towards UNCT goals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b="1" dirty="0" smtClean="0">
              <a:solidFill>
                <a:srgbClr val="3399F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chemeClr val="tx1"/>
                </a:solidFill>
              </a:rPr>
              <a:t>Fosters </a:t>
            </a:r>
            <a:r>
              <a:rPr lang="en-US" b="1" dirty="0" smtClean="0">
                <a:solidFill>
                  <a:srgbClr val="0070C0"/>
                </a:solidFill>
              </a:rPr>
              <a:t>mutual </a:t>
            </a:r>
            <a:r>
              <a:rPr lang="en-US" b="1" dirty="0">
                <a:solidFill>
                  <a:srgbClr val="0070C0"/>
                </a:solidFill>
              </a:rPr>
              <a:t>accountability </a:t>
            </a:r>
            <a:r>
              <a:rPr lang="en-US" b="1" dirty="0" smtClean="0">
                <a:solidFill>
                  <a:schemeClr val="tx1"/>
                </a:solidFill>
              </a:rPr>
              <a:t>for </a:t>
            </a:r>
            <a:r>
              <a:rPr lang="en-US" b="1" dirty="0">
                <a:solidFill>
                  <a:schemeClr val="tx1"/>
                </a:solidFill>
              </a:rPr>
              <a:t>agreed measurable </a:t>
            </a:r>
            <a:r>
              <a:rPr lang="en-US" b="1" dirty="0" smtClean="0">
                <a:solidFill>
                  <a:schemeClr val="tx1"/>
                </a:solidFill>
              </a:rPr>
              <a:t>goals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chemeClr val="tx1"/>
                </a:solidFill>
              </a:rPr>
              <a:t>Focuses </a:t>
            </a:r>
            <a:r>
              <a:rPr lang="en-US" b="1" dirty="0">
                <a:solidFill>
                  <a:schemeClr val="tx1"/>
                </a:solidFill>
              </a:rPr>
              <a:t>on </a:t>
            </a:r>
            <a:r>
              <a:rPr lang="en-US" b="1" dirty="0">
                <a:solidFill>
                  <a:srgbClr val="0070C0"/>
                </a:solidFill>
              </a:rPr>
              <a:t>RC’s leadership </a:t>
            </a:r>
            <a:r>
              <a:rPr lang="en-US" b="1" dirty="0">
                <a:solidFill>
                  <a:schemeClr val="tx1"/>
                </a:solidFill>
              </a:rPr>
              <a:t>to achieve the 5 mutually agreed team goals and </a:t>
            </a:r>
            <a:r>
              <a:rPr lang="en-US" b="1" dirty="0">
                <a:solidFill>
                  <a:srgbClr val="0070C0"/>
                </a:solidFill>
              </a:rPr>
              <a:t>individual UNCT member’s contribution </a:t>
            </a:r>
            <a:r>
              <a:rPr lang="en-US" b="1" dirty="0">
                <a:solidFill>
                  <a:schemeClr val="tx1"/>
                </a:solidFill>
              </a:rPr>
              <a:t>to those </a:t>
            </a:r>
            <a:r>
              <a:rPr lang="en-US" b="1" dirty="0" smtClean="0">
                <a:solidFill>
                  <a:schemeClr val="tx1"/>
                </a:solidFill>
              </a:rPr>
              <a:t>goals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chemeClr val="tx1"/>
                </a:solidFill>
              </a:rPr>
              <a:t>Same </a:t>
            </a:r>
            <a:r>
              <a:rPr lang="en-US" b="1" dirty="0" smtClean="0">
                <a:solidFill>
                  <a:srgbClr val="0070C0"/>
                </a:solidFill>
              </a:rPr>
              <a:t>five results for the UNCT, RC and UNCT members </a:t>
            </a:r>
            <a:r>
              <a:rPr lang="en-US" b="1" dirty="0" smtClean="0">
                <a:solidFill>
                  <a:schemeClr val="tx1"/>
                </a:solidFill>
              </a:rPr>
              <a:t>with differentiated indicators for each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tx1"/>
                </a:solidFill>
              </a:rPr>
              <a:t>Offers </a:t>
            </a:r>
            <a:r>
              <a:rPr lang="en-US" b="1" dirty="0">
                <a:solidFill>
                  <a:srgbClr val="0070C0"/>
                </a:solidFill>
              </a:rPr>
              <a:t>flexibility </a:t>
            </a:r>
            <a:r>
              <a:rPr lang="en-US" b="1" dirty="0" smtClean="0">
                <a:solidFill>
                  <a:srgbClr val="0070C0"/>
                </a:solidFill>
              </a:rPr>
              <a:t>on the formulation of goals and </a:t>
            </a:r>
            <a:r>
              <a:rPr lang="en-US" b="1" dirty="0">
                <a:solidFill>
                  <a:srgbClr val="0070C0"/>
                </a:solidFill>
              </a:rPr>
              <a:t>adjust them</a:t>
            </a:r>
            <a:r>
              <a:rPr lang="en-US" b="1" dirty="0">
                <a:solidFill>
                  <a:schemeClr val="tx1"/>
                </a:solidFill>
              </a:rPr>
              <a:t> if country and operational context changes, explaining cause for </a:t>
            </a:r>
            <a:r>
              <a:rPr lang="en-US" b="1" dirty="0" smtClean="0">
                <a:solidFill>
                  <a:schemeClr val="tx1"/>
                </a:solidFill>
              </a:rPr>
              <a:t>adjustment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b="1" dirty="0" smtClean="0">
              <a:solidFill>
                <a:schemeClr val="tx1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70C0"/>
                </a:solidFill>
              </a:rPr>
              <a:t>Integrates appraisals</a:t>
            </a:r>
            <a:r>
              <a:rPr lang="en-US" b="1" dirty="0" smtClean="0">
                <a:solidFill>
                  <a:srgbClr val="3399FF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of RCs who are also </a:t>
            </a:r>
            <a:r>
              <a:rPr lang="en-US" b="1" dirty="0" smtClean="0">
                <a:solidFill>
                  <a:srgbClr val="0070C0"/>
                </a:solidFill>
              </a:rPr>
              <a:t>HCs, DOs and DSRSGs</a:t>
            </a:r>
          </a:p>
          <a:p>
            <a:pPr lvl="0"/>
            <a:endParaRPr lang="en-US" sz="900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36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1334" y="806198"/>
            <a:ext cx="843077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endParaRPr lang="en-US" sz="2400" b="1" dirty="0" smtClean="0">
              <a:solidFill>
                <a:schemeClr val="tx1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1900" b="1" dirty="0">
              <a:solidFill>
                <a:srgbClr val="0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 bwMode="auto">
          <a:xfrm>
            <a:off x="301334" y="138113"/>
            <a:ext cx="829984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3200" b="1" kern="0" dirty="0" smtClean="0">
                <a:solidFill>
                  <a:schemeClr val="accent6"/>
                </a:solidFill>
                <a:latin typeface="Calibri" pitchFamily="34" charset="0"/>
              </a:rPr>
              <a:t>Key features of the ARC</a:t>
            </a:r>
            <a:endParaRPr lang="en-US" sz="3200" b="1" kern="0" dirty="0">
              <a:solidFill>
                <a:schemeClr val="accent6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6190" y="806198"/>
            <a:ext cx="7689273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900" b="1" dirty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0000"/>
                </a:solidFill>
              </a:rPr>
              <a:t>Uses the most current definitions of RC competencies and </a:t>
            </a:r>
            <a:r>
              <a:rPr lang="en-US" b="1" dirty="0" smtClean="0">
                <a:solidFill>
                  <a:srgbClr val="0070C0"/>
                </a:solidFill>
              </a:rPr>
              <a:t>aligns with functional responsibilities </a:t>
            </a:r>
            <a:r>
              <a:rPr lang="en-US" b="1" dirty="0" smtClean="0">
                <a:solidFill>
                  <a:srgbClr val="000000"/>
                </a:solidFill>
              </a:rPr>
              <a:t>in the RC JD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b="1" dirty="0" smtClean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0000"/>
                </a:solidFill>
              </a:rPr>
              <a:t>Flexible in that it provides for an informal </a:t>
            </a:r>
            <a:r>
              <a:rPr lang="en-US" b="1" dirty="0">
                <a:solidFill>
                  <a:srgbClr val="0070C0"/>
                </a:solidFill>
              </a:rPr>
              <a:t>UNCT light mid-term review</a:t>
            </a:r>
            <a:r>
              <a:rPr lang="en-US" b="1" dirty="0">
                <a:solidFill>
                  <a:srgbClr val="3399FF"/>
                </a:solidFill>
              </a:rPr>
              <a:t> </a:t>
            </a:r>
            <a:r>
              <a:rPr lang="en-US" b="1" dirty="0" smtClean="0">
                <a:solidFill>
                  <a:srgbClr val="000000"/>
                </a:solidFill>
              </a:rPr>
              <a:t>as </a:t>
            </a:r>
            <a:r>
              <a:rPr lang="en-US" b="1" dirty="0">
                <a:solidFill>
                  <a:srgbClr val="000000"/>
                </a:solidFill>
              </a:rPr>
              <a:t>needed</a:t>
            </a:r>
          </a:p>
          <a:p>
            <a:pPr lvl="0"/>
            <a:endParaRPr lang="en-US" sz="900" b="1" dirty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solidFill>
                  <a:srgbClr val="000000"/>
                </a:solidFill>
              </a:rPr>
              <a:t>Process is </a:t>
            </a:r>
            <a:r>
              <a:rPr lang="en-US" b="1" dirty="0" smtClean="0">
                <a:solidFill>
                  <a:srgbClr val="0070C0"/>
                </a:solidFill>
              </a:rPr>
              <a:t>streamlined</a:t>
            </a:r>
            <a:r>
              <a:rPr lang="en-US" b="1" dirty="0" smtClean="0">
                <a:solidFill>
                  <a:srgbClr val="000000"/>
                </a:solidFill>
              </a:rPr>
              <a:t>: Provision of </a:t>
            </a:r>
            <a:r>
              <a:rPr lang="en-US" b="1" dirty="0" smtClean="0">
                <a:solidFill>
                  <a:srgbClr val="0070C0"/>
                </a:solidFill>
              </a:rPr>
              <a:t>feedback is limited based on direct experience</a:t>
            </a:r>
            <a:r>
              <a:rPr lang="en-US" b="1" dirty="0" smtClean="0">
                <a:solidFill>
                  <a:srgbClr val="000000"/>
                </a:solidFill>
              </a:rPr>
              <a:t> of colleagues achievement of results and display of competencies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b="1" dirty="0" smtClean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0000"/>
                </a:solidFill>
              </a:rPr>
              <a:t>Creates a </a:t>
            </a:r>
            <a:r>
              <a:rPr lang="en-US" b="1" dirty="0">
                <a:solidFill>
                  <a:srgbClr val="0070C0"/>
                </a:solidFill>
              </a:rPr>
              <a:t>performance feedback report for the RC</a:t>
            </a:r>
            <a:r>
              <a:rPr lang="en-US" b="1" dirty="0">
                <a:solidFill>
                  <a:srgbClr val="000000"/>
                </a:solidFill>
              </a:rPr>
              <a:t> which serves as a key input into the RC appraisal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b="1" dirty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0000"/>
                </a:solidFill>
              </a:rPr>
              <a:t>Provides </a:t>
            </a:r>
            <a:r>
              <a:rPr lang="en-US" b="1" dirty="0">
                <a:solidFill>
                  <a:srgbClr val="0070C0"/>
                </a:solidFill>
              </a:rPr>
              <a:t>performance feedback reports for individual team members</a:t>
            </a:r>
            <a:r>
              <a:rPr lang="en-US" b="1" dirty="0">
                <a:solidFill>
                  <a:srgbClr val="000000"/>
                </a:solidFill>
              </a:rPr>
              <a:t> as a key input to their respective evaluations by their agency Regional Director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b="1" dirty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0000"/>
                </a:solidFill>
              </a:rPr>
              <a:t>Provides </a:t>
            </a:r>
            <a:r>
              <a:rPr lang="en-US" b="1" dirty="0">
                <a:solidFill>
                  <a:schemeClr val="tx1"/>
                </a:solidFill>
              </a:rPr>
              <a:t>performance feedback report </a:t>
            </a:r>
            <a:r>
              <a:rPr lang="en-US" b="1" dirty="0">
                <a:solidFill>
                  <a:srgbClr val="0070C0"/>
                </a:solidFill>
              </a:rPr>
              <a:t>on the performance of the team as an entity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77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1334" y="806198"/>
            <a:ext cx="843077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endParaRPr lang="en-US" sz="2400" b="1" dirty="0" smtClean="0">
              <a:solidFill>
                <a:schemeClr val="tx1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1900" b="1" dirty="0">
              <a:solidFill>
                <a:srgbClr val="0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 bwMode="auto">
          <a:xfrm>
            <a:off x="301334" y="138113"/>
            <a:ext cx="829984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3200" b="1" kern="0" dirty="0" smtClean="0">
                <a:solidFill>
                  <a:schemeClr val="accent6"/>
                </a:solidFill>
                <a:latin typeface="Calibri" pitchFamily="34" charset="0"/>
              </a:rPr>
              <a:t>Goals and Indicators</a:t>
            </a:r>
            <a:endParaRPr lang="en-US" sz="3200" b="1" kern="0" dirty="0">
              <a:solidFill>
                <a:schemeClr val="accent6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6190" y="806198"/>
            <a:ext cx="7689273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900" b="1" dirty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0000"/>
                </a:solidFill>
              </a:rPr>
              <a:t>G</a:t>
            </a:r>
            <a:r>
              <a:rPr lang="en-US" b="1" dirty="0" smtClean="0">
                <a:solidFill>
                  <a:srgbClr val="000000"/>
                </a:solidFill>
              </a:rPr>
              <a:t>oals and indicators will be written in an </a:t>
            </a:r>
            <a:r>
              <a:rPr lang="en-US" b="1" dirty="0" smtClean="0">
                <a:solidFill>
                  <a:srgbClr val="0070C0"/>
                </a:solidFill>
              </a:rPr>
              <a:t>offline template </a:t>
            </a:r>
            <a:r>
              <a:rPr lang="en-US" b="1" dirty="0" smtClean="0">
                <a:solidFill>
                  <a:schemeClr val="tx1"/>
                </a:solidFill>
              </a:rPr>
              <a:t>while the tool is developed online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b="1" dirty="0" smtClean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70C0"/>
                </a:solidFill>
              </a:rPr>
              <a:t>UNCT agrees on 5-6 measurable Goals</a:t>
            </a:r>
            <a:r>
              <a:rPr lang="en-US" b="1" dirty="0" smtClean="0">
                <a:solidFill>
                  <a:srgbClr val="000000"/>
                </a:solidFill>
              </a:rPr>
              <a:t>, one in each of the 5 categories. If necessary, there is the </a:t>
            </a:r>
            <a:r>
              <a:rPr lang="en-US" b="1" dirty="0" smtClean="0">
                <a:solidFill>
                  <a:srgbClr val="0070C0"/>
                </a:solidFill>
              </a:rPr>
              <a:t>flexibility to add one more Goal </a:t>
            </a:r>
            <a:r>
              <a:rPr lang="en-US" b="1" dirty="0" smtClean="0">
                <a:solidFill>
                  <a:srgbClr val="000000"/>
                </a:solidFill>
              </a:rPr>
              <a:t>in any of the categories. 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b="1" dirty="0" smtClean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70C0"/>
                </a:solidFill>
              </a:rPr>
              <a:t>UNCT agrees on 2-3 indicators </a:t>
            </a:r>
            <a:r>
              <a:rPr lang="en-US" b="1" dirty="0" smtClean="0">
                <a:solidFill>
                  <a:srgbClr val="000000"/>
                </a:solidFill>
              </a:rPr>
              <a:t>that as UNCT will describe the evidence that will ensure achievement of the Goal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b="1" dirty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RC and UNCT members provide 1-3 indicators </a:t>
            </a:r>
            <a:r>
              <a:rPr lang="en-US" b="1" dirty="0" smtClean="0">
                <a:solidFill>
                  <a:srgbClr val="000000"/>
                </a:solidFill>
              </a:rPr>
              <a:t>for each of the 5-6 Goals to specify their individual contribution towards UNCT Goals.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27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1334" y="806198"/>
            <a:ext cx="843077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endParaRPr lang="en-US" sz="2400" b="1" dirty="0" smtClean="0">
              <a:solidFill>
                <a:schemeClr val="tx1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1900" b="1" dirty="0">
              <a:solidFill>
                <a:srgbClr val="0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 bwMode="auto">
          <a:xfrm>
            <a:off x="301334" y="138113"/>
            <a:ext cx="829984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3200" b="1" kern="0" dirty="0" smtClean="0">
                <a:solidFill>
                  <a:schemeClr val="accent6"/>
                </a:solidFill>
                <a:latin typeface="Calibri" pitchFamily="34" charset="0"/>
              </a:rPr>
              <a:t>Definitions</a:t>
            </a:r>
            <a:endParaRPr lang="en-US" sz="3200" b="1" kern="0" dirty="0">
              <a:solidFill>
                <a:schemeClr val="accent6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5245" y="806198"/>
            <a:ext cx="819592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0000"/>
                </a:solidFill>
              </a:rPr>
              <a:t>A </a:t>
            </a:r>
            <a:r>
              <a:rPr lang="en-US" b="1" dirty="0">
                <a:solidFill>
                  <a:srgbClr val="0070C0"/>
                </a:solidFill>
              </a:rPr>
              <a:t>GOAL is an aim, an intention, a desired end or target, </a:t>
            </a:r>
            <a:r>
              <a:rPr lang="en-US" b="1" dirty="0">
                <a:solidFill>
                  <a:schemeClr val="tx1"/>
                </a:solidFill>
              </a:rPr>
              <a:t>an achievement toward which effort is directed. </a:t>
            </a:r>
            <a:endParaRPr lang="en-US" b="1" dirty="0" smtClean="0">
              <a:solidFill>
                <a:schemeClr val="tx1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1200" b="1" dirty="0" smtClean="0">
              <a:solidFill>
                <a:schemeClr val="tx1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70C0"/>
                </a:solidFill>
              </a:rPr>
              <a:t>Goals </a:t>
            </a:r>
            <a:r>
              <a:rPr lang="en-US" b="1" dirty="0">
                <a:solidFill>
                  <a:srgbClr val="0070C0"/>
                </a:solidFill>
              </a:rPr>
              <a:t>are statements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describing </a:t>
            </a:r>
            <a:r>
              <a:rPr lang="en-US" b="1" dirty="0">
                <a:solidFill>
                  <a:srgbClr val="0070C0"/>
                </a:solidFill>
              </a:rPr>
              <a:t>what we want to achieve toward </a:t>
            </a:r>
            <a:r>
              <a:rPr lang="en-US" b="1" dirty="0" smtClean="0">
                <a:solidFill>
                  <a:srgbClr val="0070C0"/>
                </a:solidFill>
              </a:rPr>
              <a:t>the UN priorities </a:t>
            </a:r>
            <a:r>
              <a:rPr lang="en-US" b="1" dirty="0" smtClean="0">
                <a:solidFill>
                  <a:srgbClr val="000000"/>
                </a:solidFill>
              </a:rPr>
              <a:t>in a </a:t>
            </a:r>
            <a:r>
              <a:rPr lang="en-US" b="1" dirty="0">
                <a:solidFill>
                  <a:srgbClr val="000000"/>
                </a:solidFill>
              </a:rPr>
              <a:t>country</a:t>
            </a:r>
            <a:r>
              <a:rPr lang="en-US" b="1" dirty="0" smtClean="0">
                <a:solidFill>
                  <a:srgbClr val="000000"/>
                </a:solidFill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1200" b="1" dirty="0" smtClean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0000"/>
                </a:solidFill>
              </a:rPr>
              <a:t>Addressing priorities </a:t>
            </a:r>
            <a:r>
              <a:rPr lang="en-US" b="1" dirty="0" smtClean="0">
                <a:solidFill>
                  <a:srgbClr val="0070C0"/>
                </a:solidFill>
              </a:rPr>
              <a:t>prevents </a:t>
            </a:r>
            <a:r>
              <a:rPr lang="en-US" b="1" dirty="0">
                <a:solidFill>
                  <a:srgbClr val="0070C0"/>
                </a:solidFill>
              </a:rPr>
              <a:t>from writing goals that may be about important activities </a:t>
            </a:r>
            <a:r>
              <a:rPr lang="en-US" b="1" dirty="0">
                <a:solidFill>
                  <a:srgbClr val="000000"/>
                </a:solidFill>
              </a:rPr>
              <a:t>such as hiring more staff or reorganizing the RC office, but which do not advance the mission of the UN in a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country. </a:t>
            </a:r>
            <a:endParaRPr lang="en-US" b="1" dirty="0" smtClean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1200" b="1" dirty="0" smtClean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70C0"/>
                </a:solidFill>
              </a:rPr>
              <a:t>INDICATORS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make goals SMART</a:t>
            </a:r>
            <a:r>
              <a:rPr lang="en-US" b="1" dirty="0">
                <a:solidFill>
                  <a:srgbClr val="000000"/>
                </a:solidFill>
              </a:rPr>
              <a:t>, Specific, Measurable, Attainable, Realistic and Time bound. </a:t>
            </a:r>
            <a:endParaRPr lang="en-US" b="1" dirty="0" smtClean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1200" b="1" dirty="0" smtClean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0000"/>
                </a:solidFill>
              </a:rPr>
              <a:t>Indicators </a:t>
            </a:r>
            <a:r>
              <a:rPr lang="en-US" b="1" dirty="0">
                <a:solidFill>
                  <a:srgbClr val="0070C0"/>
                </a:solidFill>
              </a:rPr>
              <a:t>describe the evidence </a:t>
            </a:r>
            <a:r>
              <a:rPr lang="en-US" b="1" dirty="0">
                <a:solidFill>
                  <a:srgbClr val="000000"/>
                </a:solidFill>
              </a:rPr>
              <a:t>that will ensure achievement of the Goal. </a:t>
            </a:r>
          </a:p>
        </p:txBody>
      </p:sp>
    </p:spTree>
    <p:extLst>
      <p:ext uri="{BB962C8B-B14F-4D97-AF65-F5344CB8AC3E}">
        <p14:creationId xmlns:p14="http://schemas.microsoft.com/office/powerpoint/2010/main" val="299175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1334" y="806198"/>
            <a:ext cx="843077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endParaRPr lang="en-US" sz="2400" b="1" dirty="0" smtClean="0">
              <a:solidFill>
                <a:schemeClr val="tx1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1900" b="1" dirty="0">
              <a:solidFill>
                <a:srgbClr val="0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 bwMode="auto">
          <a:xfrm>
            <a:off x="301334" y="138113"/>
            <a:ext cx="829984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3200" b="1" kern="0" dirty="0" smtClean="0">
                <a:solidFill>
                  <a:schemeClr val="accent6"/>
                </a:solidFill>
                <a:latin typeface="Calibri" pitchFamily="34" charset="0"/>
              </a:rPr>
              <a:t>Poor Sample Goals and Indicators</a:t>
            </a:r>
            <a:endParaRPr lang="en-US" sz="3200" b="1" kern="0" dirty="0">
              <a:solidFill>
                <a:schemeClr val="accent6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6190" y="806198"/>
            <a:ext cx="768927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000000"/>
                </a:solidFill>
              </a:rPr>
              <a:t>Poor Sample Goal: “The UNDAF will be assessed and implementation gaps documented</a:t>
            </a:r>
            <a:r>
              <a:rPr lang="en-US" sz="2400" b="1" dirty="0" smtClean="0">
                <a:solidFill>
                  <a:srgbClr val="000000"/>
                </a:solidFill>
              </a:rPr>
              <a:t>.”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2400" b="1" dirty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000000"/>
                </a:solidFill>
              </a:rPr>
              <a:t>Poor </a:t>
            </a:r>
            <a:r>
              <a:rPr lang="en-US" sz="2400" b="1" dirty="0">
                <a:solidFill>
                  <a:srgbClr val="000000"/>
                </a:solidFill>
              </a:rPr>
              <a:t>Sample Indicator: “UNDAF review conducted with Government of </a:t>
            </a:r>
            <a:r>
              <a:rPr lang="en-US" sz="2400" b="1" dirty="0" smtClean="0">
                <a:solidFill>
                  <a:srgbClr val="000000"/>
                </a:solidFill>
              </a:rPr>
              <a:t>------.”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2400" b="1" dirty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000000"/>
                </a:solidFill>
              </a:rPr>
              <a:t>Poor </a:t>
            </a:r>
            <a:r>
              <a:rPr lang="en-US" sz="2400" b="1" dirty="0">
                <a:solidFill>
                  <a:srgbClr val="000000"/>
                </a:solidFill>
              </a:rPr>
              <a:t>Sample Goal: “The capacity of the RCO will be enhanced and an effective support will be provided for the implementation and monitoring of the country team’s activities.”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2400" b="1" dirty="0">
              <a:solidFill>
                <a:srgbClr val="00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000000"/>
                </a:solidFill>
              </a:rPr>
              <a:t>Poor </a:t>
            </a:r>
            <a:r>
              <a:rPr lang="en-US" sz="2400" b="1" dirty="0">
                <a:solidFill>
                  <a:srgbClr val="000000"/>
                </a:solidFill>
              </a:rPr>
              <a:t>Sample Indicator: “New addition to staff strengthens capacity for implementation and monitoring of country team activities</a:t>
            </a:r>
            <a:r>
              <a:rPr lang="en-US" sz="2400" b="1" dirty="0" smtClean="0">
                <a:solidFill>
                  <a:srgbClr val="000000"/>
                </a:solidFill>
              </a:rPr>
              <a:t>.”</a:t>
            </a:r>
            <a:endParaRPr lang="en-US" sz="2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76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1334" y="806198"/>
            <a:ext cx="843077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70C0"/>
                </a:solidFill>
              </a:rPr>
              <a:t>Human Rights Advocacy</a:t>
            </a:r>
          </a:p>
          <a:p>
            <a:endParaRPr lang="en-US" sz="1800" b="1" dirty="0" smtClean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 b="1" u="sng" dirty="0">
                <a:solidFill>
                  <a:schemeClr val="tx1"/>
                </a:solidFill>
              </a:rPr>
              <a:t>UNCT Strategic Goal</a:t>
            </a:r>
            <a:r>
              <a:rPr lang="en-US" sz="1800" b="1" dirty="0">
                <a:solidFill>
                  <a:schemeClr val="tx1"/>
                </a:solidFill>
              </a:rPr>
              <a:t>:  The UNCT advocates for fundamental UN values expressed in the Charter, including respect for and protection of human rights.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1800" b="1" dirty="0">
              <a:solidFill>
                <a:schemeClr val="tx1"/>
              </a:solidFill>
            </a:endParaRPr>
          </a:p>
          <a:p>
            <a:r>
              <a:rPr lang="en-US" sz="1800" b="1" i="1" dirty="0">
                <a:solidFill>
                  <a:schemeClr val="tx1"/>
                </a:solidFill>
              </a:rPr>
              <a:t>Indicators: 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18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 b="1" u="sng" dirty="0">
                <a:solidFill>
                  <a:schemeClr val="tx1"/>
                </a:solidFill>
              </a:rPr>
              <a:t>UNCT (as an entity): </a:t>
            </a:r>
            <a:r>
              <a:rPr lang="en-US" sz="1800" b="1" dirty="0">
                <a:solidFill>
                  <a:schemeClr val="tx1"/>
                </a:solidFill>
              </a:rPr>
              <a:t>The UNCT takes principled and value-driven positions to advocating human rights issues in the country. </a:t>
            </a:r>
            <a:endParaRPr lang="en-US" sz="1800" b="1" i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1800" b="1" i="1" u="sng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 b="1" u="sng" dirty="0" smtClean="0">
                <a:solidFill>
                  <a:schemeClr val="tx1"/>
                </a:solidFill>
              </a:rPr>
              <a:t>RC</a:t>
            </a:r>
            <a:r>
              <a:rPr lang="en-US" sz="1800" b="1" u="sng" dirty="0">
                <a:solidFill>
                  <a:schemeClr val="tx1"/>
                </a:solidFill>
              </a:rPr>
              <a:t>: </a:t>
            </a:r>
            <a:r>
              <a:rPr lang="en-US" sz="1800" b="1" dirty="0">
                <a:solidFill>
                  <a:schemeClr val="tx1"/>
                </a:solidFill>
              </a:rPr>
              <a:t>The RC ensures a coordinated UN approach of UNCT advocacy on human rights in line with human rights strategy and targets.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18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 b="1" dirty="0" smtClean="0">
                <a:solidFill>
                  <a:schemeClr val="tx1"/>
                </a:solidFill>
              </a:rPr>
              <a:t>UNCT </a:t>
            </a:r>
            <a:r>
              <a:rPr lang="en-US" sz="1800" b="1" dirty="0">
                <a:solidFill>
                  <a:schemeClr val="tx1"/>
                </a:solidFill>
              </a:rPr>
              <a:t>member: The UNCT member advocates for national adherence to international human rights norms and standards as a common UN value in his/her dialogue with national actors.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 bwMode="auto">
          <a:xfrm>
            <a:off x="301334" y="138113"/>
            <a:ext cx="829984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3200" b="1" kern="0" dirty="0" smtClean="0">
                <a:solidFill>
                  <a:schemeClr val="accent6"/>
                </a:solidFill>
                <a:latin typeface="Calibri" pitchFamily="34" charset="0"/>
              </a:rPr>
              <a:t>Good Sample Goal and Indicators</a:t>
            </a:r>
            <a:endParaRPr lang="en-US" sz="3200" b="1" kern="0" dirty="0">
              <a:solidFill>
                <a:schemeClr val="accent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83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1334" y="806198"/>
            <a:ext cx="8430777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70C0"/>
                </a:solidFill>
              </a:rPr>
              <a:t>Strategic Partnerships </a:t>
            </a:r>
          </a:p>
          <a:p>
            <a:endParaRPr lang="en-US" sz="700" b="1" dirty="0" smtClean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 b="1" u="sng" dirty="0" smtClean="0">
                <a:solidFill>
                  <a:schemeClr val="tx1"/>
                </a:solidFill>
              </a:rPr>
              <a:t>UNCT </a:t>
            </a:r>
            <a:r>
              <a:rPr lang="en-US" sz="1800" b="1" u="sng" dirty="0">
                <a:solidFill>
                  <a:schemeClr val="tx1"/>
                </a:solidFill>
              </a:rPr>
              <a:t>Strategic Goal</a:t>
            </a:r>
            <a:r>
              <a:rPr lang="en-US" sz="1800" b="1" dirty="0">
                <a:solidFill>
                  <a:schemeClr val="tx1"/>
                </a:solidFill>
              </a:rPr>
              <a:t>: The UNCT supports the Government in engaging and mobilizing a network of strategic partnerships around national priorities in support of the </a:t>
            </a:r>
            <a:r>
              <a:rPr lang="en-US" sz="1800" b="1" dirty="0" smtClean="0">
                <a:solidFill>
                  <a:schemeClr val="tx1"/>
                </a:solidFill>
              </a:rPr>
              <a:t>2030 </a:t>
            </a:r>
            <a:r>
              <a:rPr lang="en-US" sz="1800" b="1" dirty="0">
                <a:solidFill>
                  <a:schemeClr val="tx1"/>
                </a:solidFill>
              </a:rPr>
              <a:t>Agenda/SDGs.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700" b="1" dirty="0">
              <a:solidFill>
                <a:schemeClr val="tx1"/>
              </a:solidFill>
            </a:endParaRPr>
          </a:p>
          <a:p>
            <a:r>
              <a:rPr lang="en-US" sz="1800" b="1" i="1" dirty="0">
                <a:solidFill>
                  <a:schemeClr val="tx1"/>
                </a:solidFill>
              </a:rPr>
              <a:t>Indicators: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7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 b="1" u="sng" dirty="0">
                <a:solidFill>
                  <a:schemeClr val="tx1"/>
                </a:solidFill>
              </a:rPr>
              <a:t>UNCT (as an entity</a:t>
            </a:r>
            <a:r>
              <a:rPr lang="en-US" sz="1800" b="1" dirty="0">
                <a:solidFill>
                  <a:schemeClr val="tx1"/>
                </a:solidFill>
              </a:rPr>
              <a:t>): </a:t>
            </a:r>
            <a:r>
              <a:rPr lang="en-US" sz="1800" b="1" dirty="0" smtClean="0">
                <a:solidFill>
                  <a:schemeClr val="tx1"/>
                </a:solidFill>
              </a:rPr>
              <a:t>New </a:t>
            </a:r>
            <a:r>
              <a:rPr lang="en-US" sz="1800" b="1" dirty="0">
                <a:solidFill>
                  <a:schemeClr val="tx1"/>
                </a:solidFill>
              </a:rPr>
              <a:t>strategic partnerships at the national level in support of the SDGs are established, including a strategic partnership roadmap; increased public-private partnerships to leverage the investment potential of business.</a:t>
            </a:r>
            <a:endParaRPr lang="en-US" sz="3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7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 b="1" u="sng" dirty="0" smtClean="0">
                <a:solidFill>
                  <a:schemeClr val="tx1"/>
                </a:solidFill>
              </a:rPr>
              <a:t>RC</a:t>
            </a:r>
            <a:r>
              <a:rPr lang="en-US" sz="1800" b="1" dirty="0">
                <a:solidFill>
                  <a:schemeClr val="tx1"/>
                </a:solidFill>
              </a:rPr>
              <a:t>: The RC leads the UNCT to develop a strategic partnership roadmap with government, relevant stakeholders and partners to support the national priorities for achieving the 2030 Agenda/SDGs. </a:t>
            </a:r>
            <a:endParaRPr lang="en-US" sz="300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700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 b="1" u="sng" dirty="0">
                <a:solidFill>
                  <a:schemeClr val="tx1"/>
                </a:solidFill>
              </a:rPr>
              <a:t>UNCT member</a:t>
            </a:r>
            <a:r>
              <a:rPr lang="en-US" sz="1800" b="1" dirty="0">
                <a:solidFill>
                  <a:schemeClr val="tx1"/>
                </a:solidFill>
              </a:rPr>
              <a:t>: The UNCT member brings a number of strategic partnerships through the establishment of agreements around the national priorities in support of the 2030 Agenda/ SDGs.  </a:t>
            </a:r>
            <a:r>
              <a:rPr lang="en-US" sz="1800" b="1" i="1" dirty="0">
                <a:solidFill>
                  <a:schemeClr val="tx1"/>
                </a:solidFill>
              </a:rPr>
              <a:t>[Note:  To be customized by each individual UNCT member]</a:t>
            </a:r>
            <a:endParaRPr lang="en-US" sz="1600" b="1" i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 bwMode="auto">
          <a:xfrm>
            <a:off x="301334" y="138113"/>
            <a:ext cx="829984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3200" b="1" kern="0" dirty="0" smtClean="0">
                <a:solidFill>
                  <a:schemeClr val="accent6"/>
                </a:solidFill>
                <a:latin typeface="Calibri" pitchFamily="34" charset="0"/>
              </a:rPr>
              <a:t>Good Sample Goal and Indicators</a:t>
            </a:r>
            <a:endParaRPr lang="en-US" sz="3200" b="1" kern="0" dirty="0">
              <a:solidFill>
                <a:schemeClr val="accent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06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1334" y="806198"/>
            <a:ext cx="843077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70C0"/>
                </a:solidFill>
              </a:rPr>
              <a:t>Compliance with UNSMS policies and standards</a:t>
            </a:r>
          </a:p>
          <a:p>
            <a:endParaRPr lang="en-US" sz="1800" b="1" dirty="0" smtClean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 b="1" u="sng" dirty="0" smtClean="0">
                <a:solidFill>
                  <a:schemeClr val="tx1"/>
                </a:solidFill>
              </a:rPr>
              <a:t>UNCT </a:t>
            </a:r>
            <a:r>
              <a:rPr lang="en-US" sz="1800" b="1" u="sng" dirty="0">
                <a:solidFill>
                  <a:schemeClr val="tx1"/>
                </a:solidFill>
              </a:rPr>
              <a:t>Strategic Goal</a:t>
            </a:r>
            <a:r>
              <a:rPr lang="en-US" sz="1800" b="1" dirty="0">
                <a:solidFill>
                  <a:schemeClr val="tx1"/>
                </a:solidFill>
              </a:rPr>
              <a:t>: The UNCT complies with UNSMS security policies and standards.</a:t>
            </a:r>
          </a:p>
          <a:p>
            <a:endParaRPr lang="en-US" sz="1800" b="1" dirty="0" smtClean="0">
              <a:solidFill>
                <a:schemeClr val="tx1"/>
              </a:solidFill>
            </a:endParaRPr>
          </a:p>
          <a:p>
            <a:r>
              <a:rPr lang="en-US" sz="1800" b="1" dirty="0" smtClean="0">
                <a:solidFill>
                  <a:schemeClr val="tx1"/>
                </a:solidFill>
              </a:rPr>
              <a:t>Indicators</a:t>
            </a:r>
            <a:r>
              <a:rPr lang="en-US" sz="1800" b="1" dirty="0">
                <a:solidFill>
                  <a:schemeClr val="tx1"/>
                </a:solidFill>
              </a:rPr>
              <a:t>: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18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 b="1" u="sng" dirty="0">
                <a:solidFill>
                  <a:schemeClr val="tx1"/>
                </a:solidFill>
              </a:rPr>
              <a:t>UNCT (as an entity): </a:t>
            </a:r>
            <a:r>
              <a:rPr lang="en-US" sz="1800" b="1" dirty="0">
                <a:solidFill>
                  <a:schemeClr val="tx1"/>
                </a:solidFill>
              </a:rPr>
              <a:t>The UNCT ensures full and timely implementation of relevant UNSMS security policies and adherence to UNSMS security standards by all organizations and personnel.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18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 b="1" u="sng" dirty="0">
                <a:solidFill>
                  <a:schemeClr val="tx1"/>
                </a:solidFill>
              </a:rPr>
              <a:t>RC (if he/she is the DO)</a:t>
            </a:r>
            <a:r>
              <a:rPr lang="en-US" sz="1800" b="1" dirty="0">
                <a:solidFill>
                  <a:schemeClr val="tx1"/>
                </a:solidFill>
              </a:rPr>
              <a:t>: The RC/DO monitors and ensures that the goals of the UN Security Management System (SMS) are fully met in his/her country.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18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800" b="1" u="sng" dirty="0">
                <a:solidFill>
                  <a:schemeClr val="tx1"/>
                </a:solidFill>
              </a:rPr>
              <a:t>UNCT member</a:t>
            </a:r>
            <a:r>
              <a:rPr lang="en-US" sz="1800" b="1" dirty="0">
                <a:solidFill>
                  <a:schemeClr val="tx1"/>
                </a:solidFill>
              </a:rPr>
              <a:t>: The UNCT member promotes and monitors a culture of compliance with UNSMS security policies and standards among his/her agency’s personnel in the country.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18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 bwMode="auto">
          <a:xfrm>
            <a:off x="301334" y="138113"/>
            <a:ext cx="829984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3200" b="1" kern="0" dirty="0" smtClean="0">
                <a:solidFill>
                  <a:schemeClr val="accent6"/>
                </a:solidFill>
                <a:latin typeface="Calibri" pitchFamily="34" charset="0"/>
              </a:rPr>
              <a:t>Good Sample Goal and Indicators</a:t>
            </a:r>
            <a:endParaRPr lang="en-US" sz="3200" b="1" kern="0" dirty="0">
              <a:solidFill>
                <a:schemeClr val="accent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81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PL-804  Presentation Landscape 1.0">
  <a:themeElements>
    <a:clrScheme name="CPL-804  Presentation Landscape 1.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PL-804  Presentation Landscape 1.0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rot="10800000"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rot="10800000"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PL-804  Presentation Landscape 1.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L-804  Presentation Landscape 1.0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PL-804  Presentation Landscape 1.0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L-804  Presentation Landscape 1.0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L-804  Presentation Landscape 1.0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L-804  Presentation Landscape 1.0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L-804  Presentation Landscape 1.0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Settings\Administrator\My Documents\1  CPL\6  General\General Templates\CPL-804  Presentation Landscape 1.0.pot</Template>
  <TotalTime>73568</TotalTime>
  <Words>960</Words>
  <Application>Microsoft Office PowerPoint</Application>
  <PresentationFormat>On-screen Show (4:3)</PresentationFormat>
  <Paragraphs>122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 Unicode MS</vt:lpstr>
      <vt:lpstr>Arial</vt:lpstr>
      <vt:lpstr>Calibri</vt:lpstr>
      <vt:lpstr>Palatino Linotype</vt:lpstr>
      <vt:lpstr>Tahoma</vt:lpstr>
      <vt:lpstr>Times New Roman</vt:lpstr>
      <vt:lpstr>Wingdings</vt:lpstr>
      <vt:lpstr>CPL-804  Presentation Landscape 1.0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UNDP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SG Briefing</dc:title>
  <dc:creator>Dominic Allen</dc:creator>
  <cp:lastModifiedBy>LDT</cp:lastModifiedBy>
  <cp:revision>2381</cp:revision>
  <cp:lastPrinted>2015-06-09T14:33:21Z</cp:lastPrinted>
  <dcterms:created xsi:type="dcterms:W3CDTF">2003-01-26T17:42:19Z</dcterms:created>
  <dcterms:modified xsi:type="dcterms:W3CDTF">2016-03-24T19:45:00Z</dcterms:modified>
</cp:coreProperties>
</file>