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8" r:id="rId3"/>
    <p:sldId id="267" r:id="rId4"/>
    <p:sldId id="271" r:id="rId5"/>
    <p:sldId id="259" r:id="rId6"/>
    <p:sldId id="269" r:id="rId7"/>
    <p:sldId id="275" r:id="rId8"/>
    <p:sldId id="270" r:id="rId9"/>
    <p:sldId id="273" r:id="rId10"/>
    <p:sldId id="272" r:id="rId11"/>
    <p:sldId id="274" r:id="rId12"/>
  </p:sldIdLst>
  <p:sldSz cx="9144000" cy="6858000" type="screen4x3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4D83"/>
    <a:srgbClr val="475C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312" autoAdjust="0"/>
  </p:normalViewPr>
  <p:slideViewPr>
    <p:cSldViewPr>
      <p:cViewPr>
        <p:scale>
          <a:sx n="80" d="100"/>
          <a:sy n="80" d="100"/>
        </p:scale>
        <p:origin x="-552" y="28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1992" y="-72"/>
      </p:cViewPr>
      <p:guideLst>
        <p:guide orient="horz" pos="2931"/>
        <p:guide pos="221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1968" cy="465296"/>
          </a:xfrm>
          <a:prstGeom prst="rect">
            <a:avLst/>
          </a:prstGeom>
        </p:spPr>
        <p:txBody>
          <a:bodyPr vert="horz" lIns="93282" tIns="46642" rIns="93282" bIns="4664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6333" y="1"/>
            <a:ext cx="3041968" cy="465296"/>
          </a:xfrm>
          <a:prstGeom prst="rect">
            <a:avLst/>
          </a:prstGeom>
        </p:spPr>
        <p:txBody>
          <a:bodyPr vert="horz" lIns="93282" tIns="46642" rIns="93282" bIns="46642" rtlCol="0"/>
          <a:lstStyle>
            <a:lvl1pPr algn="r">
              <a:defRPr sz="1200"/>
            </a:lvl1pPr>
          </a:lstStyle>
          <a:p>
            <a:fld id="{58FA916F-4344-4727-B837-360EA3D3AA0C}" type="datetimeFigureOut">
              <a:rPr lang="en-US" smtClean="0"/>
              <a:t>3/11/2015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9015"/>
            <a:ext cx="3041968" cy="465296"/>
          </a:xfrm>
          <a:prstGeom prst="rect">
            <a:avLst/>
          </a:prstGeom>
        </p:spPr>
        <p:txBody>
          <a:bodyPr vert="horz" lIns="93282" tIns="46642" rIns="93282" bIns="4664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6333" y="8839015"/>
            <a:ext cx="3041968" cy="465296"/>
          </a:xfrm>
          <a:prstGeom prst="rect">
            <a:avLst/>
          </a:prstGeom>
        </p:spPr>
        <p:txBody>
          <a:bodyPr vert="horz" lIns="93282" tIns="46642" rIns="93282" bIns="46642" rtlCol="0" anchor="b"/>
          <a:lstStyle>
            <a:lvl1pPr algn="r">
              <a:defRPr sz="1200"/>
            </a:lvl1pPr>
          </a:lstStyle>
          <a:p>
            <a:fld id="{D06947DE-4CA8-493C-83EF-FD9EE8BE99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598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1968" cy="465296"/>
          </a:xfrm>
          <a:prstGeom prst="rect">
            <a:avLst/>
          </a:prstGeom>
        </p:spPr>
        <p:txBody>
          <a:bodyPr vert="horz" lIns="93282" tIns="46642" rIns="93282" bIns="4664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3" y="1"/>
            <a:ext cx="3041968" cy="465296"/>
          </a:xfrm>
          <a:prstGeom prst="rect">
            <a:avLst/>
          </a:prstGeom>
        </p:spPr>
        <p:txBody>
          <a:bodyPr vert="horz" lIns="93282" tIns="46642" rIns="93282" bIns="46642" rtlCol="0"/>
          <a:lstStyle>
            <a:lvl1pPr algn="r">
              <a:defRPr sz="1200"/>
            </a:lvl1pPr>
          </a:lstStyle>
          <a:p>
            <a:fld id="{5B205D41-422E-429E-8516-5D834C869BC2}" type="datetimeFigureOut">
              <a:rPr lang="en-US" smtClean="0"/>
              <a:t>3/11/2015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1375" cy="3489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82" tIns="46642" rIns="93282" bIns="4664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20316"/>
            <a:ext cx="5615940" cy="4187666"/>
          </a:xfrm>
          <a:prstGeom prst="rect">
            <a:avLst/>
          </a:prstGeom>
        </p:spPr>
        <p:txBody>
          <a:bodyPr vert="horz" lIns="93282" tIns="46642" rIns="93282" bIns="4664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9015"/>
            <a:ext cx="3041968" cy="465296"/>
          </a:xfrm>
          <a:prstGeom prst="rect">
            <a:avLst/>
          </a:prstGeom>
        </p:spPr>
        <p:txBody>
          <a:bodyPr vert="horz" lIns="93282" tIns="46642" rIns="93282" bIns="4664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3" y="8839015"/>
            <a:ext cx="3041968" cy="465296"/>
          </a:xfrm>
          <a:prstGeom prst="rect">
            <a:avLst/>
          </a:prstGeom>
        </p:spPr>
        <p:txBody>
          <a:bodyPr vert="horz" lIns="93282" tIns="46642" rIns="93282" bIns="46642" rtlCol="0" anchor="b"/>
          <a:lstStyle>
            <a:lvl1pPr algn="r">
              <a:defRPr sz="1200"/>
            </a:lvl1pPr>
          </a:lstStyle>
          <a:p>
            <a:fld id="{064EF573-53B0-428B-B9DA-E400212AEC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6222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4EF573-53B0-428B-B9DA-E400212AEC0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2157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294D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36251" y="0"/>
            <a:ext cx="8943157" cy="3352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546437"/>
            <a:ext cx="8833104" cy="15478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407851" y="37338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5791200" y="6492240"/>
            <a:ext cx="3044952" cy="365760"/>
          </a:xfrm>
        </p:spPr>
        <p:txBody>
          <a:bodyPr/>
          <a:lstStyle>
            <a:lvl1pPr>
              <a:defRPr sz="1200"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243CD7E5-E00E-4772-A386-213A3C5CCB26}" type="datetimeFigureOut">
              <a:rPr lang="en-US" smtClean="0"/>
              <a:pPr/>
              <a:t>3/11/2015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04800" y="6468655"/>
            <a:ext cx="3581400" cy="365760"/>
          </a:xfrm>
        </p:spPr>
        <p:txBody>
          <a:bodyPr/>
          <a:lstStyle>
            <a:lvl1pPr>
              <a:defRPr sz="1200">
                <a:latin typeface="Times New Roman" pitchFamily="18" charset="0"/>
                <a:cs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46304" y="3352800"/>
            <a:ext cx="8827008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52544" y="31424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606675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C5CC403-0AE3-4C36-8753-25713F7CF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CD7E5-E00E-4772-A386-213A3C5CCB26}" type="datetimeFigureOut">
              <a:rPr lang="en-US" smtClean="0"/>
              <a:t>3/11/2015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CC403-0AE3-4C36-8753-25713F7CF73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C5CC403-0AE3-4C36-8753-25713F7CF734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CD7E5-E00E-4772-A386-213A3C5CCB26}" type="datetimeFigureOut">
              <a:rPr lang="en-US" smtClean="0"/>
              <a:t>3/11/2015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CD7E5-E00E-4772-A386-213A3C5CCB26}" type="datetimeFigureOut">
              <a:rPr lang="en-US" smtClean="0"/>
              <a:t>3/11/2015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1524000"/>
            <a:ext cx="457200" cy="441325"/>
          </a:xfrm>
        </p:spPr>
        <p:txBody>
          <a:bodyPr/>
          <a:lstStyle/>
          <a:p>
            <a:fld id="{AC5CC403-0AE3-4C36-8753-25713F7CF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981200"/>
            <a:ext cx="8503920" cy="4117848"/>
          </a:xfrm>
        </p:spPr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  <a:lvl2pPr>
              <a:defRPr>
                <a:latin typeface="Times New Roman" pitchFamily="18" charset="0"/>
                <a:cs typeface="Times New Roman" pitchFamily="18" charset="0"/>
              </a:defRPr>
            </a:lvl2pPr>
            <a:lvl3pPr>
              <a:defRPr>
                <a:latin typeface="Times New Roman" pitchFamily="18" charset="0"/>
                <a:cs typeface="Times New Roman" pitchFamily="18" charset="0"/>
              </a:defRPr>
            </a:lvl3pPr>
            <a:lvl4pPr>
              <a:defRPr>
                <a:latin typeface="Times New Roman" pitchFamily="18" charset="0"/>
                <a:cs typeface="Times New Roman" pitchFamily="18" charset="0"/>
              </a:defRPr>
            </a:lvl4pPr>
            <a:lvl5pPr>
              <a:defRPr>
                <a:latin typeface="Times New Roman" pitchFamily="18" charset="0"/>
                <a:cs typeface="Times New Roman" pitchFamily="18" charset="0"/>
              </a:defRPr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rgbClr val="475C97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546437"/>
            <a:ext cx="8833104" cy="15478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" y="6492240"/>
            <a:ext cx="3581400" cy="365760"/>
          </a:xfrm>
        </p:spPr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91200" y="6492240"/>
            <a:ext cx="3044952" cy="365760"/>
          </a:xfrm>
        </p:spPr>
        <p:txBody>
          <a:bodyPr/>
          <a:lstStyle>
            <a:lvl1pPr>
              <a:defRPr>
                <a:latin typeface="Times New Roman" pitchFamily="18" charset="0"/>
                <a:cs typeface="Times New Roman" pitchFamily="18" charset="0"/>
              </a:defRPr>
            </a:lvl1pPr>
          </a:lstStyle>
          <a:p>
            <a:fld id="{243CD7E5-E00E-4772-A386-213A3C5CCB26}" type="datetimeFigureOut">
              <a:rPr lang="en-US" smtClean="0"/>
              <a:pPr/>
              <a:t>3/11/2015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C5CC403-0AE3-4C36-8753-25713F7CF73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43CD7E5-E00E-4772-A386-213A3C5CCB26}" type="datetimeFigureOut">
              <a:rPr lang="en-US" smtClean="0"/>
              <a:t>3/11/2015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CC403-0AE3-4C36-8753-25713F7CF73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CD7E5-E00E-4772-A386-213A3C5CCB26}" type="datetimeFigureOut">
              <a:rPr lang="en-US" smtClean="0"/>
              <a:t>3/11/2015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C5CC403-0AE3-4C36-8753-25713F7CF734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CD7E5-E00E-4772-A386-213A3C5CCB26}" type="datetimeFigureOut">
              <a:rPr lang="en-US" smtClean="0"/>
              <a:t>3/11/2015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C5CC403-0AE3-4C36-8753-25713F7CF7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CD7E5-E00E-4772-A386-213A3C5CCB26}" type="datetimeFigureOut">
              <a:rPr lang="en-US" smtClean="0"/>
              <a:t>3/11/2015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C5CC403-0AE3-4C36-8753-25713F7CF7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C5CC403-0AE3-4C36-8753-25713F7CF734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CD7E5-E00E-4772-A386-213A3C5CCB26}" type="datetimeFigureOut">
              <a:rPr lang="en-US" smtClean="0"/>
              <a:t>3/11/2015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C5CC403-0AE3-4C36-8753-25713F7CF73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43CD7E5-E00E-4772-A386-213A3C5CCB26}" type="datetimeFigureOut">
              <a:rPr lang="en-US" smtClean="0"/>
              <a:t>3/11/2015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76200" y="-1"/>
            <a:ext cx="9067800" cy="160020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43CD7E5-E00E-4772-A386-213A3C5CCB26}" type="datetimeFigureOut">
              <a:rPr lang="en-US" smtClean="0"/>
              <a:t>3/11/2015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49352" y="1600200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123716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50413" y="13898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374898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C5CC403-0AE3-4C36-8753-25713F7CF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9144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810512"/>
            <a:ext cx="8534400" cy="4312919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67000" y="4114800"/>
            <a:ext cx="6172200" cy="990600"/>
          </a:xfrm>
        </p:spPr>
        <p:txBody>
          <a:bodyPr>
            <a:noAutofit/>
          </a:bodyPr>
          <a:lstStyle/>
          <a:p>
            <a:pPr algn="r"/>
            <a:r>
              <a:rPr lang="en-US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September 2013</a:t>
            </a:r>
          </a:p>
          <a:p>
            <a:pPr algn="r"/>
            <a:endParaRPr lang="en-US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Prepared for:</a:t>
            </a:r>
          </a:p>
          <a:p>
            <a:pPr algn="r"/>
            <a:r>
              <a:rPr lang="en-US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UNDG Task Team on Gender Equality</a:t>
            </a:r>
          </a:p>
          <a:p>
            <a:pPr algn="r"/>
            <a:r>
              <a:rPr lang="en-US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Chaired by un women</a:t>
            </a:r>
          </a:p>
          <a:p>
            <a:pPr algn="r"/>
            <a:endParaRPr lang="en-US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Prepared by:</a:t>
            </a:r>
          </a:p>
          <a:p>
            <a:pPr algn="r"/>
            <a:r>
              <a:rPr lang="en-US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UNDG Sub-Group on “Accounting for Resources for Gender Equality”</a:t>
            </a:r>
          </a:p>
          <a:p>
            <a:pPr algn="r"/>
            <a:r>
              <a:rPr lang="en-US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Co-chaired by </a:t>
            </a:r>
            <a:r>
              <a:rPr lang="en-US" sz="1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undp</a:t>
            </a:r>
            <a:r>
              <a:rPr lang="en-US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en-US" sz="12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unicef</a:t>
            </a:r>
            <a:endParaRPr lang="en-US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8224" y="457200"/>
            <a:ext cx="7221026" cy="2152650"/>
          </a:xfrm>
        </p:spPr>
        <p:txBody>
          <a:bodyPr>
            <a:noAutofit/>
          </a:bodyPr>
          <a:lstStyle/>
          <a:p>
            <a:pPr algn="r"/>
            <a:r>
              <a:rPr lang="en-US" sz="4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Steps</a:t>
            </a:r>
            <a:r>
              <a:rPr lang="en-US" sz="4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 Develop a </a:t>
            </a:r>
            <a:r>
              <a:rPr lang="en-US" sz="4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48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Gender Equality Marker</a:t>
            </a:r>
            <a:endParaRPr lang="en-US" sz="48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UNDGlogo_cmyk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57200"/>
            <a:ext cx="258445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globeart_ltblu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600200"/>
            <a:ext cx="1759121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5892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System-wide roll-out of the gender marker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Send the guidance note to all offices</a:t>
            </a:r>
            <a:b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Carry out orientation sessions on the marker with all offices, including by identifying opportunities to introduce the marker in key regional/global meetings</a:t>
            </a:r>
            <a:b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Establish a help desk to provide continuous guidance and support</a:t>
            </a:r>
          </a:p>
        </p:txBody>
      </p:sp>
    </p:spTree>
    <p:extLst>
      <p:ext uri="{BB962C8B-B14F-4D97-AF65-F5344CB8AC3E}">
        <p14:creationId xmlns:p14="http://schemas.microsoft.com/office/powerpoint/2010/main" val="3769832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Review the application of the marker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2286000"/>
            <a:ext cx="8196072" cy="3657600"/>
          </a:xfrm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Conduct a quality assessment of the application of the marker</a:t>
            </a:r>
            <a:b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Discuss the recommendations of the review and implement the agreed recommendations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472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914400"/>
          </a:xfrm>
        </p:spPr>
        <p:txBody>
          <a:bodyPr>
            <a:normAutofit/>
          </a:bodyPr>
          <a:lstStyle/>
          <a:p>
            <a:r>
              <a:rPr lang="en-US" sz="4200" dirty="0" smtClean="0">
                <a:latin typeface="Arial" panose="020B0604020202020204" pitchFamily="34" charset="0"/>
                <a:cs typeface="Arial" panose="020B0604020202020204" pitchFamily="34" charset="0"/>
              </a:rPr>
              <a:t>About this tool</a:t>
            </a:r>
            <a:endParaRPr lang="en-US" sz="4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301752" y="1828800"/>
            <a:ext cx="8503920" cy="42702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These guidelines are intended to provide a general overview of some of the common milestones UNDP, UNICEF and UNFPA followed in developing their gender marker systems from concept to implementation.  </a:t>
            </a:r>
          </a:p>
          <a:p>
            <a:pPr marL="0" indent="0">
              <a:buNone/>
            </a:pP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It is intended as a companion document to the 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Gender Equality Marker Guidance Note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 which sets out the principles and standards for gender equality marker systems to promote system-wide harmonized reporting on allocations and expenditures for gender equality and women’s and girls’ empowerment.</a:t>
            </a:r>
          </a:p>
          <a:p>
            <a:pPr marL="0" indent="0">
              <a:buNone/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Further elaboration on the issues, challenges and lessons learned by specific entities can be found in the document, </a:t>
            </a:r>
            <a:r>
              <a:rPr lang="en-US" sz="2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Financing for Gender Equality and Tracking Systems – Background Note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283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1331913" y="3048000"/>
            <a:ext cx="6480174" cy="3124200"/>
          </a:xfrm>
        </p:spPr>
        <p:txBody>
          <a:bodyPr>
            <a:normAutofit/>
          </a:bodyPr>
          <a:lstStyle/>
          <a:p>
            <a:r>
              <a:rPr lang="en-US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The following provides an overview of how to develop a gender marker methodology in 7 concrete steps.  Please note that the steps are not necessarily </a:t>
            </a:r>
            <a:r>
              <a:rPr lang="en-US" sz="2400" cap="none" dirty="0">
                <a:latin typeface="Arial" panose="020B0604020202020204" pitchFamily="34" charset="0"/>
                <a:cs typeface="Arial" panose="020B0604020202020204" pitchFamily="34" charset="0"/>
              </a:rPr>
              <a:t>linear and </a:t>
            </a:r>
            <a:r>
              <a:rPr lang="en-US" sz="2400" cap="none" dirty="0" smtClean="0">
                <a:latin typeface="Arial" panose="020B0604020202020204" pitchFamily="34" charset="0"/>
                <a:cs typeface="Arial" panose="020B0604020202020204" pitchFamily="34" charset="0"/>
              </a:rPr>
              <a:t>may have to be revisited throughout the process.</a:t>
            </a:r>
            <a:endParaRPr lang="en-US" i="1" cap="non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066800"/>
          </a:xfrm>
        </p:spPr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Common Milestones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4546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1. Establish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 gender marker support team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981200"/>
            <a:ext cx="8503920" cy="4419600"/>
          </a:xfrm>
        </p:spPr>
        <p:txBody>
          <a:bodyPr>
            <a:normAutofit fontScale="77500" lnSpcReduction="20000"/>
          </a:bodyPr>
          <a:lstStyle/>
          <a:p>
            <a:r>
              <a:rPr lang="en-US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>Form a core design/implementation team </a:t>
            </a:r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with an identified lead team member and with broad-based representation</a:t>
            </a:r>
          </a:p>
          <a:p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Secure senior management commitment, including to ensure necessary time, resources, expertise and to form a reference group</a:t>
            </a:r>
          </a:p>
          <a:p>
            <a:r>
              <a:rPr lang="en-US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>Form a reference group to review the development of the marker at key stages</a:t>
            </a:r>
          </a:p>
          <a:p>
            <a:r>
              <a:rPr lang="en-US" sz="3100" dirty="0">
                <a:latin typeface="Arial" panose="020B0604020202020204" pitchFamily="34" charset="0"/>
                <a:cs typeface="Arial" panose="020B0604020202020204" pitchFamily="34" charset="0"/>
              </a:rPr>
              <a:t>Identify dedicated gender expertise with the following qualifications:</a:t>
            </a:r>
          </a:p>
          <a:p>
            <a:pPr lvl="1"/>
            <a:r>
              <a:rPr lang="en-US" sz="2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Knowledge of the UN common programming process </a:t>
            </a:r>
          </a:p>
          <a:p>
            <a:pPr lvl="1"/>
            <a:r>
              <a:rPr lang="en-US" sz="2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Demonstrated knowledge of results-based management, accountability and financing for gender equality, including gender-responsive </a:t>
            </a:r>
            <a:r>
              <a:rPr lang="en-US" sz="2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budgeting</a:t>
            </a:r>
            <a:endParaRPr lang="en-US" sz="23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en-US" sz="23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 </a:t>
            </a:r>
            <a:r>
              <a:rPr lang="en-US" sz="2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M&amp;E and in developing quality assurance mechanisms</a:t>
            </a:r>
          </a:p>
          <a:p>
            <a:pPr lvl="1"/>
            <a:r>
              <a:rPr lang="en-US" sz="2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Knowledge of and interest in gender issues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750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534400" cy="914400"/>
          </a:xfrm>
        </p:spPr>
        <p:txBody>
          <a:bodyPr>
            <a:noAutofit/>
          </a:bodyPr>
          <a:lstStyle/>
          <a:p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000" dirty="0" smtClean="0">
                <a:latin typeface="Arial" panose="020B0604020202020204" pitchFamily="34" charset="0"/>
                <a:cs typeface="Arial" panose="020B0604020202020204" pitchFamily="34" charset="0"/>
              </a:rPr>
              <a:t>. Review </a:t>
            </a:r>
            <a:r>
              <a:rPr lang="en-US" sz="3000" dirty="0">
                <a:latin typeface="Arial" panose="020B0604020202020204" pitchFamily="34" charset="0"/>
                <a:cs typeface="Arial" panose="020B0604020202020204" pitchFamily="34" charset="0"/>
              </a:rPr>
              <a:t>lessons learned in existing documents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905000"/>
            <a:ext cx="8503920" cy="4194048"/>
          </a:xfrm>
        </p:spPr>
        <p:txBody>
          <a:bodyPr>
            <a:normAutofit/>
          </a:bodyPr>
          <a:lstStyle/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Understand how different UN agencies have used the gender marker system by reviewing the document, 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“Financing </a:t>
            </a:r>
            <a:r>
              <a:rPr 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Gender Equality and Tracking Systems – Background </a:t>
            </a:r>
            <a:r>
              <a:rPr lang="en-US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Note”</a:t>
            </a:r>
          </a:p>
          <a:p>
            <a:pPr marL="605790" lvl="2" indent="-285750">
              <a:buClr>
                <a:schemeClr val="accent1"/>
              </a:buClr>
              <a:buSzPct val="85000"/>
              <a:buFont typeface="Courier New" pitchFamily="49" charset="0"/>
              <a:buChar char="o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This report is based on a UNDG-led independent review of  existing gender marker systems, notably OECD-DAC, UNDP, UNICEF, UNFPA, ILO, the IASC and the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PBF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Become familiar with the principles and common standards of the gender marker system as outlined in the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“Gender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Equality Marker Guidance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Note”</a:t>
            </a:r>
          </a:p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Review other financial monitoring tools as appropriate</a:t>
            </a:r>
          </a:p>
        </p:txBody>
      </p:sp>
    </p:spTree>
    <p:extLst>
      <p:ext uri="{BB962C8B-B14F-4D97-AF65-F5344CB8AC3E}">
        <p14:creationId xmlns:p14="http://schemas.microsoft.com/office/powerpoint/2010/main" val="2161710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Adapt the gender marker methodology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752600"/>
            <a:ext cx="8503920" cy="4419600"/>
          </a:xfrm>
        </p:spPr>
        <p:txBody>
          <a:bodyPr>
            <a:noAutofit/>
          </a:bodyPr>
          <a:lstStyle/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Based on the results-based management system of the organization, determine the unit of analysis at which to apply the gender marker, keeping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 mind that agencies should strive to be able to report at the output/project level </a:t>
            </a:r>
            <a:endParaRPr lang="en-US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Based on the review, design a gender marker, considering:</a:t>
            </a:r>
          </a:p>
          <a:p>
            <a:pPr lvl="1"/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criteria for rating</a:t>
            </a:r>
          </a:p>
          <a:p>
            <a:pPr lvl="1"/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number of levels and a clear rationale for each level</a:t>
            </a:r>
          </a:p>
          <a:p>
            <a:pPr lvl="1"/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users and their capacity </a:t>
            </a:r>
          </a:p>
          <a:p>
            <a:pPr lvl="1"/>
            <a:r>
              <a:rPr lang="en-US" sz="1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quality controls to support consistent and robust gender marker reporting</a:t>
            </a:r>
          </a:p>
          <a:p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Meet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with the IT applications developers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on the implementation plan. Discuss costs, schedule for incorporating the proposed marker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 the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management information system, and functions required to ensure the gender marker will be mandatory in the system*</a:t>
            </a:r>
          </a:p>
          <a:p>
            <a:pPr marL="0" lvl="1" indent="0">
              <a:buClr>
                <a:schemeClr val="accent1"/>
              </a:buClr>
              <a:buSzPct val="85000"/>
              <a:buNone/>
            </a:pPr>
            <a:endParaRPr lang="en-US" sz="105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indent="0">
              <a:buClr>
                <a:schemeClr val="accent1"/>
              </a:buClr>
              <a:buSzPct val="85000"/>
              <a:buNone/>
            </a:pPr>
            <a:r>
              <a:rPr lang="en-US" sz="10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UNDP and UNICEF </a:t>
            </a:r>
            <a:r>
              <a:rPr lang="en-US" sz="10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systems require </a:t>
            </a: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that a gender marker code be included when inputting the allocated </a:t>
            </a:r>
            <a:r>
              <a:rPr lang="en-US" sz="105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programme</a:t>
            </a:r>
            <a:r>
              <a:rPr lang="en-US" sz="10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5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budget</a:t>
            </a:r>
            <a:endParaRPr lang="en-US" sz="105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2220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anchor="b"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4. Develop technical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Develop draft guidance on the use of the marker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marker to actual results/outputs/projects</a:t>
            </a:r>
          </a:p>
          <a:p>
            <a:pPr lvl="1"/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Include these examples in the guidance note with the justifications for </a:t>
            </a:r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ratings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Utilize existing resources from other UN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entities for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ideas on additional tools to support staff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learning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Promote existing tools that raise awareness about gender issues, including the e-learning course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Gender Equality, UN Coherence and 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endParaRPr lang="en-US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846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Pilot the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proposed marker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514600"/>
            <a:ext cx="8503920" cy="4117848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Pilot the marker in a representative sample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of country offices, regional offices and divisions </a:t>
            </a:r>
            <a:b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Refine the marker as needed based on the test</a:t>
            </a:r>
            <a:b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Revise the guidance note based on feedback received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30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Design gender equality marker reports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Determine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what information is needed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based on the marker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scheduled system-wide reporting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reporting to Executive Boards and other governing bodies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internal monitoring at HQ, regional and country levels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Meet with IT management information systems staff 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Define the specifications of required reports (global, regional, country levels; by expenditure; by number of results/outputs/ projects; by sector; etc.)</a:t>
            </a:r>
          </a:p>
          <a:p>
            <a:pPr marL="274320" lvl="1" indent="0">
              <a:buNone/>
            </a:pPr>
            <a:endParaRPr lang="en-US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776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1027</TotalTime>
  <Words>742</Words>
  <Application>Microsoft Office PowerPoint</Application>
  <PresentationFormat>On-screen Show (4:3)</PresentationFormat>
  <Paragraphs>67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Civic</vt:lpstr>
      <vt:lpstr>Steps to Develop a  Gender Equality Marker</vt:lpstr>
      <vt:lpstr>About this tool</vt:lpstr>
      <vt:lpstr>Common Milestones</vt:lpstr>
      <vt:lpstr>1. Establish a gender marker support team</vt:lpstr>
      <vt:lpstr>2. Review lessons learned in existing documents</vt:lpstr>
      <vt:lpstr>3. Adapt the gender marker methodology</vt:lpstr>
      <vt:lpstr>4. Develop technical resources</vt:lpstr>
      <vt:lpstr>5. Pilot the proposed marker</vt:lpstr>
      <vt:lpstr>6. Design gender equality marker reports</vt:lpstr>
      <vt:lpstr>7. System-wide roll-out of the gender marker </vt:lpstr>
      <vt:lpstr>8. Review the application of the marker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General Guidelines for Developing a Gender Equality Marker</dc:title>
  <dc:creator>Sarah Hou</dc:creator>
  <cp:lastModifiedBy>DGO</cp:lastModifiedBy>
  <cp:revision>111</cp:revision>
  <cp:lastPrinted>2013-09-23T20:39:50Z</cp:lastPrinted>
  <dcterms:created xsi:type="dcterms:W3CDTF">2012-05-30T13:07:34Z</dcterms:created>
  <dcterms:modified xsi:type="dcterms:W3CDTF">2015-03-11T17:00:23Z</dcterms:modified>
</cp:coreProperties>
</file>