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9" r:id="rId2"/>
    <p:sldMasterId id="2147483732" r:id="rId3"/>
  </p:sldMasterIdLst>
  <p:notesMasterIdLst>
    <p:notesMasterId r:id="rId31"/>
  </p:notesMasterIdLst>
  <p:handoutMasterIdLst>
    <p:handoutMasterId r:id="rId32"/>
  </p:handoutMasterIdLst>
  <p:sldIdLst>
    <p:sldId id="302" r:id="rId4"/>
    <p:sldId id="301" r:id="rId5"/>
    <p:sldId id="258" r:id="rId6"/>
    <p:sldId id="292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295" r:id="rId17"/>
    <p:sldId id="265" r:id="rId18"/>
    <p:sldId id="268" r:id="rId19"/>
    <p:sldId id="269" r:id="rId20"/>
    <p:sldId id="270" r:id="rId21"/>
    <p:sldId id="267" r:id="rId22"/>
    <p:sldId id="300" r:id="rId23"/>
    <p:sldId id="299" r:id="rId24"/>
    <p:sldId id="297" r:id="rId25"/>
    <p:sldId id="273" r:id="rId26"/>
    <p:sldId id="274" r:id="rId27"/>
    <p:sldId id="286" r:id="rId28"/>
    <p:sldId id="304" r:id="rId29"/>
    <p:sldId id="303" r:id="rId3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AB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8B664-9A56-43A9-83A4-2C166E49699A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1BAF4-D15F-4C0D-8A62-C02C8E162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38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00AD3-D52B-4EC6-B7A7-E0DD91E60120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5E3EB-2F9B-4755-9A78-1F879997B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23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76F0D-1CB6-46F3-8FFD-C7F4D4C2ED84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B1AE2-9338-44CF-A4EB-C204C7AF196E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1921BA-ED86-4330-B110-F075946F7170}" type="slidenum">
              <a:rPr lang="en-US" sz="1200" smtClean="0">
                <a:latin typeface="Times New Roman" pitchFamily="18" charset="0"/>
              </a:rPr>
              <a:pPr eaLnBrk="1" hangingPunct="1"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70"/>
            <a:ext cx="4984962" cy="4443412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4143D8-BBE9-4BD4-B3BC-0A54A5838AF1}" type="slidenum">
              <a:rPr lang="en-US" sz="1200" smtClean="0">
                <a:latin typeface="Times New Roman" pitchFamily="18" charset="0"/>
              </a:rPr>
              <a:pPr eaLnBrk="1" hangingPunct="1"/>
              <a:t>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09675" y="809625"/>
            <a:ext cx="4375150" cy="3281363"/>
          </a:xfrm>
          <a:ln w="12700" cap="flat">
            <a:solidFill>
              <a:schemeClr val="tx1"/>
            </a:solidFill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9" y="4695413"/>
            <a:ext cx="4983389" cy="4153698"/>
          </a:xfrm>
          <a:noFill/>
        </p:spPr>
        <p:txBody>
          <a:bodyPr lIns="84138" tIns="46038" rIns="84138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235CB7-56F1-47F8-B120-5E300D4D7974}" type="slidenum">
              <a:rPr lang="en-US" sz="1200" smtClean="0">
                <a:latin typeface="Times New Roman" pitchFamily="18" charset="0"/>
              </a:rPr>
              <a:pPr eaLnBrk="1" hangingPunct="1"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09675" y="809625"/>
            <a:ext cx="4375150" cy="3281363"/>
          </a:xfrm>
          <a:ln w="12700" cap="flat">
            <a:solidFill>
              <a:schemeClr val="tx1"/>
            </a:solidFill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9" y="4695413"/>
            <a:ext cx="4983389" cy="4153698"/>
          </a:xfrm>
          <a:noFill/>
        </p:spPr>
        <p:txBody>
          <a:bodyPr lIns="84138" tIns="46038" rIns="84138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65FA40-E1FB-4D3A-9FB2-61626C648E59}" type="slidenum">
              <a:rPr lang="en-US" sz="1200" smtClean="0">
                <a:latin typeface="Times New Roman" pitchFamily="18" charset="0"/>
              </a:rPr>
              <a:pPr eaLnBrk="1" hangingPunct="1"/>
              <a:t>11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09675" y="809625"/>
            <a:ext cx="4375150" cy="3281363"/>
          </a:xfrm>
          <a:ln w="12700" cap="flat">
            <a:solidFill>
              <a:schemeClr val="tx1"/>
            </a:solidFill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9" y="4695413"/>
            <a:ext cx="4983389" cy="4153698"/>
          </a:xfrm>
          <a:noFill/>
        </p:spPr>
        <p:txBody>
          <a:bodyPr lIns="84138" tIns="46038" rIns="84138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EB9189-9128-4844-8D05-BB7D775F6855}" type="slidenum">
              <a:rPr lang="en-US" sz="1200" smtClean="0">
                <a:latin typeface="Times New Roman" pitchFamily="18" charset="0"/>
              </a:rPr>
              <a:pPr eaLnBrk="1" hangingPunct="1"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70"/>
            <a:ext cx="4984962" cy="4443412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FEA1B3-D6EF-4A18-A9BD-6C6D901A2998}" type="slidenum">
              <a:rPr lang="en-US" sz="1200" smtClean="0">
                <a:latin typeface="Times New Roman" pitchFamily="18" charset="0"/>
              </a:rPr>
              <a:pPr eaLnBrk="1" hangingPunct="1"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70"/>
            <a:ext cx="4984962" cy="4443412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5E3EB-2F9B-4755-9A78-1F879997BB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88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10EA-7785-4ED1-BED4-2FFC4D04C943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52B-2708-473D-894E-E958DBF73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8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10EA-7785-4ED1-BED4-2FFC4D04C943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52B-2708-473D-894E-E958DBF73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81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10EA-7785-4ED1-BED4-2FFC4D04C943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52B-2708-473D-894E-E958DBF73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814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4307A-5985-4A81-B335-7A68EAF6B3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90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04FEF-DA04-4210-8625-4847E88791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144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7ABC1-2409-417E-AC34-1262ECA02A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7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CAE38-D9BA-44DD-B2D6-0213D0BF46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53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478D8-D55D-4167-9F9A-CB44E5E296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30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80CC5-D2D9-408F-847A-6726B1161C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26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B369B-9A17-4405-B1F2-E5B303CAD9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10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44AE2-46CF-476E-AAA7-7BB83682B2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3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10EA-7785-4ED1-BED4-2FFC4D04C943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52B-2708-473D-894E-E958DBF73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539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27C07-DD10-4CA4-8517-3C309A34FA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33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73E61-33AF-4770-8A2D-2625EB4086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29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C160D-8C8F-46AB-8225-55FC539D25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16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8E510-E5CB-46C0-AD6D-FE316C13B3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7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348BD-1AD2-4405-A36D-A2E00CF1DC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88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F6423D-5228-4BFB-AC65-68B17C0BBE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88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77111-5836-4945-A49A-72C9D6270B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71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0B157-1570-4C06-A3E0-136D52884F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21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4C19F-6A53-44E3-BC27-FABC10B5C8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90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E7E7-5076-499A-A118-85060F405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6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10EA-7785-4ED1-BED4-2FFC4D04C943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52B-2708-473D-894E-E958DBF73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173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D773-3FFF-4E0C-A4D9-FC685C3BA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01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93B30-D096-47BB-B1A1-906D5164E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85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DD72-0418-4554-9891-0E14F410F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51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07D66-F51F-4730-9F78-D0FE72ABEF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54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5EC2-4225-436C-8B2D-AF96EDA0F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98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25697-0128-4AAE-B677-56706BA0D0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5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406A6-060A-43A0-9736-1419DCF0BE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43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B6F5E-BA55-412F-A1CB-BF32F2434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974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2AB3-590E-427E-9771-77AC0FF3C3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90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BA6DE-E458-43E9-BADD-9100450CB7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7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10EA-7785-4ED1-BED4-2FFC4D04C943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52B-2708-473D-894E-E958DBF73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570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44148-28A2-4B5E-B30F-A6F3893EF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6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10EA-7785-4ED1-BED4-2FFC4D04C943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52B-2708-473D-894E-E958DBF73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10EA-7785-4ED1-BED4-2FFC4D04C943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52B-2708-473D-894E-E958DBF73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26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10EA-7785-4ED1-BED4-2FFC4D04C943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52B-2708-473D-894E-E958DBF73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5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10EA-7785-4ED1-BED4-2FFC4D04C943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52B-2708-473D-894E-E958DBF73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64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10EA-7785-4ED1-BED4-2FFC4D04C943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A52B-2708-473D-894E-E958DBF73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8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310EA-7785-4ED1-BED4-2FFC4D04C943}" type="datetimeFigureOut">
              <a:rPr lang="en-GB" smtClean="0"/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AA52B-2708-473D-894E-E958DBF73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90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480522-ADCB-45F8-BEE4-A6CD4C7A00C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9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46" r:id="rId13"/>
    <p:sldLayoutId id="214748374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D62A8-0233-4C5E-97BB-93512782DD8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4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3366FF"/>
                </a:solidFill>
              </a:rPr>
              <a:t>Training of Trainers</a:t>
            </a:r>
            <a:endParaRPr lang="en-GB" sz="4000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3300" dirty="0" smtClean="0"/>
              <a:t>Refresher on presentation &amp; facilitation skills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300" dirty="0" smtClean="0"/>
              <a:t>Group into teams of 3 people (4 teams)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300" dirty="0" smtClean="0"/>
              <a:t>Presentation Practice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dirty="0" smtClean="0"/>
              <a:t>Topics	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800" dirty="0" smtClean="0"/>
              <a:t>UN Reform and Procurement Harmonization Project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800" dirty="0" smtClean="0"/>
              <a:t>Harmonized UN Procurement Process</a:t>
            </a:r>
          </a:p>
          <a:p>
            <a:pPr lvl="3">
              <a:buFont typeface="Calibri" panose="020F0502020204030204" pitchFamily="34" charset="0"/>
              <a:buChar char="₋"/>
            </a:pPr>
            <a:r>
              <a:rPr lang="en-GB" sz="2800" dirty="0" smtClean="0"/>
              <a:t>Introduction to UN procurement collaboration</a:t>
            </a:r>
          </a:p>
          <a:p>
            <a:pPr lvl="3">
              <a:buFont typeface="Calibri" panose="020F0502020204030204" pitchFamily="34" charset="0"/>
              <a:buChar char="₋"/>
            </a:pPr>
            <a:r>
              <a:rPr lang="en-GB" sz="2800" dirty="0" smtClean="0"/>
              <a:t>Enablers</a:t>
            </a:r>
          </a:p>
          <a:p>
            <a:pPr lvl="3">
              <a:buFont typeface="Calibri" panose="020F0502020204030204" pitchFamily="34" charset="0"/>
              <a:buChar char="₋"/>
            </a:pPr>
            <a:r>
              <a:rPr lang="en-GB" sz="2800" dirty="0" smtClean="0"/>
              <a:t>Options</a:t>
            </a:r>
          </a:p>
          <a:p>
            <a:pPr lvl="3">
              <a:buFont typeface="Calibri" panose="020F0502020204030204" pitchFamily="34" charset="0"/>
              <a:buChar char="₋"/>
            </a:pPr>
            <a:r>
              <a:rPr lang="en-GB" sz="2800" dirty="0" smtClean="0"/>
              <a:t>Institutionalization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dirty="0" smtClean="0"/>
              <a:t>45 </a:t>
            </a:r>
            <a:r>
              <a:rPr lang="en-GB" dirty="0" err="1" smtClean="0"/>
              <a:t>mins</a:t>
            </a:r>
            <a:r>
              <a:rPr lang="en-GB" dirty="0" smtClean="0"/>
              <a:t> + Q &amp; A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dirty="0" smtClean="0"/>
              <a:t>Reflection &amp; Feedback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dirty="0" smtClean="0"/>
              <a:t>No </a:t>
            </a:r>
            <a:r>
              <a:rPr lang="en-GB" dirty="0" err="1"/>
              <a:t>P</a:t>
            </a:r>
            <a:r>
              <a:rPr lang="en-GB" dirty="0" err="1" smtClean="0"/>
              <a:t>owerpoint</a:t>
            </a: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lvl="1">
              <a:buFont typeface="Symbol" panose="05050102010706020507" pitchFamily="18" charset="2"/>
              <a:buChar char="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6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01700" y="2276475"/>
            <a:ext cx="7486650" cy="3816350"/>
          </a:xfrm>
          <a:noFill/>
        </p:spPr>
        <p:txBody>
          <a:bodyPr/>
          <a:lstStyle/>
          <a:p>
            <a:pPr eaLnBrk="1" hangingPunct="1">
              <a:buFont typeface="Monotype Sorts" pitchFamily="2" charset="2"/>
              <a:buChar char="4"/>
            </a:pPr>
            <a:endParaRPr lang="en-US" sz="1800" smtClean="0"/>
          </a:p>
          <a:p>
            <a:pPr eaLnBrk="1" hangingPunct="1">
              <a:buFont typeface="Monotype Sorts" pitchFamily="2" charset="2"/>
              <a:buChar char="4"/>
            </a:pPr>
            <a:r>
              <a:rPr lang="en-US" smtClean="0"/>
              <a:t> go  </a:t>
            </a:r>
            <a:r>
              <a:rPr lang="en-US" sz="4000" i="1" smtClean="0"/>
              <a:t>s l o w e r</a:t>
            </a:r>
            <a:r>
              <a:rPr lang="en-US" smtClean="0"/>
              <a:t>   to emphasize major    points</a:t>
            </a:r>
          </a:p>
          <a:p>
            <a:pPr eaLnBrk="1" hangingPunct="1">
              <a:buFont typeface="Monotype Sorts" pitchFamily="2" charset="2"/>
              <a:buChar char="4"/>
            </a:pPr>
            <a:r>
              <a:rPr lang="en-US" smtClean="0"/>
              <a:t> give emphasis with voice &amp; body</a:t>
            </a:r>
          </a:p>
          <a:p>
            <a:pPr eaLnBrk="1" hangingPunct="1">
              <a:buFont typeface="Monotype Sorts" pitchFamily="2" charset="2"/>
              <a:buChar char="4"/>
            </a:pPr>
            <a:r>
              <a:rPr lang="en-US" smtClean="0"/>
              <a:t> pause often &amp; look round audience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371600" y="762000"/>
            <a:ext cx="632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sz="4400" b="1">
                <a:solidFill>
                  <a:srgbClr val="66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Volume / Variety / Vocabulary</a:t>
            </a:r>
            <a:endParaRPr lang="en-US" sz="4400" b="1">
              <a:solidFill>
                <a:srgbClr val="6699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19290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76250"/>
            <a:ext cx="6324600" cy="792163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/>
              <a:t>Language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1628775"/>
            <a:ext cx="3743325" cy="4105275"/>
          </a:xfrm>
          <a:noFill/>
        </p:spPr>
        <p:txBody>
          <a:bodyPr lIns="92075" tIns="46038" rIns="92075" bIns="46038"/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i="1" smtClean="0"/>
              <a:t>avoid…</a:t>
            </a:r>
            <a:endParaRPr lang="en-US" smtClean="0"/>
          </a:p>
          <a:p>
            <a:pPr marL="0" indent="0" eaLnBrk="1" hangingPunct="1">
              <a:lnSpc>
                <a:spcPct val="90000"/>
              </a:lnSpc>
              <a:buFont typeface="Monotype Sorts" pitchFamily="2" charset="2"/>
              <a:buChar char="4"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buFont typeface="Monotype Sorts" pitchFamily="2" charset="2"/>
              <a:buChar char="4"/>
            </a:pPr>
            <a:r>
              <a:rPr lang="en-US" smtClean="0"/>
              <a:t> acronyms</a:t>
            </a:r>
          </a:p>
          <a:p>
            <a:pPr marL="0" indent="0" eaLnBrk="1" hangingPunct="1">
              <a:lnSpc>
                <a:spcPct val="90000"/>
              </a:lnSpc>
              <a:buFont typeface="Monotype Sorts" pitchFamily="2" charset="2"/>
              <a:buChar char="4"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buFont typeface="Monotype Sorts" pitchFamily="2" charset="2"/>
              <a:buChar char="4"/>
            </a:pPr>
            <a:r>
              <a:rPr lang="en-US" smtClean="0"/>
              <a:t> being too formal</a:t>
            </a:r>
          </a:p>
          <a:p>
            <a:pPr marL="0" indent="0" eaLnBrk="1" hangingPunct="1">
              <a:lnSpc>
                <a:spcPct val="90000"/>
              </a:lnSpc>
              <a:buFont typeface="Monotype Sorts" pitchFamily="2" charset="2"/>
              <a:buChar char="4"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buFont typeface="Monotype Sorts" pitchFamily="2" charset="2"/>
              <a:buChar char="4"/>
            </a:pPr>
            <a:r>
              <a:rPr lang="en-US" smtClean="0"/>
              <a:t> long sentences            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003800" y="1628775"/>
            <a:ext cx="3744913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ctr">
              <a:buFont typeface="Monotype Sorts" pitchFamily="2" charset="2"/>
              <a:buNone/>
            </a:pPr>
            <a:r>
              <a:rPr lang="en-US" sz="3200" b="1" i="1"/>
              <a:t>try to…</a:t>
            </a:r>
          </a:p>
          <a:p>
            <a:pPr marL="342900" indent="-342900">
              <a:buFont typeface="Monotype Sorts" pitchFamily="2" charset="2"/>
              <a:buChar char="4"/>
            </a:pPr>
            <a:endParaRPr lang="en-US" sz="3200"/>
          </a:p>
          <a:p>
            <a:pPr marL="342900" indent="-342900">
              <a:lnSpc>
                <a:spcPct val="100000"/>
              </a:lnSpc>
              <a:buFont typeface="Monotype Sorts" pitchFamily="2" charset="2"/>
              <a:buChar char="4"/>
            </a:pPr>
            <a:r>
              <a:rPr lang="en-US" sz="3200"/>
              <a:t> use everyday language</a:t>
            </a:r>
          </a:p>
          <a:p>
            <a:pPr marL="342900" indent="-342900">
              <a:lnSpc>
                <a:spcPct val="100000"/>
              </a:lnSpc>
              <a:buFont typeface="Monotype Sorts" pitchFamily="2" charset="2"/>
              <a:buChar char="4"/>
            </a:pPr>
            <a:endParaRPr lang="en-US" sz="3200"/>
          </a:p>
          <a:p>
            <a:pPr marL="342900" indent="-342900">
              <a:lnSpc>
                <a:spcPct val="100000"/>
              </a:lnSpc>
              <a:buFont typeface="Monotype Sorts" pitchFamily="2" charset="2"/>
              <a:buChar char="4"/>
            </a:pPr>
            <a:r>
              <a:rPr lang="en-US" sz="3200"/>
              <a:t> use concrete  words</a:t>
            </a:r>
          </a:p>
        </p:txBody>
      </p:sp>
    </p:spTree>
    <p:extLst>
      <p:ext uri="{BB962C8B-B14F-4D97-AF65-F5344CB8AC3E}">
        <p14:creationId xmlns:p14="http://schemas.microsoft.com/office/powerpoint/2010/main" val="11514844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5397500" cy="3311525"/>
          </a:xfrm>
          <a:noFill/>
        </p:spPr>
        <p:txBody>
          <a:bodyPr lIns="92075" tIns="46038" rIns="92075" bIns="46038"/>
          <a:lstStyle/>
          <a:p>
            <a:pPr marL="450850" indent="-450850" eaLnBrk="1" hangingPunct="1"/>
            <a:r>
              <a:rPr lang="en-US" smtClean="0"/>
              <a:t>don’t point at anyone</a:t>
            </a:r>
          </a:p>
          <a:p>
            <a:pPr marL="450850" indent="-450850" eaLnBrk="1" hangingPunct="1"/>
            <a:r>
              <a:rPr lang="en-US" smtClean="0"/>
              <a:t>don’t move while presenting key points</a:t>
            </a:r>
          </a:p>
          <a:p>
            <a:pPr marL="450850" indent="-450850" eaLnBrk="1" hangingPunct="1"/>
            <a:r>
              <a:rPr lang="en-US" smtClean="0"/>
              <a:t>don’t stand rooted to the spot</a:t>
            </a:r>
          </a:p>
          <a:p>
            <a:pPr marL="450850" indent="-450850" eaLnBrk="1" hangingPunct="1"/>
            <a:r>
              <a:rPr lang="en-US" smtClean="0"/>
              <a:t>don’t leave your hands by your sides</a:t>
            </a:r>
          </a:p>
          <a:p>
            <a:pPr marL="450850" indent="-450850" eaLnBrk="1" hangingPunct="1"/>
            <a:r>
              <a:rPr lang="en-US" smtClean="0"/>
              <a:t>don’t avoid eye contact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6324600" cy="1143000"/>
          </a:xfrm>
        </p:spPr>
        <p:txBody>
          <a:bodyPr/>
          <a:lstStyle/>
          <a:p>
            <a:pPr defTabSz="762000" eaLnBrk="1" hangingPunct="1">
              <a:defRPr/>
            </a:pPr>
            <a:r>
              <a:rPr lang="en-US" smtClean="0"/>
              <a:t>Body Language – Don’ts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6" t="54807" r="43083" b="23416"/>
          <a:stretch>
            <a:fillRect/>
          </a:stretch>
        </p:blipFill>
        <p:spPr bwMode="auto">
          <a:xfrm>
            <a:off x="6107113" y="2362200"/>
            <a:ext cx="21224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9100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57238" y="2133600"/>
            <a:ext cx="4678362" cy="3959225"/>
          </a:xfrm>
          <a:noFill/>
        </p:spPr>
        <p:txBody>
          <a:bodyPr lIns="92075" tIns="46038" rIns="92075" bIns="46038"/>
          <a:lstStyle/>
          <a:p>
            <a:pPr marL="398463" indent="-398463" eaLnBrk="1" hangingPunct="1"/>
            <a:r>
              <a:rPr lang="en-US" smtClean="0"/>
              <a:t>move hands &amp; arms</a:t>
            </a:r>
          </a:p>
          <a:p>
            <a:pPr marL="398463" indent="-398463" eaLnBrk="1" hangingPunct="1"/>
            <a:r>
              <a:rPr lang="en-US" smtClean="0"/>
              <a:t>move around the room</a:t>
            </a:r>
          </a:p>
          <a:p>
            <a:pPr marL="398463" indent="-398463" eaLnBrk="1" hangingPunct="1"/>
            <a:r>
              <a:rPr lang="en-US" smtClean="0"/>
              <a:t>move towards audience</a:t>
            </a:r>
          </a:p>
          <a:p>
            <a:pPr marL="398463" indent="-398463" eaLnBrk="1" hangingPunct="1"/>
            <a:r>
              <a:rPr lang="en-US" smtClean="0"/>
              <a:t>move your eyes around the audience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6324600" cy="1143000"/>
          </a:xfrm>
        </p:spPr>
        <p:txBody>
          <a:bodyPr/>
          <a:lstStyle/>
          <a:p>
            <a:pPr defTabSz="762000" eaLnBrk="1" hangingPunct="1">
              <a:defRPr/>
            </a:pPr>
            <a:r>
              <a:rPr lang="en-US" smtClean="0"/>
              <a:t>Body Language - Dos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3" t="27779" r="42876" b="50471"/>
          <a:stretch>
            <a:fillRect/>
          </a:stretch>
        </p:blipFill>
        <p:spPr bwMode="auto">
          <a:xfrm>
            <a:off x="6032500" y="2286000"/>
            <a:ext cx="212090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1526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 characteristics of effective facilitators?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5 big post-its per table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 minutes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What is a facilitator?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875"/>
            <a:ext cx="6462712" cy="5040313"/>
          </a:xfrm>
        </p:spPr>
        <p:txBody>
          <a:bodyPr/>
          <a:lstStyle/>
          <a:p>
            <a:pPr eaLnBrk="1" hangingPunct="1"/>
            <a:r>
              <a:rPr lang="en-GB" sz="2800" smtClean="0"/>
              <a:t>Literally means: ‘</a:t>
            </a:r>
            <a:r>
              <a:rPr lang="en-GB" sz="2800" i="1" smtClean="0"/>
              <a:t>making things easy’</a:t>
            </a:r>
          </a:p>
          <a:p>
            <a:pPr eaLnBrk="1" hangingPunct="1"/>
            <a:r>
              <a:rPr lang="en-GB" sz="2800" smtClean="0"/>
              <a:t>A person who </a:t>
            </a:r>
            <a:r>
              <a:rPr lang="en-GB" sz="2800" u="sng" smtClean="0"/>
              <a:t>helps</a:t>
            </a:r>
            <a:r>
              <a:rPr lang="en-GB" sz="2800" smtClean="0"/>
              <a:t> a group or team to: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sz="2400" smtClean="0"/>
              <a:t>Achieve results in interactive events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GB" sz="240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GB" sz="2400" smtClean="0"/>
              <a:t>By using a range of skills and methods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GB" sz="240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GB" sz="2400" smtClean="0"/>
              <a:t>To bring the best out in people as they work together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GB" sz="240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GB" sz="2400" smtClean="0"/>
              <a:t>Focus on the process of </a:t>
            </a:r>
            <a:r>
              <a:rPr lang="en-GB" sz="2400" b="1" smtClean="0"/>
              <a:t>how</a:t>
            </a:r>
            <a:endParaRPr lang="en-GB" sz="2400" smtClean="0"/>
          </a:p>
          <a:p>
            <a:pPr eaLnBrk="1" hangingPunct="1">
              <a:buFont typeface="Monotype Sorts" pitchFamily="2" charset="2"/>
              <a:buNone/>
            </a:pPr>
            <a:endParaRPr lang="en-GB" sz="2800" b="1" smtClean="0"/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781800" y="1524000"/>
          <a:ext cx="2057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Clip" r:id="rId3" imgW="2261351" imgH="3934305" progId="MS_ClipArt_Gallery.2">
                  <p:embed/>
                </p:oleObj>
              </mc:Choice>
              <mc:Fallback>
                <p:oleObj name="Clip" r:id="rId3" imgW="2261351" imgH="393430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524000"/>
                        <a:ext cx="2057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8646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Role:  Conductor</a:t>
            </a: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type="clipArt" sz="half" idx="4294967295"/>
          </p:nvPr>
        </p:nvGraphicFramePr>
        <p:xfrm>
          <a:off x="2590800" y="1981200"/>
          <a:ext cx="38100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Clip" r:id="rId3" imgW="1288390" imgH="1304849" progId="MS_ClipArt_Gallery.2">
                  <p:embed/>
                </p:oleObj>
              </mc:Choice>
              <mc:Fallback>
                <p:oleObj name="Clip" r:id="rId3" imgW="1288390" imgH="130484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3810000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7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Role:  Impartial Helper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belonging to no political coalition within an organisation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being seen as having no stake in the outcomes</a:t>
            </a: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685800" y="2105025"/>
          <a:ext cx="3810000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Clip" r:id="rId3" imgW="3886200" imgH="3944938" progId="MS_ClipArt_Gallery.2">
                  <p:embed/>
                </p:oleObj>
              </mc:Choice>
              <mc:Fallback>
                <p:oleObj name="Clip" r:id="rId3" imgW="3886200" imgH="39449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05025"/>
                        <a:ext cx="3810000" cy="386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2547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What a facilitator is </a:t>
            </a:r>
            <a:r>
              <a:rPr lang="en-GB" b="0" smtClean="0"/>
              <a:t>NOT</a:t>
            </a:r>
            <a:endParaRPr lang="en-GB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715000" cy="4114800"/>
          </a:xfrm>
        </p:spPr>
        <p:txBody>
          <a:bodyPr/>
          <a:lstStyle/>
          <a:p>
            <a:pPr eaLnBrk="1" hangingPunct="1"/>
            <a:r>
              <a:rPr lang="en-GB" sz="2800" smtClean="0"/>
              <a:t>participant in the team</a:t>
            </a:r>
          </a:p>
          <a:p>
            <a:pPr eaLnBrk="1" hangingPunct="1"/>
            <a:r>
              <a:rPr lang="en-GB" sz="2800" smtClean="0"/>
              <a:t>team leader</a:t>
            </a:r>
          </a:p>
          <a:p>
            <a:pPr eaLnBrk="1" hangingPunct="1"/>
            <a:r>
              <a:rPr lang="en-GB" sz="2800" smtClean="0"/>
              <a:t>team organiser/administrator, </a:t>
            </a:r>
          </a:p>
          <a:p>
            <a:pPr eaLnBrk="1" hangingPunct="1"/>
            <a:r>
              <a:rPr lang="en-GB" sz="2800" smtClean="0"/>
              <a:t>negotiator on the team’s behalf, </a:t>
            </a:r>
          </a:p>
          <a:p>
            <a:pPr eaLnBrk="1" hangingPunct="1"/>
            <a:r>
              <a:rPr lang="en-GB" sz="2800" smtClean="0"/>
              <a:t>servant who simply does the bidding of the team</a:t>
            </a:r>
          </a:p>
          <a:p>
            <a:pPr eaLnBrk="1" hangingPunct="1"/>
            <a:r>
              <a:rPr lang="en-GB" sz="2800" smtClean="0"/>
              <a:t>expert trainer</a:t>
            </a: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858000" y="1981200"/>
          <a:ext cx="10064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Clip" r:id="rId3" imgW="1260475" imgH="5149850" progId="MS_ClipArt_Gallery.2">
                  <p:embed/>
                </p:oleObj>
              </mc:Choice>
              <mc:Fallback>
                <p:oleObj name="Clip" r:id="rId3" imgW="1260475" imgH="514985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981200"/>
                        <a:ext cx="100647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321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Facilitator’s Role:  Overview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cope with uncertainty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be calm in times of emotion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support and counsel others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empathise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1556792"/>
            <a:ext cx="3962400" cy="4114800"/>
          </a:xfrm>
        </p:spPr>
        <p:txBody>
          <a:bodyPr/>
          <a:lstStyle/>
          <a:p>
            <a:pPr eaLnBrk="1" hangingPunct="1"/>
            <a:r>
              <a:rPr lang="en-GB" dirty="0" smtClean="0"/>
              <a:t>be understandable</a:t>
            </a:r>
          </a:p>
          <a:p>
            <a:pPr eaLnBrk="1" hangingPunct="1"/>
            <a:r>
              <a:rPr lang="en-GB" dirty="0" smtClean="0"/>
              <a:t>mobilise energy </a:t>
            </a:r>
          </a:p>
          <a:p>
            <a:pPr eaLnBrk="1" hangingPunct="1"/>
            <a:r>
              <a:rPr lang="en-GB" dirty="0" smtClean="0"/>
              <a:t>surface difficult issues and help others to do so</a:t>
            </a:r>
          </a:p>
          <a:p>
            <a:pPr eaLnBrk="1" hangingPunct="1"/>
            <a:r>
              <a:rPr lang="en-GB" dirty="0" smtClean="0"/>
              <a:t>take themselves less seriously</a:t>
            </a:r>
          </a:p>
        </p:txBody>
      </p:sp>
    </p:spTree>
    <p:extLst>
      <p:ext uri="{BB962C8B-B14F-4D97-AF65-F5344CB8AC3E}">
        <p14:creationId xmlns:p14="http://schemas.microsoft.com/office/powerpoint/2010/main" val="25068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479376"/>
              </p:ext>
            </p:extLst>
          </p:nvPr>
        </p:nvGraphicFramePr>
        <p:xfrm>
          <a:off x="314580" y="1052736"/>
          <a:ext cx="8571530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1530"/>
              </a:tblGrid>
              <a:tr h="945712"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 smtClean="0"/>
                        <a:t>PRESENTATIONS</a:t>
                      </a:r>
                      <a:endParaRPr lang="en-GB" sz="4800" b="0" dirty="0"/>
                    </a:p>
                  </a:txBody>
                  <a:tcPr/>
                </a:tc>
              </a:tr>
              <a:tr h="46709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2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37" y="116632"/>
            <a:ext cx="864096" cy="864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2276872"/>
            <a:ext cx="820891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/>
              <a:t>Set a theme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Provide outline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Demonstrate enthusiasm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Sell an </a:t>
            </a:r>
            <a:r>
              <a:rPr lang="en-GB" sz="3200" dirty="0" smtClean="0"/>
              <a:t>experience</a:t>
            </a:r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Make numbers meaningful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Use visuals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Strong opening &amp; conclusion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Rehearse, rehearse, rehearse</a:t>
            </a:r>
          </a:p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0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 challenges of facilitating groups?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 big post-its per table</a:t>
            </a:r>
          </a:p>
          <a:p>
            <a:r>
              <a:rPr lang="en-US" dirty="0" smtClean="0"/>
              <a:t>10 </a:t>
            </a:r>
            <a:r>
              <a:rPr lang="en-US" dirty="0"/>
              <a:t>minutes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0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Facilitating Meetings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Eleven million meetings every day in USA</a:t>
            </a:r>
          </a:p>
          <a:p>
            <a:r>
              <a:rPr lang="en-US" dirty="0" smtClean="0"/>
              <a:t>Most professionals attend 61.8 meetings a month</a:t>
            </a:r>
          </a:p>
          <a:p>
            <a:r>
              <a:rPr lang="en-US" dirty="0" smtClean="0"/>
              <a:t>People report that over 50% of their meeting time is wasted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9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Facilitating Meetings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the right people in the room</a:t>
            </a:r>
          </a:p>
          <a:p>
            <a:r>
              <a:rPr lang="en-US" dirty="0" smtClean="0"/>
              <a:t>Control what you can, let go what you can’t</a:t>
            </a:r>
          </a:p>
          <a:p>
            <a:r>
              <a:rPr lang="en-US" dirty="0" smtClean="0"/>
              <a:t>Explore the whole elephant</a:t>
            </a:r>
          </a:p>
          <a:p>
            <a:r>
              <a:rPr lang="en-US" dirty="0" smtClean="0"/>
              <a:t>Let people be responsible</a:t>
            </a:r>
          </a:p>
          <a:p>
            <a:r>
              <a:rPr lang="en-US" dirty="0" smtClean="0"/>
              <a:t>Find common ground</a:t>
            </a:r>
          </a:p>
          <a:p>
            <a:r>
              <a:rPr lang="en-US" dirty="0" smtClean="0"/>
              <a:t>Use subgrouping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8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Questioning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6477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smtClean="0"/>
              <a:t>Use O P E N to probe: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*"/>
            </a:pPr>
            <a:r>
              <a:rPr lang="en-US" sz="2800" smtClean="0"/>
              <a:t>  “Who, why, what, when, how?”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smtClean="0"/>
              <a:t>Use CLOSED (yes/no answers)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smtClean="0"/>
              <a:t>   to redirect/ summarise: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*"/>
            </a:pPr>
            <a:r>
              <a:rPr lang="en-US" sz="2800" smtClean="0"/>
              <a:t> “Are you saying that…?”</a:t>
            </a:r>
          </a:p>
          <a:p>
            <a:pPr eaLnBrk="1" hangingPunct="1">
              <a:lnSpc>
                <a:spcPct val="90000"/>
              </a:lnSpc>
            </a:pPr>
            <a:endParaRPr lang="en-GB" sz="2400" smtClean="0"/>
          </a:p>
        </p:txBody>
      </p:sp>
    </p:spTree>
    <p:extLst>
      <p:ext uri="{BB962C8B-B14F-4D97-AF65-F5344CB8AC3E}">
        <p14:creationId xmlns:p14="http://schemas.microsoft.com/office/powerpoint/2010/main" val="3973828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Questioning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81200"/>
            <a:ext cx="6400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/>
              <a:t>    Use YOU questions</a:t>
            </a:r>
          </a:p>
          <a:p>
            <a:pPr eaLnBrk="1" hangingPunct="1">
              <a:buFont typeface="Monotype Sorts" pitchFamily="2" charset="2"/>
              <a:buChar char="*"/>
            </a:pPr>
            <a:r>
              <a:rPr lang="en-US" sz="2800" dirty="0" smtClean="0"/>
              <a:t>   How do you see this?</a:t>
            </a:r>
          </a:p>
          <a:p>
            <a:pPr eaLnBrk="1" hangingPunct="1">
              <a:buFont typeface="Monotype Sorts" pitchFamily="2" charset="2"/>
              <a:buChar char="*"/>
            </a:pPr>
            <a:r>
              <a:rPr lang="en-US" sz="2800" dirty="0" smtClean="0"/>
              <a:t>  What are your priorities?</a:t>
            </a:r>
          </a:p>
          <a:p>
            <a:pPr eaLnBrk="1" hangingPunct="1">
              <a:buFont typeface="Monotype Sorts" pitchFamily="2" charset="2"/>
              <a:buChar char="*"/>
            </a:pPr>
            <a:r>
              <a:rPr lang="en-US" sz="2800" dirty="0" smtClean="0"/>
              <a:t>  How important is ...... to you?</a:t>
            </a:r>
          </a:p>
          <a:p>
            <a:pPr eaLnBrk="1" hangingPunct="1">
              <a:buFont typeface="Monotype Sorts" pitchFamily="2" charset="2"/>
              <a:buChar char="*"/>
            </a:pPr>
            <a:r>
              <a:rPr lang="en-US" sz="2800" dirty="0" smtClean="0"/>
              <a:t>  Tell me more about ......?</a:t>
            </a:r>
          </a:p>
          <a:p>
            <a:pPr eaLnBrk="1" hangingPunct="1">
              <a:buFont typeface="Monotype Sorts" pitchFamily="2" charset="2"/>
              <a:buChar char="*"/>
            </a:pPr>
            <a:r>
              <a:rPr lang="en-US" sz="2800" dirty="0" smtClean="0"/>
              <a:t>  What if.......Why........How......?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160651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Good Facilitation Brings </a:t>
            </a:r>
          </a:p>
        </p:txBody>
      </p:sp>
      <p:graphicFrame>
        <p:nvGraphicFramePr>
          <p:cNvPr id="29699" name="Object 3"/>
          <p:cNvGraphicFramePr>
            <a:graphicFrameLocks noGrp="1" noChangeAspect="1"/>
          </p:cNvGraphicFramePr>
          <p:nvPr>
            <p:ph type="clipArt" sz="half" idx="4294967295"/>
          </p:nvPr>
        </p:nvGraphicFramePr>
        <p:xfrm>
          <a:off x="2743200" y="1981200"/>
          <a:ext cx="37687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Clip" r:id="rId3" imgW="2806700" imgH="3200400" progId="MS_ClipArt_Gallery.2">
                  <p:embed/>
                </p:oleObj>
              </mc:Choice>
              <mc:Fallback>
                <p:oleObj name="Clip" r:id="rId3" imgW="2806700" imgH="3200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81200"/>
                        <a:ext cx="376872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05200" y="4800600"/>
            <a:ext cx="2551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400" b="1">
                <a:latin typeface="Comic Sans MS" pitchFamily="66" charset="0"/>
              </a:rPr>
              <a:t>Co-operation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 typeface="Monotype Sorts" pitchFamily="2" charset="2"/>
              <a:buChar char=":"/>
            </a:pPr>
            <a:endParaRPr lang="en-GB" sz="2400" b="1">
              <a:latin typeface="Comic Sans MS" pitchFamily="66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400" b="1">
                <a:latin typeface="Comic Sans MS" pitchFamily="66" charset="0"/>
              </a:rPr>
              <a:t>   Results</a:t>
            </a:r>
            <a:endParaRPr lang="en-GB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3366FF"/>
                </a:solidFill>
              </a:rPr>
              <a:t>Training of Trainers</a:t>
            </a:r>
            <a:endParaRPr lang="en-GB" sz="4000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3300" dirty="0" smtClean="0"/>
              <a:t>Refresher on presentation &amp; facilitation skills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300" dirty="0" smtClean="0"/>
              <a:t>Group into teams of 3 people (4 teams)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300" dirty="0" smtClean="0"/>
              <a:t>Presentation Practice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dirty="0" smtClean="0"/>
              <a:t>Topics	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800" dirty="0" smtClean="0"/>
              <a:t>UN Reform and Procurement Harmonization Project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800" dirty="0" smtClean="0"/>
              <a:t>Harmonized UN Procurement Process</a:t>
            </a:r>
          </a:p>
          <a:p>
            <a:pPr lvl="3">
              <a:buFont typeface="Calibri" panose="020F0502020204030204" pitchFamily="34" charset="0"/>
              <a:buChar char="₋"/>
            </a:pPr>
            <a:r>
              <a:rPr lang="en-GB" sz="2800" dirty="0" smtClean="0"/>
              <a:t>Introduction to UN procurement collaboration</a:t>
            </a:r>
          </a:p>
          <a:p>
            <a:pPr lvl="3">
              <a:buFont typeface="Calibri" panose="020F0502020204030204" pitchFamily="34" charset="0"/>
              <a:buChar char="₋"/>
            </a:pPr>
            <a:r>
              <a:rPr lang="en-GB" sz="2800" dirty="0" smtClean="0"/>
              <a:t>Enablers</a:t>
            </a:r>
          </a:p>
          <a:p>
            <a:pPr lvl="3">
              <a:buFont typeface="Calibri" panose="020F0502020204030204" pitchFamily="34" charset="0"/>
              <a:buChar char="₋"/>
            </a:pPr>
            <a:r>
              <a:rPr lang="en-GB" sz="2800" dirty="0" smtClean="0"/>
              <a:t>Options</a:t>
            </a:r>
          </a:p>
          <a:p>
            <a:pPr lvl="3">
              <a:buFont typeface="Calibri" panose="020F0502020204030204" pitchFamily="34" charset="0"/>
              <a:buChar char="₋"/>
            </a:pPr>
            <a:r>
              <a:rPr lang="en-GB" sz="2800" dirty="0" smtClean="0"/>
              <a:t>Institutionalization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dirty="0" smtClean="0"/>
              <a:t>45 </a:t>
            </a:r>
            <a:r>
              <a:rPr lang="en-GB" dirty="0" err="1" smtClean="0"/>
              <a:t>mins</a:t>
            </a:r>
            <a:r>
              <a:rPr lang="en-GB" dirty="0" smtClean="0"/>
              <a:t> + Q &amp; A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dirty="0" smtClean="0"/>
              <a:t>Reflection &amp; Feedback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dirty="0" smtClean="0"/>
              <a:t>No </a:t>
            </a:r>
            <a:r>
              <a:rPr lang="en-GB" dirty="0" err="1"/>
              <a:t>P</a:t>
            </a:r>
            <a:r>
              <a:rPr lang="en-GB" dirty="0" err="1" smtClean="0"/>
              <a:t>owerpoint</a:t>
            </a: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lvl="1">
              <a:buFont typeface="Symbol" panose="05050102010706020507" pitchFamily="18" charset="2"/>
              <a:buChar char="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3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230AB6"/>
                </a:solidFill>
              </a:rPr>
              <a:t>Presentation &amp; Facilitation Feedback</a:t>
            </a:r>
            <a:endParaRPr lang="en-GB" sz="3600" b="1" dirty="0">
              <a:solidFill>
                <a:srgbClr val="230A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/>
          <a:lstStyle/>
          <a:p>
            <a:pPr>
              <a:spcAft>
                <a:spcPts val="0"/>
              </a:spcAft>
              <a:tabLst>
                <a:tab pos="1620520" algn="l"/>
              </a:tabLst>
            </a:pPr>
            <a:r>
              <a:rPr lang="en-GB" sz="2000" dirty="0">
                <a:ea typeface="Times New Roman"/>
              </a:rPr>
              <a:t>1. </a:t>
            </a:r>
            <a:r>
              <a:rPr lang="en-GB" sz="2000" b="1" dirty="0">
                <a:ea typeface="Times New Roman"/>
              </a:rPr>
              <a:t>Presentation skills </a:t>
            </a:r>
            <a:r>
              <a:rPr lang="en-GB" sz="2000" dirty="0">
                <a:ea typeface="Times New Roman"/>
              </a:rPr>
              <a:t>(voice, language, body language, visuals, use of space, clarity of message and ideas)  </a:t>
            </a:r>
          </a:p>
          <a:p>
            <a:pPr>
              <a:spcAft>
                <a:spcPts val="0"/>
              </a:spcAft>
            </a:pPr>
            <a:r>
              <a:rPr lang="en-GB" sz="2000" dirty="0">
                <a:ea typeface="Times New Roman"/>
                <a:cs typeface="Times New Roman"/>
              </a:rPr>
              <a:t>2</a:t>
            </a:r>
            <a:r>
              <a:rPr lang="en-GB" sz="2000" b="1" dirty="0">
                <a:ea typeface="Times New Roman"/>
                <a:cs typeface="Times New Roman"/>
              </a:rPr>
              <a:t> Managing time and session flow </a:t>
            </a:r>
            <a:r>
              <a:rPr lang="en-GB" sz="2000" dirty="0">
                <a:ea typeface="Times New Roman"/>
                <a:cs typeface="Times New Roman"/>
              </a:rPr>
              <a:t>(staying with the purpose of the session, keeping a task-related focus</a:t>
            </a:r>
            <a:r>
              <a:rPr lang="en-GB" sz="2000" dirty="0" smtClean="0">
                <a:ea typeface="Times New Roman"/>
                <a:cs typeface="Times New Roman"/>
              </a:rPr>
              <a:t>)</a:t>
            </a:r>
            <a:endParaRPr lang="en-GB" sz="2000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a typeface="Times New Roman"/>
                <a:cs typeface="Arial"/>
              </a:rPr>
              <a:t>3. </a:t>
            </a:r>
            <a:r>
              <a:rPr lang="en-GB" sz="2000" b="1" dirty="0">
                <a:ea typeface="Times New Roman"/>
                <a:cs typeface="Arial"/>
              </a:rPr>
              <a:t>Engaging the whole group and ensuring group understanding </a:t>
            </a:r>
            <a:r>
              <a:rPr lang="en-GB" sz="2000" dirty="0">
                <a:ea typeface="Times New Roman"/>
                <a:cs typeface="Arial"/>
              </a:rPr>
              <a:t>(repeating questions for the whole group, listening skills, paraphrases, giving opportunity for quieter </a:t>
            </a:r>
            <a:r>
              <a:rPr lang="en-GB" sz="2000" dirty="0" err="1">
                <a:ea typeface="Times New Roman"/>
                <a:cs typeface="Arial"/>
              </a:rPr>
              <a:t>pax</a:t>
            </a:r>
            <a:r>
              <a:rPr lang="en-GB" sz="2000" dirty="0">
                <a:ea typeface="Times New Roman"/>
                <a:cs typeface="Arial"/>
              </a:rPr>
              <a:t> to participate)</a:t>
            </a:r>
            <a:endParaRPr lang="en-GB" sz="2000" dirty="0">
              <a:ea typeface="Times New Roman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96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66FF"/>
                </a:solidFill>
              </a:rPr>
              <a:t>Facilitating Group Discussions</a:t>
            </a:r>
            <a:endParaRPr lang="en-US" dirty="0" smtClean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85800" y="1600200"/>
          <a:ext cx="2667000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Clip" r:id="rId4" imgW="5235575" imgH="3927475" progId="MS_ClipArt_Gallery.2">
                  <p:embed/>
                </p:oleObj>
              </mc:Choice>
              <mc:Fallback>
                <p:oleObj name="Clip" r:id="rId4" imgW="5235575" imgH="39274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2667000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003925" y="2784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2053" name="Object 5"/>
          <p:cNvGraphicFramePr>
            <a:graphicFrameLocks noGrp="1" noChangeAspect="1"/>
          </p:cNvGraphicFramePr>
          <p:nvPr>
            <p:ph type="clipArt" sz="half" idx="4294967295"/>
          </p:nvPr>
        </p:nvGraphicFramePr>
        <p:xfrm>
          <a:off x="990600" y="4343400"/>
          <a:ext cx="18637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Clip" r:id="rId6" imgW="2409825" imgH="2562225" progId="MS_ClipArt_Gallery.2">
                  <p:embed/>
                </p:oleObj>
              </mc:Choice>
              <mc:Fallback>
                <p:oleObj name="Clip" r:id="rId6" imgW="2409825" imgH="256222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3400"/>
                        <a:ext cx="18637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867400" y="3962400"/>
          <a:ext cx="2438400" cy="243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Clip" r:id="rId8" imgW="3941763" imgH="3927475" progId="MS_ClipArt_Gallery.2">
                  <p:embed/>
                </p:oleObj>
              </mc:Choice>
              <mc:Fallback>
                <p:oleObj name="Clip" r:id="rId8" imgW="3941763" imgH="39274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962400"/>
                        <a:ext cx="2438400" cy="243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248400" y="1600200"/>
          <a:ext cx="2286000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Clip" r:id="rId10" imgW="4313238" imgH="3929063" progId="MS_ClipArt_Gallery.2">
                  <p:embed/>
                </p:oleObj>
              </mc:Choice>
              <mc:Fallback>
                <p:oleObj name="Clip" r:id="rId10" imgW="4313238" imgH="39290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00200"/>
                        <a:ext cx="2286000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505200" y="2133600"/>
          <a:ext cx="2209800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Clip" r:id="rId12" imgW="4451140" imgH="3934305" progId="MS_ClipArt_Gallery.2">
                  <p:embed/>
                </p:oleObj>
              </mc:Choice>
              <mc:Fallback>
                <p:oleObj name="Clip" r:id="rId12" imgW="4451140" imgH="393430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133600"/>
                        <a:ext cx="2209800" cy="307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1445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987084"/>
              </p:ext>
            </p:extLst>
          </p:nvPr>
        </p:nvGraphicFramePr>
        <p:xfrm>
          <a:off x="1907704" y="0"/>
          <a:ext cx="5544988" cy="6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Photo Editor Photo" r:id="rId4" imgW="2285714" imgH="2847619" progId="MSPhotoEd.3">
                  <p:embed/>
                </p:oleObj>
              </mc:Choice>
              <mc:Fallback>
                <p:oleObj name="Photo Editor Photo" r:id="rId4" imgW="2285714" imgH="28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0"/>
                        <a:ext cx="5544988" cy="690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4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66FF"/>
                </a:solidFill>
              </a:rPr>
              <a:t>Presentation Skills</a:t>
            </a:r>
            <a:endParaRPr lang="en-US" smtClean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85800" y="1600200"/>
          <a:ext cx="2667000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Clip" r:id="rId3" imgW="5235575" imgH="3927475" progId="MS_ClipArt_Gallery.2">
                  <p:embed/>
                </p:oleObj>
              </mc:Choice>
              <mc:Fallback>
                <p:oleObj name="Clip" r:id="rId3" imgW="5235575" imgH="39274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2667000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003925" y="2784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ph type="clipArt" sz="half" idx="4294967295"/>
          </p:nvPr>
        </p:nvGraphicFramePr>
        <p:xfrm>
          <a:off x="990600" y="4343400"/>
          <a:ext cx="18637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Clip" r:id="rId5" imgW="2409825" imgH="2562225" progId="MS_ClipArt_Gallery.2">
                  <p:embed/>
                </p:oleObj>
              </mc:Choice>
              <mc:Fallback>
                <p:oleObj name="Clip" r:id="rId5" imgW="2409825" imgH="256222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3400"/>
                        <a:ext cx="18637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867400" y="3962400"/>
          <a:ext cx="2438400" cy="243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Clip" r:id="rId7" imgW="3941763" imgH="3927475" progId="MS_ClipArt_Gallery.2">
                  <p:embed/>
                </p:oleObj>
              </mc:Choice>
              <mc:Fallback>
                <p:oleObj name="Clip" r:id="rId7" imgW="3941763" imgH="39274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962400"/>
                        <a:ext cx="2438400" cy="243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248400" y="1600200"/>
          <a:ext cx="2286000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Clip" r:id="rId9" imgW="4313238" imgH="3929063" progId="MS_ClipArt_Gallery.2">
                  <p:embed/>
                </p:oleObj>
              </mc:Choice>
              <mc:Fallback>
                <p:oleObj name="Clip" r:id="rId9" imgW="4313238" imgH="39290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00200"/>
                        <a:ext cx="2286000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505200" y="2133600"/>
          <a:ext cx="2209800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Clip" r:id="rId11" imgW="4451140" imgH="3934305" progId="MS_ClipArt_Gallery.2">
                  <p:embed/>
                </p:oleObj>
              </mc:Choice>
              <mc:Fallback>
                <p:oleObj name="Clip" r:id="rId11" imgW="4451140" imgH="393430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133600"/>
                        <a:ext cx="2209800" cy="307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89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632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4 Key Aspects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989138"/>
            <a:ext cx="7427913" cy="3744912"/>
          </a:xfrm>
          <a:noFill/>
        </p:spPr>
        <p:txBody>
          <a:bodyPr/>
          <a:lstStyle/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GB" smtClean="0"/>
              <a:t>Voice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GB" smtClean="0"/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GB" smtClean="0"/>
              <a:t>Language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GB" smtClean="0"/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GB" smtClean="0"/>
              <a:t>Body Language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GB" smtClean="0"/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GB" smtClean="0"/>
              <a:t>Visual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65274828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632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Speed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2276475"/>
            <a:ext cx="4267200" cy="3600450"/>
          </a:xfrm>
          <a:noFill/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GB" smtClean="0"/>
              <a:t>Effective speakers change their rate of speed to fit their </a:t>
            </a:r>
            <a:r>
              <a:rPr lang="en-GB" b="1" smtClean="0"/>
              <a:t>purpose</a:t>
            </a:r>
            <a:r>
              <a:rPr lang="en-GB" smtClean="0"/>
              <a:t>, </a:t>
            </a:r>
            <a:r>
              <a:rPr lang="en-GB" b="1" smtClean="0"/>
              <a:t>content</a:t>
            </a:r>
            <a:r>
              <a:rPr lang="en-GB" smtClean="0"/>
              <a:t>, </a:t>
            </a:r>
            <a:r>
              <a:rPr lang="en-GB" b="1" smtClean="0"/>
              <a:t>listeners &amp; personal style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0" t="58379" r="60909" b="21165"/>
          <a:stretch>
            <a:fillRect/>
          </a:stretch>
        </p:blipFill>
        <p:spPr bwMode="auto">
          <a:xfrm>
            <a:off x="5789613" y="2411413"/>
            <a:ext cx="2006600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515870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0"/>
            <a:ext cx="6324600" cy="65087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/>
              <a:t>Tone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52863" y="2133600"/>
            <a:ext cx="4605337" cy="2549525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emphasis placed on a word to create meaning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variation prevents monotonous presentations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31111" r="77896" b="46806"/>
          <a:stretch>
            <a:fillRect/>
          </a:stretch>
        </p:blipFill>
        <p:spPr bwMode="auto">
          <a:xfrm>
            <a:off x="1141413" y="2209800"/>
            <a:ext cx="221138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336644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0"/>
            <a:ext cx="63246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it-IT" smtClean="0"/>
              <a:t>Volume / Variety / Vocabulary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7238" y="2205038"/>
            <a:ext cx="7631112" cy="3671887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Monotype Sorts" pitchFamily="2" charset="2"/>
              <a:buChar char="4"/>
            </a:pPr>
            <a:r>
              <a:rPr lang="en-US" smtClean="0"/>
              <a:t> project your voice</a:t>
            </a:r>
          </a:p>
          <a:p>
            <a:pPr lvl="1" eaLnBrk="1" hangingPunct="1">
              <a:buFont typeface="Monotype Sorts" pitchFamily="2" charset="2"/>
              <a:buNone/>
            </a:pPr>
            <a:r>
              <a:rPr lang="en-US" sz="3200" smtClean="0"/>
              <a:t>		- aim for the back</a:t>
            </a:r>
          </a:p>
          <a:p>
            <a:pPr eaLnBrk="1" hangingPunct="1">
              <a:buFont typeface="Monotype Sorts" pitchFamily="2" charset="2"/>
              <a:buChar char="4"/>
            </a:pPr>
            <a:r>
              <a:rPr lang="en-US" smtClean="0"/>
              <a:t> go faster to excite</a:t>
            </a:r>
          </a:p>
          <a:p>
            <a:pPr eaLnBrk="1" hangingPunct="1">
              <a:buFont typeface="Monotype Sorts" pitchFamily="2" charset="2"/>
              <a:buChar char="4"/>
            </a:pPr>
            <a:r>
              <a:rPr lang="en-US" smtClean="0"/>
              <a:t> to gain maximum attention, say some words  </a:t>
            </a:r>
            <a:r>
              <a:rPr lang="en-US" sz="4400" b="1" smtClean="0"/>
              <a:t>louder</a:t>
            </a:r>
            <a:endParaRPr lang="en-US" b="1" smtClean="0"/>
          </a:p>
          <a:p>
            <a:pPr eaLnBrk="1" hangingPunct="1">
              <a:buFont typeface="Monotype Sorts" pitchFamily="2" charset="2"/>
              <a:buChar char="4"/>
            </a:pPr>
            <a:r>
              <a:rPr lang="en-US" smtClean="0"/>
              <a:t> repeat important words</a:t>
            </a:r>
          </a:p>
          <a:p>
            <a:pPr eaLnBrk="1" hangingPunct="1">
              <a:buFont typeface="Monotype Sorts" pitchFamily="2" charset="2"/>
              <a:buChar char="4"/>
            </a:pPr>
            <a:endParaRPr lang="en-US" smtClean="0"/>
          </a:p>
          <a:p>
            <a:pPr eaLnBrk="1" hangingPunct="1">
              <a:buFont typeface="Monotype Sorts" pitchFamily="2" charset="2"/>
              <a:buChar char="4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8524602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636</Words>
  <Application>Microsoft Office PowerPoint</Application>
  <PresentationFormat>On-screen Show (4:3)</PresentationFormat>
  <Paragraphs>171</Paragraphs>
  <Slides>27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Office Theme</vt:lpstr>
      <vt:lpstr>Default Design</vt:lpstr>
      <vt:lpstr>1_Default Design</vt:lpstr>
      <vt:lpstr>Clip</vt:lpstr>
      <vt:lpstr>Photo Editor Photo</vt:lpstr>
      <vt:lpstr>Microsoft Clip Gallery</vt:lpstr>
      <vt:lpstr>Training of Trainers</vt:lpstr>
      <vt:lpstr>PowerPoint Presentation</vt:lpstr>
      <vt:lpstr>Facilitating Group Discussions</vt:lpstr>
      <vt:lpstr>PowerPoint Presentation</vt:lpstr>
      <vt:lpstr>Presentation Skills</vt:lpstr>
      <vt:lpstr>4 Key Aspects</vt:lpstr>
      <vt:lpstr>Speed</vt:lpstr>
      <vt:lpstr>Tone</vt:lpstr>
      <vt:lpstr>Volume / Variety / Vocabulary</vt:lpstr>
      <vt:lpstr>PowerPoint Presentation</vt:lpstr>
      <vt:lpstr>Language</vt:lpstr>
      <vt:lpstr>Body Language – Don’ts</vt:lpstr>
      <vt:lpstr>Body Language - Dos</vt:lpstr>
      <vt:lpstr>What are the characteristics of effective facilitators?</vt:lpstr>
      <vt:lpstr>What is a facilitator?</vt:lpstr>
      <vt:lpstr>Role:  Conductor</vt:lpstr>
      <vt:lpstr>Role:  Impartial Helper</vt:lpstr>
      <vt:lpstr>What a facilitator is NOT</vt:lpstr>
      <vt:lpstr>Facilitator’s Role:  Overview</vt:lpstr>
      <vt:lpstr>What are the challenges of facilitating groups?</vt:lpstr>
      <vt:lpstr>Facilitating Meetings</vt:lpstr>
      <vt:lpstr>Facilitating Meetings</vt:lpstr>
      <vt:lpstr>Questioning</vt:lpstr>
      <vt:lpstr>Questioning</vt:lpstr>
      <vt:lpstr>Good Facilitation Brings </vt:lpstr>
      <vt:lpstr>Training of Trainers</vt:lpstr>
      <vt:lpstr>Presentation &amp; Facilitation Feedback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Malcolm Goodale</dc:creator>
  <cp:lastModifiedBy>Itc144 Itc144</cp:lastModifiedBy>
  <cp:revision>30</cp:revision>
  <cp:lastPrinted>2014-05-27T10:26:39Z</cp:lastPrinted>
  <dcterms:created xsi:type="dcterms:W3CDTF">2011-09-11T12:07:11Z</dcterms:created>
  <dcterms:modified xsi:type="dcterms:W3CDTF">2014-05-27T10:28:08Z</dcterms:modified>
</cp:coreProperties>
</file>