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346" r:id="rId2"/>
    <p:sldId id="347" r:id="rId3"/>
    <p:sldId id="348" r:id="rId4"/>
    <p:sldId id="349" r:id="rId5"/>
    <p:sldId id="350" r:id="rId6"/>
    <p:sldId id="351" r:id="rId7"/>
    <p:sldId id="357" r:id="rId8"/>
    <p:sldId id="352" r:id="rId9"/>
    <p:sldId id="353" r:id="rId10"/>
    <p:sldId id="354" r:id="rId11"/>
    <p:sldId id="355" r:id="rId12"/>
    <p:sldId id="358" r:id="rId13"/>
    <p:sldId id="376" r:id="rId14"/>
    <p:sldId id="377" r:id="rId15"/>
    <p:sldId id="378" r:id="rId16"/>
    <p:sldId id="379"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226" autoAdjust="0"/>
    <p:restoredTop sz="82302" autoAdjust="0"/>
  </p:normalViewPr>
  <p:slideViewPr>
    <p:cSldViewPr>
      <p:cViewPr varScale="1">
        <p:scale>
          <a:sx n="88" d="100"/>
          <a:sy n="88" d="100"/>
        </p:scale>
        <p:origin x="-1206" y="-10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6" d="100"/>
          <a:sy n="66" d="100"/>
        </p:scale>
        <p:origin x="-3222"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lars.tushuizen\Documents\UNDG\Funding%20_Ops\JFBO\Common%20Services\BoS\Pilots\BoS%20Adopter%20Countries_Tracker_Sept%202014.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lars.tushuizen\Documents\UNDG\Funding%20_Ops\JFBO\Common%20Services\BoS\Pilots\BoS%20Adopter%20Countries_Tracker_Sept%202014.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lars.tushuizen\Documents\UNDG\Funding%20_Ops\JFBO\Common%20Services\BoS\Pilots\BoS%20Adopter%20Countries_Tracker_Sept%202014.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v>BOS Pilot Status October 2014</c:v>
          </c:tx>
          <c:invertIfNegative val="0"/>
          <c:cat>
            <c:multiLvlStrRef>
              <c:f>'Country Coordination'!$F$32:$H$33</c:f>
              <c:multiLvlStrCache>
                <c:ptCount val="3"/>
                <c:lvl>
                  <c:pt idx="0">
                    <c:v>Completed</c:v>
                  </c:pt>
                  <c:pt idx="1">
                    <c:v>On Track</c:v>
                  </c:pt>
                  <c:pt idx="2">
                    <c:v>Withdrew</c:v>
                  </c:pt>
                </c:lvl>
                <c:lvl>
                  <c:pt idx="0">
                    <c:v>BoS Pilot Status October</c:v>
                  </c:pt>
                </c:lvl>
              </c:multiLvlStrCache>
            </c:multiLvlStrRef>
          </c:cat>
          <c:val>
            <c:numRef>
              <c:f>'Country Coordination'!$F$34:$H$34</c:f>
              <c:numCache>
                <c:formatCode>General</c:formatCode>
                <c:ptCount val="3"/>
                <c:pt idx="0">
                  <c:v>8</c:v>
                </c:pt>
                <c:pt idx="1">
                  <c:v>4</c:v>
                </c:pt>
                <c:pt idx="2">
                  <c:v>2</c:v>
                </c:pt>
              </c:numCache>
            </c:numRef>
          </c:val>
        </c:ser>
        <c:dLbls>
          <c:showLegendKey val="0"/>
          <c:showVal val="0"/>
          <c:showCatName val="0"/>
          <c:showSerName val="0"/>
          <c:showPercent val="0"/>
          <c:showBubbleSize val="0"/>
        </c:dLbls>
        <c:gapWidth val="150"/>
        <c:shape val="box"/>
        <c:axId val="108566400"/>
        <c:axId val="108567936"/>
        <c:axId val="0"/>
      </c:bar3DChart>
      <c:catAx>
        <c:axId val="108566400"/>
        <c:scaling>
          <c:orientation val="minMax"/>
        </c:scaling>
        <c:delete val="0"/>
        <c:axPos val="b"/>
        <c:majorTickMark val="out"/>
        <c:minorTickMark val="none"/>
        <c:tickLblPos val="nextTo"/>
        <c:crossAx val="108567936"/>
        <c:crosses val="autoZero"/>
        <c:auto val="1"/>
        <c:lblAlgn val="ctr"/>
        <c:lblOffset val="100"/>
        <c:noMultiLvlLbl val="0"/>
      </c:catAx>
      <c:valAx>
        <c:axId val="108567936"/>
        <c:scaling>
          <c:orientation val="minMax"/>
        </c:scaling>
        <c:delete val="0"/>
        <c:axPos val="l"/>
        <c:majorGridlines/>
        <c:numFmt formatCode="General" sourceLinked="1"/>
        <c:majorTickMark val="out"/>
        <c:minorTickMark val="none"/>
        <c:tickLblPos val="nextTo"/>
        <c:crossAx val="108566400"/>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view3D>
      <c:rotX val="15"/>
      <c:rotY val="20"/>
      <c:rAngAx val="1"/>
    </c:view3D>
    <c:floor>
      <c:thickness val="0"/>
    </c:floor>
    <c:sideWall>
      <c:thickness val="0"/>
    </c:sideWall>
    <c:backWall>
      <c:thickness val="0"/>
    </c:backWall>
    <c:plotArea>
      <c:layout/>
      <c:bar3DChart>
        <c:barDir val="col"/>
        <c:grouping val="clustered"/>
        <c:varyColors val="0"/>
        <c:ser>
          <c:idx val="0"/>
          <c:order val="0"/>
          <c:tx>
            <c:v># countries with BOS Intervention Areas</c:v>
          </c:tx>
          <c:invertIfNegative val="0"/>
          <c:dLbls>
            <c:txPr>
              <a:bodyPr/>
              <a:lstStyle/>
              <a:p>
                <a:pPr>
                  <a:defRPr sz="1200" b="1"/>
                </a:pPr>
                <a:endParaRPr lang="en-US"/>
              </a:p>
            </c:txPr>
            <c:showLegendKey val="0"/>
            <c:showVal val="1"/>
            <c:showCatName val="0"/>
            <c:showSerName val="0"/>
            <c:showPercent val="0"/>
            <c:showBubbleSize val="0"/>
            <c:showLeaderLines val="0"/>
          </c:dLbls>
          <c:cat>
            <c:strRef>
              <c:f>'Intervention Areas BOS'!$D$24:$N$24</c:f>
              <c:strCache>
                <c:ptCount val="11"/>
                <c:pt idx="0">
                  <c:v>Procurement</c:v>
                </c:pt>
                <c:pt idx="1">
                  <c:v>ICT</c:v>
                </c:pt>
                <c:pt idx="2">
                  <c:v>HR</c:v>
                </c:pt>
                <c:pt idx="3">
                  <c:v>Logistics</c:v>
                </c:pt>
                <c:pt idx="4">
                  <c:v>Finance</c:v>
                </c:pt>
                <c:pt idx="5">
                  <c:v>Aid Effectiveness (including HACT)</c:v>
                </c:pt>
                <c:pt idx="6">
                  <c:v>Business Continuity Management</c:v>
                </c:pt>
                <c:pt idx="7">
                  <c:v>Legal</c:v>
                </c:pt>
                <c:pt idx="8">
                  <c:v>Coordination Common Operations</c:v>
                </c:pt>
                <c:pt idx="9">
                  <c:v>Common Premises
(Greening, energy)</c:v>
                </c:pt>
                <c:pt idx="10">
                  <c:v>Security</c:v>
                </c:pt>
              </c:strCache>
            </c:strRef>
          </c:cat>
          <c:val>
            <c:numRef>
              <c:f>'Intervention Areas BOS'!$D$25:$N$25</c:f>
              <c:numCache>
                <c:formatCode>General</c:formatCode>
                <c:ptCount val="11"/>
                <c:pt idx="0">
                  <c:v>7</c:v>
                </c:pt>
                <c:pt idx="1">
                  <c:v>7</c:v>
                </c:pt>
                <c:pt idx="2">
                  <c:v>7</c:v>
                </c:pt>
                <c:pt idx="3">
                  <c:v>4</c:v>
                </c:pt>
                <c:pt idx="4">
                  <c:v>4</c:v>
                </c:pt>
                <c:pt idx="5">
                  <c:v>4</c:v>
                </c:pt>
                <c:pt idx="6">
                  <c:v>1</c:v>
                </c:pt>
                <c:pt idx="7">
                  <c:v>1</c:v>
                </c:pt>
                <c:pt idx="8">
                  <c:v>1</c:v>
                </c:pt>
                <c:pt idx="9">
                  <c:v>3</c:v>
                </c:pt>
                <c:pt idx="10">
                  <c:v>1</c:v>
                </c:pt>
              </c:numCache>
            </c:numRef>
          </c:val>
        </c:ser>
        <c:dLbls>
          <c:showLegendKey val="0"/>
          <c:showVal val="1"/>
          <c:showCatName val="0"/>
          <c:showSerName val="0"/>
          <c:showPercent val="0"/>
          <c:showBubbleSize val="0"/>
        </c:dLbls>
        <c:gapWidth val="75"/>
        <c:shape val="box"/>
        <c:axId val="120800000"/>
        <c:axId val="120802688"/>
        <c:axId val="0"/>
      </c:bar3DChart>
      <c:catAx>
        <c:axId val="120800000"/>
        <c:scaling>
          <c:orientation val="minMax"/>
        </c:scaling>
        <c:delete val="0"/>
        <c:axPos val="b"/>
        <c:majorTickMark val="none"/>
        <c:minorTickMark val="none"/>
        <c:tickLblPos val="nextTo"/>
        <c:txPr>
          <a:bodyPr/>
          <a:lstStyle/>
          <a:p>
            <a:pPr>
              <a:defRPr sz="1050" b="1"/>
            </a:pPr>
            <a:endParaRPr lang="en-US"/>
          </a:p>
        </c:txPr>
        <c:crossAx val="120802688"/>
        <c:crosses val="autoZero"/>
        <c:auto val="1"/>
        <c:lblAlgn val="ctr"/>
        <c:lblOffset val="100"/>
        <c:noMultiLvlLbl val="0"/>
      </c:catAx>
      <c:valAx>
        <c:axId val="120802688"/>
        <c:scaling>
          <c:orientation val="minMax"/>
        </c:scaling>
        <c:delete val="0"/>
        <c:axPos val="l"/>
        <c:numFmt formatCode="General" sourceLinked="1"/>
        <c:majorTickMark val="none"/>
        <c:minorTickMark val="none"/>
        <c:tickLblPos val="nextTo"/>
        <c:crossAx val="120800000"/>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BOS pilots per region </a:t>
            </a:r>
            <a:endParaRPr lang="en-US" dirty="0"/>
          </a:p>
        </c:rich>
      </c:tx>
      <c:layout/>
      <c:overlay val="0"/>
    </c:title>
    <c:autoTitleDeleted val="0"/>
    <c:view3D>
      <c:rotX val="30"/>
      <c:rotY val="0"/>
      <c:rAngAx val="0"/>
      <c:perspective val="30"/>
    </c:view3D>
    <c:floor>
      <c:thickness val="0"/>
    </c:floor>
    <c:sideWall>
      <c:thickness val="0"/>
    </c:sideWall>
    <c:backWall>
      <c:thickness val="0"/>
    </c:backWall>
    <c:plotArea>
      <c:layout/>
      <c:pie3DChart>
        <c:varyColors val="1"/>
        <c:ser>
          <c:idx val="0"/>
          <c:order val="0"/>
          <c:dLbls>
            <c:dLbl>
              <c:idx val="0"/>
              <c:layout>
                <c:manualLayout>
                  <c:x val="-0.11766788985528186"/>
                  <c:y val="8.0096436809035235E-2"/>
                </c:manualLayout>
              </c:layout>
              <c:tx>
                <c:rich>
                  <a:bodyPr/>
                  <a:lstStyle/>
                  <a:p>
                    <a:r>
                      <a:rPr lang="en-US" sz="2000" b="1"/>
                      <a:t>3</a:t>
                    </a:r>
                    <a:endParaRPr lang="en-US"/>
                  </a:p>
                </c:rich>
              </c:tx>
              <c:showLegendKey val="0"/>
              <c:showVal val="0"/>
              <c:showCatName val="0"/>
              <c:showSerName val="0"/>
              <c:showPercent val="1"/>
              <c:showBubbleSize val="0"/>
            </c:dLbl>
            <c:dLbl>
              <c:idx val="1"/>
              <c:layout>
                <c:manualLayout>
                  <c:x val="-6.5894177776011406E-2"/>
                  <c:y val="-0.32042273124950288"/>
                </c:manualLayout>
              </c:layout>
              <c:tx>
                <c:rich>
                  <a:bodyPr/>
                  <a:lstStyle/>
                  <a:p>
                    <a:r>
                      <a:rPr lang="en-US" sz="2000" b="1"/>
                      <a:t>7</a:t>
                    </a:r>
                    <a:endParaRPr lang="en-US"/>
                  </a:p>
                </c:rich>
              </c:tx>
              <c:showLegendKey val="0"/>
              <c:showVal val="0"/>
              <c:showCatName val="0"/>
              <c:showSerName val="0"/>
              <c:showPercent val="1"/>
              <c:showBubbleSize val="0"/>
            </c:dLbl>
            <c:dLbl>
              <c:idx val="2"/>
              <c:layout>
                <c:manualLayout>
                  <c:x val="0.11774212194574812"/>
                  <c:y val="1.7756502028155572E-2"/>
                </c:manualLayout>
              </c:layout>
              <c:tx>
                <c:rich>
                  <a:bodyPr/>
                  <a:lstStyle/>
                  <a:p>
                    <a:r>
                      <a:rPr lang="en-US" sz="2000" b="1"/>
                      <a:t>2</a:t>
                    </a:r>
                    <a:endParaRPr lang="en-US"/>
                  </a:p>
                </c:rich>
              </c:tx>
              <c:showLegendKey val="0"/>
              <c:showVal val="0"/>
              <c:showCatName val="0"/>
              <c:showSerName val="0"/>
              <c:showPercent val="1"/>
              <c:showBubbleSize val="0"/>
            </c:dLbl>
            <c:dLbl>
              <c:idx val="3"/>
              <c:layout/>
              <c:tx>
                <c:rich>
                  <a:bodyPr/>
                  <a:lstStyle/>
                  <a:p>
                    <a:r>
                      <a:rPr lang="en-US"/>
                      <a:t>0</a:t>
                    </a:r>
                  </a:p>
                </c:rich>
              </c:tx>
              <c:showLegendKey val="0"/>
              <c:showVal val="0"/>
              <c:showCatName val="0"/>
              <c:showSerName val="0"/>
              <c:showPercent val="1"/>
              <c:showBubbleSize val="0"/>
            </c:dLbl>
            <c:dLbl>
              <c:idx val="4"/>
              <c:layout>
                <c:manualLayout>
                  <c:x val="7.7111981494284124E-2"/>
                  <c:y val="0.10206732681142131"/>
                </c:manualLayout>
              </c:layout>
              <c:tx>
                <c:rich>
                  <a:bodyPr/>
                  <a:lstStyle/>
                  <a:p>
                    <a:r>
                      <a:rPr lang="en-US" sz="2000" b="1"/>
                      <a:t>2</a:t>
                    </a:r>
                    <a:endParaRPr lang="en-US"/>
                  </a:p>
                </c:rich>
              </c:tx>
              <c:showLegendKey val="0"/>
              <c:showVal val="0"/>
              <c:showCatName val="0"/>
              <c:showSerName val="0"/>
              <c:showPercent val="1"/>
              <c:showBubbleSize val="0"/>
            </c:dLbl>
            <c:txPr>
              <a:bodyPr/>
              <a:lstStyle/>
              <a:p>
                <a:pPr>
                  <a:defRPr sz="2000" b="1"/>
                </a:pPr>
                <a:endParaRPr lang="en-US"/>
              </a:p>
            </c:txPr>
            <c:showLegendKey val="0"/>
            <c:showVal val="0"/>
            <c:showCatName val="0"/>
            <c:showSerName val="0"/>
            <c:showPercent val="1"/>
            <c:showBubbleSize val="0"/>
            <c:showLeaderLines val="1"/>
          </c:dLbls>
          <c:cat>
            <c:strRef>
              <c:f>'Country Coordination'!$F$37:$J$37</c:f>
              <c:strCache>
                <c:ptCount val="5"/>
                <c:pt idx="0">
                  <c:v>Asia Pacific</c:v>
                </c:pt>
                <c:pt idx="1">
                  <c:v>Africa</c:v>
                </c:pt>
                <c:pt idx="2">
                  <c:v>CIS</c:v>
                </c:pt>
                <c:pt idx="3">
                  <c:v>Arab States</c:v>
                </c:pt>
                <c:pt idx="4">
                  <c:v>Latin America</c:v>
                </c:pt>
              </c:strCache>
            </c:strRef>
          </c:cat>
          <c:val>
            <c:numRef>
              <c:f>'Country Coordination'!$F$38:$J$38</c:f>
              <c:numCache>
                <c:formatCode>General</c:formatCode>
                <c:ptCount val="5"/>
                <c:pt idx="0">
                  <c:v>3</c:v>
                </c:pt>
                <c:pt idx="1">
                  <c:v>7</c:v>
                </c:pt>
                <c:pt idx="2">
                  <c:v>2</c:v>
                </c:pt>
                <c:pt idx="3">
                  <c:v>0</c:v>
                </c:pt>
                <c:pt idx="4">
                  <c:v>2</c:v>
                </c:pt>
              </c:numCache>
            </c:numRef>
          </c:val>
        </c:ser>
        <c:dLbls>
          <c:showLegendKey val="0"/>
          <c:showVal val="0"/>
          <c:showCatName val="0"/>
          <c:showSerName val="0"/>
          <c:showPercent val="1"/>
          <c:showBubbleSize val="0"/>
          <c:showLeaderLines val="1"/>
        </c:dLbls>
      </c:pie3DChart>
    </c:plotArea>
    <c:legend>
      <c:legendPos val="t"/>
      <c:layout/>
      <c:overlay val="0"/>
      <c:txPr>
        <a:bodyPr/>
        <a:lstStyle/>
        <a:p>
          <a:pPr>
            <a:defRPr sz="2000" b="1"/>
          </a:pPr>
          <a:endParaRPr lang="en-US"/>
        </a:p>
      </c:txPr>
    </c:legend>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23C72ED-8DCB-4EB5-AA09-F7AA823740AC}" type="datetimeFigureOut">
              <a:rPr lang="en-US" smtClean="0"/>
              <a:t>11/18/2014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AEC9D40B-408A-4E93-8546-6D43A13AAE1A}" type="slidenum">
              <a:rPr lang="en-US" smtClean="0"/>
              <a:t>‹#›</a:t>
            </a:fld>
            <a:endParaRPr lang="en-US"/>
          </a:p>
        </p:txBody>
      </p:sp>
    </p:spTree>
    <p:extLst>
      <p:ext uri="{BB962C8B-B14F-4D97-AF65-F5344CB8AC3E}">
        <p14:creationId xmlns:p14="http://schemas.microsoft.com/office/powerpoint/2010/main" val="2648885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C9D40B-408A-4E93-8546-6D43A13AAE1A}" type="slidenum">
              <a:rPr lang="en-US" smtClean="0"/>
              <a:t>1</a:t>
            </a:fld>
            <a:endParaRPr lang="en-US"/>
          </a:p>
        </p:txBody>
      </p:sp>
    </p:spTree>
    <p:extLst>
      <p:ext uri="{BB962C8B-B14F-4D97-AF65-F5344CB8AC3E}">
        <p14:creationId xmlns:p14="http://schemas.microsoft.com/office/powerpoint/2010/main" val="37442601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b="1" u="sng" smtClean="0"/>
              <a:t>Key Message- </a:t>
            </a:r>
            <a:r>
              <a:rPr lang="en-GB" altLang="en-US" smtClean="0"/>
              <a:t>There are 11 different mandates provided through the QCPR (</a:t>
            </a:r>
            <a:r>
              <a:rPr lang="en-GB" altLang="en-US" i="1" smtClean="0"/>
              <a:t>pick the mandate that fits the message of the presentation/audience</a:t>
            </a:r>
            <a:r>
              <a:rPr lang="en-GB" altLang="en-US" smtClean="0"/>
              <a:t>)</a:t>
            </a:r>
          </a:p>
          <a:p>
            <a:pPr algn="ctr" eaLnBrk="1" hangingPunct="1">
              <a:spcBef>
                <a:spcPct val="0"/>
              </a:spcBef>
            </a:pPr>
            <a:endParaRPr lang="en-GB" altLang="en-US" b="1" u="sng" smtClean="0"/>
          </a:p>
          <a:p>
            <a:pPr algn="ctr" eaLnBrk="1" hangingPunct="1">
              <a:spcBef>
                <a:spcPct val="0"/>
              </a:spcBef>
            </a:pPr>
            <a:r>
              <a:rPr lang="en-GB" altLang="en-US" b="1" u="sng" smtClean="0"/>
              <a:t>QCPR Mandates relevant to Business Operations</a:t>
            </a:r>
          </a:p>
          <a:p>
            <a:pPr eaLnBrk="1" hangingPunct="1">
              <a:spcBef>
                <a:spcPct val="0"/>
              </a:spcBef>
            </a:pPr>
            <a:endParaRPr lang="en-GB" altLang="en-US" smtClean="0"/>
          </a:p>
          <a:p>
            <a:pPr eaLnBrk="1" hangingPunct="1">
              <a:spcBef>
                <a:spcPct val="0"/>
              </a:spcBef>
            </a:pPr>
            <a:endParaRPr lang="en-GB" altLang="en-US" smtClean="0"/>
          </a:p>
          <a:p>
            <a:pPr eaLnBrk="1" hangingPunct="1">
              <a:spcBef>
                <a:spcPct val="0"/>
              </a:spcBef>
            </a:pPr>
            <a:r>
              <a:rPr lang="en-GB" altLang="en-US" smtClean="0"/>
              <a:t>152.	</a:t>
            </a:r>
            <a:r>
              <a:rPr lang="en-GB" altLang="en-US" i="1" smtClean="0"/>
              <a:t>Requests</a:t>
            </a:r>
            <a:r>
              <a:rPr lang="en-GB" altLang="en-US" smtClean="0"/>
              <a:t> the United Nations development system funds and programmes, and encourages the specialized agencies and other entities of the United Nations, to further pursue higher-quality, more effective and cost-efficient support services in all programme countries by reducing the duplication of functions, and administrative and transaction costs through the </a:t>
            </a:r>
            <a:r>
              <a:rPr lang="en-GB" altLang="en-US" b="1" smtClean="0"/>
              <a:t>consolidation of support services at the country level, either by delegating common functions to a lead agency, establishing a common United Nations service centre or, where feasible, outsourcing support services without compromising quality of services, and, within their mandates, ensuring that efficiency savings are used for programme activities</a:t>
            </a:r>
            <a:r>
              <a:rPr lang="en-GB" altLang="en-US" smtClean="0"/>
              <a:t> with a view to building national capacities, and to report on concrete achievements in this regard to their respective governing bodies by the end of 2014 and annually thereafter, and requests the funds and programmes to submit a joint plan in this regard to their executive boards at their first regular sessions in 2014; </a:t>
            </a:r>
            <a:endParaRPr lang="en-US" altLang="en-US" smtClean="0"/>
          </a:p>
          <a:p>
            <a:pPr eaLnBrk="1" hangingPunct="1">
              <a:spcBef>
                <a:spcPct val="0"/>
              </a:spcBef>
            </a:pPr>
            <a:r>
              <a:rPr lang="en-GB" altLang="en-US" smtClean="0"/>
              <a:t>	153.	</a:t>
            </a:r>
            <a:r>
              <a:rPr lang="en-GB" altLang="en-US" i="1" smtClean="0"/>
              <a:t>Also requests</a:t>
            </a:r>
            <a:r>
              <a:rPr lang="en-GB" altLang="en-US" smtClean="0"/>
              <a:t> the funds and programmes, and encourages the specialized agencies and other entities of the United Nations, to further invest in intra-agency rationalization of business operations and to present plans in this regard to their governing bodies by the end of 2013; </a:t>
            </a:r>
            <a:endParaRPr lang="en-US" altLang="en-US" smtClean="0"/>
          </a:p>
          <a:p>
            <a:pPr eaLnBrk="1" hangingPunct="1">
              <a:spcBef>
                <a:spcPct val="0"/>
              </a:spcBef>
            </a:pPr>
            <a:r>
              <a:rPr lang="en-GB" altLang="en-US" smtClean="0"/>
              <a:t>	154.	</a:t>
            </a:r>
            <a:r>
              <a:rPr lang="en-GB" altLang="en-US" i="1" smtClean="0"/>
              <a:t>Further requests</a:t>
            </a:r>
            <a:r>
              <a:rPr lang="en-GB" altLang="en-US" smtClean="0"/>
              <a:t> the funds and programmes, and encourages the specialized agencies and other entities of the United Nations system, to develop and </a:t>
            </a:r>
            <a:r>
              <a:rPr lang="en-GB" altLang="en-US" b="1" smtClean="0"/>
              <a:t>conclude inter-agency framework agreements </a:t>
            </a:r>
            <a:r>
              <a:rPr lang="en-GB" altLang="en-US" smtClean="0"/>
              <a:t>regarding the provision of support services regulating the mutual validity of agreements between United Nations entities and third parties at the country level and to </a:t>
            </a:r>
            <a:r>
              <a:rPr lang="en-GB" altLang="en-US" b="1" smtClean="0"/>
              <a:t>delegate the authority to country teams to establish and manage common services and long-term agreements </a:t>
            </a:r>
            <a:r>
              <a:rPr lang="en-GB" altLang="en-US" smtClean="0"/>
              <a:t>with third parties through standardized inter-agency agreements without further approval requirements by the end of 2013; </a:t>
            </a:r>
            <a:endParaRPr lang="en-US" altLang="en-US" smtClean="0"/>
          </a:p>
          <a:p>
            <a:pPr eaLnBrk="1" hangingPunct="1">
              <a:spcBef>
                <a:spcPct val="0"/>
              </a:spcBef>
            </a:pPr>
            <a:r>
              <a:rPr lang="en-GB" altLang="en-US" smtClean="0"/>
              <a:t>	155.	</a:t>
            </a:r>
            <a:r>
              <a:rPr lang="en-GB" altLang="en-US" i="1" smtClean="0"/>
              <a:t>Requests</a:t>
            </a:r>
            <a:r>
              <a:rPr lang="en-GB" altLang="en-US" smtClean="0"/>
              <a:t> the Secretary-General through the High-level Committee on Management and the United Nations Development Group to present plans for the establishment of common support services at the country, regional and headquarters levels, based on a unified set of regulations and rules, policies and procedures, at the country, regional and headquarters levels, in the </a:t>
            </a:r>
            <a:r>
              <a:rPr lang="en-GB" altLang="en-US" b="1" smtClean="0"/>
              <a:t>functional areas of finance, human resources management, procurement, information technology management and other administrative services</a:t>
            </a:r>
            <a:r>
              <a:rPr lang="en-GB" altLang="en-US" smtClean="0"/>
              <a:t>, for review by the Economic and Social Council and approval by the executive boards of the funds and programmes and the governing bodies of the specialized agencies by end of 2014, with a view to implementation by 2016; </a:t>
            </a:r>
            <a:endParaRPr lang="en-US" altLang="en-US" smtClean="0"/>
          </a:p>
          <a:p>
            <a:pPr eaLnBrk="1" hangingPunct="1">
              <a:spcBef>
                <a:spcPct val="0"/>
              </a:spcBef>
            </a:pPr>
            <a:r>
              <a:rPr lang="en-GB" altLang="en-US" smtClean="0"/>
              <a:t>	156.	</a:t>
            </a:r>
            <a:r>
              <a:rPr lang="en-GB" altLang="en-US" i="1" smtClean="0"/>
              <a:t>Recognizes</a:t>
            </a:r>
            <a:r>
              <a:rPr lang="en-GB" altLang="en-US" smtClean="0"/>
              <a:t> that more cost-effective, efficient and harmonized procurement practices can help to achieve greater effectiveness and better results, encourages the United Nations development system to consider options for </a:t>
            </a:r>
            <a:r>
              <a:rPr lang="en-GB" altLang="en-US" b="1" smtClean="0"/>
              <a:t>greater collaboration in procurement </a:t>
            </a:r>
            <a:r>
              <a:rPr lang="en-GB" altLang="en-US" smtClean="0"/>
              <a:t>at the country, regional and global levels, taking into account the United Nations procurement principles of, inter alia, fairness, integrity, transparency and effective international competition, and in this regard requests the funds and programmes, and encourages the specialized agencies and other entities of the United Nations system, to address the barriers to greater procurement cooperation and to fully exploit the potential for improved efficiency and effectiveness through increased collaboration, and to redirect efficiency savings, including from economies of scale, into programmes, and to make full use of the existing long-term agreements, develop new ones and implement the guidelines on common procurement at the country level; </a:t>
            </a:r>
            <a:endParaRPr lang="en-US" altLang="en-US" smtClean="0"/>
          </a:p>
          <a:p>
            <a:pPr eaLnBrk="1" hangingPunct="1">
              <a:spcBef>
                <a:spcPct val="0"/>
              </a:spcBef>
            </a:pPr>
            <a:r>
              <a:rPr lang="en-GB" altLang="en-US" smtClean="0"/>
              <a:t>	157.	</a:t>
            </a:r>
            <a:r>
              <a:rPr lang="en-GB" altLang="en-US" i="1" smtClean="0"/>
              <a:t>Encourages</a:t>
            </a:r>
            <a:r>
              <a:rPr lang="en-GB" altLang="en-US" smtClean="0"/>
              <a:t> the United Nations development system, in compliance with existing relevant legislative frameworks, to make </a:t>
            </a:r>
            <a:r>
              <a:rPr lang="en-GB" altLang="en-US" b="1" smtClean="0"/>
              <a:t>increased use of national public and private systems for support services</a:t>
            </a:r>
            <a:r>
              <a:rPr lang="en-GB" altLang="en-US" smtClean="0"/>
              <a:t>, including for procurement, security, information technology, telecommunications, travel and banking, as well as, when appropriate, for planning, reporting and evaluation; </a:t>
            </a:r>
            <a:endParaRPr lang="en-US" altLang="en-US" smtClean="0"/>
          </a:p>
          <a:p>
            <a:pPr eaLnBrk="1" hangingPunct="1">
              <a:spcBef>
                <a:spcPct val="0"/>
              </a:spcBef>
            </a:pPr>
            <a:r>
              <a:rPr lang="en-GB" altLang="en-US" smtClean="0"/>
              <a:t>	158.	</a:t>
            </a:r>
            <a:r>
              <a:rPr lang="en-GB" altLang="en-US" i="1" smtClean="0"/>
              <a:t>Also encourages</a:t>
            </a:r>
            <a:r>
              <a:rPr lang="en-GB" altLang="en-US" smtClean="0"/>
              <a:t> the United Nations development system to </a:t>
            </a:r>
            <a:r>
              <a:rPr lang="en-GB" altLang="en-US" b="1" smtClean="0"/>
              <a:t>avoid and significantly reduce the number of its parallel project implementation units</a:t>
            </a:r>
            <a:r>
              <a:rPr lang="en-GB" altLang="en-US" smtClean="0"/>
              <a:t> in programme countries as a means of strengthening national capacities and reducing transaction costs; </a:t>
            </a:r>
            <a:endParaRPr lang="en-US" altLang="en-US" smtClean="0"/>
          </a:p>
          <a:p>
            <a:pPr eaLnBrk="1" hangingPunct="1">
              <a:spcBef>
                <a:spcPct val="0"/>
              </a:spcBef>
            </a:pPr>
            <a:r>
              <a:rPr lang="en-GB" altLang="en-US" smtClean="0"/>
              <a:t>	159.	</a:t>
            </a:r>
            <a:r>
              <a:rPr lang="en-GB" altLang="en-US" i="1" smtClean="0"/>
              <a:t>Requests</a:t>
            </a:r>
            <a:r>
              <a:rPr lang="en-GB" altLang="en-US" smtClean="0"/>
              <a:t> the Secretary-General to present to the executive boards of the funds and programmes, by the beginning of 2014, a proposal on the </a:t>
            </a:r>
            <a:r>
              <a:rPr lang="en-GB" altLang="en-US" b="1" smtClean="0"/>
              <a:t>common definition of operating costs and a common and standardized system of cost control, </a:t>
            </a:r>
            <a:r>
              <a:rPr lang="en-GB" altLang="en-US" smtClean="0"/>
              <a:t>paying due attention to their different business models, with a view to their taking a decision on this issue; </a:t>
            </a:r>
            <a:endParaRPr lang="en-US" altLang="en-US" smtClean="0"/>
          </a:p>
          <a:p>
            <a:pPr eaLnBrk="1" hangingPunct="1">
              <a:spcBef>
                <a:spcPct val="0"/>
              </a:spcBef>
            </a:pPr>
            <a:r>
              <a:rPr lang="en-GB" altLang="en-US" smtClean="0"/>
              <a:t>	160.	</a:t>
            </a:r>
            <a:r>
              <a:rPr lang="en-GB" altLang="en-US" i="1" smtClean="0"/>
              <a:t>Requests</a:t>
            </a:r>
            <a:r>
              <a:rPr lang="en-GB" altLang="en-US" smtClean="0"/>
              <a:t> the funds and programmes, and encourages the specialized agencies and other entities of the United Nations development system, to consider </a:t>
            </a:r>
            <a:r>
              <a:rPr lang="en-GB" altLang="en-US" b="1" smtClean="0"/>
              <a:t>system-wide interoperability of enterprise resources planning systems</a:t>
            </a:r>
            <a:r>
              <a:rPr lang="en-GB" altLang="en-US" smtClean="0"/>
              <a:t>, with the objective of harmonizing the electronic processing of internal and external management information, supporting harmonized business processes and practices across the entire United Nations development system in all future investments related to existing or new enterprise resources planning systems, and in this regard requests the Secretary-General to undertake a study to </a:t>
            </a:r>
            <a:r>
              <a:rPr lang="en-GB" altLang="en-US" b="1" smtClean="0"/>
              <a:t>examine the feasibility of establishing interoperability </a:t>
            </a:r>
            <a:r>
              <a:rPr lang="en-GB" altLang="en-US" smtClean="0"/>
              <a:t>among the existing enterprise resources planning systems of the funds and programmes and to report on progress in achieving full interoperability in 2016 in the context of the quadrennial comprehensive policy review; </a:t>
            </a:r>
            <a:endParaRPr lang="en-US" altLang="en-US" smtClean="0"/>
          </a:p>
          <a:p>
            <a:pPr eaLnBrk="1" hangingPunct="1">
              <a:spcBef>
                <a:spcPct val="0"/>
              </a:spcBef>
            </a:pPr>
            <a:r>
              <a:rPr lang="en-GB" altLang="en-US" smtClean="0"/>
              <a:t>	161.	</a:t>
            </a:r>
            <a:r>
              <a:rPr lang="en-GB" altLang="en-US" i="1" smtClean="0"/>
              <a:t>Requests</a:t>
            </a:r>
            <a:r>
              <a:rPr lang="en-GB" altLang="en-US" smtClean="0"/>
              <a:t> the United Nations development system to develop a strategy, in consultation with Member States, by the end of 2013, with concrete goals and targets, to support the </a:t>
            </a:r>
            <a:r>
              <a:rPr lang="en-GB" altLang="en-US" b="1" smtClean="0"/>
              <a:t>establishment of common premises </a:t>
            </a:r>
            <a:r>
              <a:rPr lang="en-GB" altLang="en-US" smtClean="0"/>
              <a:t>in programme countries that wish to adopt them, with due consideration to security conditions as well as cost-effectiveness, and to report on progress in this regard to the Economic and Social Council on a biennial basis, and encourages United Nations country teams to explore all potential savings across the organizations, including the harmonization of business practices in all functional areas and the consolidation of support services; </a:t>
            </a:r>
            <a:endParaRPr lang="en-US" altLang="en-US" smtClean="0"/>
          </a:p>
          <a:p>
            <a:pPr eaLnBrk="1" hangingPunct="1">
              <a:spcBef>
                <a:spcPct val="0"/>
              </a:spcBef>
            </a:pPr>
            <a:r>
              <a:rPr lang="en-GB" altLang="en-US" smtClean="0"/>
              <a:t>	162.	</a:t>
            </a:r>
            <a:r>
              <a:rPr lang="en-GB" altLang="en-US" i="1" smtClean="0"/>
              <a:t>Also requests</a:t>
            </a:r>
            <a:r>
              <a:rPr lang="en-GB" altLang="en-US" smtClean="0"/>
              <a:t> the United Nations development system to </a:t>
            </a:r>
            <a:r>
              <a:rPr lang="en-GB" altLang="en-US" b="1" smtClean="0"/>
              <a:t>prioritize the availability of financial and human resources</a:t>
            </a:r>
            <a:r>
              <a:rPr lang="en-GB" altLang="en-US" smtClean="0"/>
              <a:t>, without compromising the allocation of resources to programmatic activities, to further support the effective harmonization and rationalization of business operations, including the option of developing </a:t>
            </a:r>
            <a:r>
              <a:rPr lang="en-GB" altLang="en-US" b="1" smtClean="0"/>
              <a:t>funding mechanisms </a:t>
            </a:r>
            <a:r>
              <a:rPr lang="en-GB" altLang="en-US" smtClean="0"/>
              <a:t>and other incentives in support of innovative and sustainable business solutions supporting the further development and implementation of high-quality, efficient and cost-effective common support services; </a:t>
            </a:r>
            <a:endParaRPr lang="en-US" altLang="en-US" smtClean="0"/>
          </a:p>
          <a:p>
            <a:pPr eaLnBrk="1" hangingPunct="1">
              <a:spcBef>
                <a:spcPct val="0"/>
              </a:spcBef>
            </a:pPr>
            <a:r>
              <a:rPr lang="en-GB" altLang="en-US" smtClean="0"/>
              <a:t>	163.	</a:t>
            </a:r>
            <a:r>
              <a:rPr lang="en-GB" altLang="en-US" i="1" smtClean="0"/>
              <a:t>Strongly encourages</a:t>
            </a:r>
            <a:r>
              <a:rPr lang="en-GB" altLang="en-US" smtClean="0"/>
              <a:t> the governing bodies of the specialized agencies and other relevant United Nations entities to review and discuss the provisions in this subsection with a view to promoting their implementation by the respective entities and improving harmonization with funds and programmes; </a:t>
            </a:r>
            <a:endParaRPr lang="en-US" altLang="en-US" smtClean="0"/>
          </a:p>
          <a:p>
            <a:pPr eaLnBrk="1" hangingPunct="1">
              <a:spcBef>
                <a:spcPct val="0"/>
              </a:spcBef>
            </a:pPr>
            <a:endParaRPr lang="en-US" altLang="en-US" smtClean="0"/>
          </a:p>
        </p:txBody>
      </p:sp>
      <p:sp>
        <p:nvSpPr>
          <p:cNvPr id="2048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57066" indent="-291179">
              <a:defRPr>
                <a:solidFill>
                  <a:schemeClr val="tx1"/>
                </a:solidFill>
                <a:latin typeface="Calibri" pitchFamily="34" charset="0"/>
              </a:defRPr>
            </a:lvl2pPr>
            <a:lvl3pPr marL="1164717" indent="-232943">
              <a:defRPr>
                <a:solidFill>
                  <a:schemeClr val="tx1"/>
                </a:solidFill>
                <a:latin typeface="Calibri" pitchFamily="34" charset="0"/>
              </a:defRPr>
            </a:lvl3pPr>
            <a:lvl4pPr marL="1630604" indent="-232943">
              <a:defRPr>
                <a:solidFill>
                  <a:schemeClr val="tx1"/>
                </a:solidFill>
                <a:latin typeface="Calibri" pitchFamily="34" charset="0"/>
              </a:defRPr>
            </a:lvl4pPr>
            <a:lvl5pPr marL="2096491" indent="-232943">
              <a:defRPr>
                <a:solidFill>
                  <a:schemeClr val="tx1"/>
                </a:solidFill>
                <a:latin typeface="Calibri" pitchFamily="34" charset="0"/>
              </a:defRPr>
            </a:lvl5pPr>
            <a:lvl6pPr marL="2562377" indent="-232943" fontAlgn="base">
              <a:spcBef>
                <a:spcPct val="0"/>
              </a:spcBef>
              <a:spcAft>
                <a:spcPct val="0"/>
              </a:spcAft>
              <a:defRPr>
                <a:solidFill>
                  <a:schemeClr val="tx1"/>
                </a:solidFill>
                <a:latin typeface="Calibri" pitchFamily="34" charset="0"/>
              </a:defRPr>
            </a:lvl6pPr>
            <a:lvl7pPr marL="3028264" indent="-232943" fontAlgn="base">
              <a:spcBef>
                <a:spcPct val="0"/>
              </a:spcBef>
              <a:spcAft>
                <a:spcPct val="0"/>
              </a:spcAft>
              <a:defRPr>
                <a:solidFill>
                  <a:schemeClr val="tx1"/>
                </a:solidFill>
                <a:latin typeface="Calibri" pitchFamily="34" charset="0"/>
              </a:defRPr>
            </a:lvl7pPr>
            <a:lvl8pPr marL="3494151" indent="-232943" fontAlgn="base">
              <a:spcBef>
                <a:spcPct val="0"/>
              </a:spcBef>
              <a:spcAft>
                <a:spcPct val="0"/>
              </a:spcAft>
              <a:defRPr>
                <a:solidFill>
                  <a:schemeClr val="tx1"/>
                </a:solidFill>
                <a:latin typeface="Calibri" pitchFamily="34" charset="0"/>
              </a:defRPr>
            </a:lvl8pPr>
            <a:lvl9pPr marL="3960038" indent="-232943"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FDCF6C4B-F981-47E5-B5B6-C87566364584}" type="slidenum">
              <a:rPr lang="en-US" altLang="en-US" smtClean="0"/>
              <a:pPr fontAlgn="base">
                <a:spcBef>
                  <a:spcPct val="0"/>
                </a:spcBef>
                <a:spcAft>
                  <a:spcPct val="0"/>
                </a:spcAft>
                <a:defRPr/>
              </a:pPr>
              <a:t>2</a:t>
            </a:fld>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a:defRPr/>
            </a:pPr>
            <a:r>
              <a:rPr lang="en-US" dirty="0" smtClean="0"/>
              <a:t>The BoS operationalizes HLCM/UNDG harmonized policies, rules and regulations and “translates” these into country level solutions. As such it is the conduit for HLCM/UNDG to roll-out the newest innovations and changes in BO at the country level.</a:t>
            </a:r>
          </a:p>
          <a:p>
            <a:pPr>
              <a:defRPr/>
            </a:pPr>
            <a:endParaRPr lang="en-US" dirty="0" smtClean="0"/>
          </a:p>
          <a:p>
            <a:pPr>
              <a:defRPr/>
            </a:pPr>
            <a:r>
              <a:rPr lang="en-US" b="1" u="sng" dirty="0" smtClean="0"/>
              <a:t>Added value BoS country level:</a:t>
            </a:r>
          </a:p>
          <a:p>
            <a:pPr marL="174708" indent="-174708">
              <a:buFontTx/>
              <a:buChar char="-"/>
              <a:defRPr/>
            </a:pPr>
            <a:r>
              <a:rPr lang="en-US" dirty="0" smtClean="0"/>
              <a:t>Reduced cost</a:t>
            </a:r>
          </a:p>
          <a:p>
            <a:pPr marL="174708" indent="-174708">
              <a:buFontTx/>
              <a:buChar char="-"/>
              <a:defRPr/>
            </a:pPr>
            <a:r>
              <a:rPr lang="en-US" dirty="0" smtClean="0"/>
              <a:t>Enhanced quality and access to services that would not be possible if agencies would develop these services just for themselves</a:t>
            </a:r>
          </a:p>
          <a:p>
            <a:pPr marL="174708" indent="-174708">
              <a:buFontTx/>
              <a:buChar char="-"/>
              <a:defRPr/>
            </a:pPr>
            <a:r>
              <a:rPr lang="en-US" dirty="0" smtClean="0"/>
              <a:t>State of the art Common Services based on the latest HLCM and UNDG products</a:t>
            </a:r>
          </a:p>
          <a:p>
            <a:pPr>
              <a:defRPr/>
            </a:pPr>
            <a:endParaRPr lang="en-US" dirty="0" smtClean="0"/>
          </a:p>
          <a:p>
            <a:pPr>
              <a:defRPr/>
            </a:pPr>
            <a:r>
              <a:rPr lang="en-US" b="1" u="sng" dirty="0" smtClean="0"/>
              <a:t>Added value BoS for HLCM/UNDG/HQ</a:t>
            </a:r>
          </a:p>
          <a:p>
            <a:pPr>
              <a:defRPr/>
            </a:pPr>
            <a:r>
              <a:rPr lang="en-US" dirty="0" smtClean="0"/>
              <a:t>- vehicle to gather data and management information on impact and issues, bottlenecks at the country level that need to inform further harmonization and policy dialogue at UNDG,HLCM and agency HQ level. </a:t>
            </a:r>
          </a:p>
          <a:p>
            <a:pPr>
              <a:defRPr/>
            </a:pPr>
            <a:r>
              <a:rPr lang="en-US" dirty="0" smtClean="0"/>
              <a:t>- conduit for HLCM/UNDG to roll-out the newest innovations and changes in BO at the country level.</a:t>
            </a:r>
            <a:endParaRPr lang="en-US" dirty="0"/>
          </a:p>
        </p:txBody>
      </p:sp>
      <p:sp>
        <p:nvSpPr>
          <p:cNvPr id="4" name="Slide Number Placeholder 3"/>
          <p:cNvSpPr>
            <a:spLocks noGrp="1"/>
          </p:cNvSpPr>
          <p:nvPr>
            <p:ph type="sldNum" sz="quarter" idx="5"/>
          </p:nvPr>
        </p:nvSpPr>
        <p:spPr/>
        <p:txBody>
          <a:bodyPr/>
          <a:lstStyle/>
          <a:p>
            <a:pPr>
              <a:defRPr/>
            </a:pPr>
            <a:fld id="{6387605E-A342-4A74-827D-FC34EFF811CC}" type="slidenum">
              <a:rPr lang="en-US" smtClean="0"/>
              <a:pPr>
                <a:defRPr/>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The graphic show a “regular BoS approach. Actual time varies depending on the scope of the BoS.</a:t>
            </a:r>
          </a:p>
        </p:txBody>
      </p:sp>
      <p:sp>
        <p:nvSpPr>
          <p:cNvPr id="4" name="Slide Number Placeholder 3"/>
          <p:cNvSpPr>
            <a:spLocks noGrp="1"/>
          </p:cNvSpPr>
          <p:nvPr>
            <p:ph type="sldNum" sz="quarter" idx="5"/>
          </p:nvPr>
        </p:nvSpPr>
        <p:spPr/>
        <p:txBody>
          <a:bodyPr/>
          <a:lstStyle/>
          <a:p>
            <a:pPr>
              <a:defRPr/>
            </a:pPr>
            <a:fld id="{3DCCA811-778F-427F-BC1E-1E7C60856DBA}" type="slidenum">
              <a:rPr lang="en-US" smtClean="0"/>
              <a:pPr>
                <a:defRPr/>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a:bodyPr>
          <a:lstStyle/>
          <a:p>
            <a:pPr>
              <a:defRPr/>
            </a:pPr>
            <a:r>
              <a:rPr lang="en-US" b="1" dirty="0" smtClean="0"/>
              <a:t>Key message: </a:t>
            </a:r>
            <a:r>
              <a:rPr lang="en-US" dirty="0" smtClean="0"/>
              <a:t>What is the BoS and what is it not. Stress the BoS will not replace agency operations, but rather complement agency business operations with those operations that are done jointly. </a:t>
            </a:r>
          </a:p>
          <a:p>
            <a:pPr>
              <a:defRPr/>
            </a:pPr>
            <a:endParaRPr lang="en-US" b="1" dirty="0" smtClean="0"/>
          </a:p>
          <a:p>
            <a:pPr>
              <a:defRPr/>
            </a:pPr>
            <a:r>
              <a:rPr lang="en-US" dirty="0" smtClean="0"/>
              <a:t>When explaining what the BoS is, draw the parallel to an “UNDAF for Business Operations”, but lighter in approach. Highlight it is based on the same RBM principles as the UNDAF (</a:t>
            </a:r>
            <a:r>
              <a:rPr lang="en-US" dirty="0" err="1" smtClean="0"/>
              <a:t>logframe</a:t>
            </a:r>
            <a:r>
              <a:rPr lang="en-US" dirty="0" smtClean="0"/>
              <a:t>, outcomes, outputs, indicators).</a:t>
            </a:r>
          </a:p>
          <a:p>
            <a:pPr>
              <a:defRPr/>
            </a:pPr>
            <a:endParaRPr lang="en-US" b="1" dirty="0" smtClean="0"/>
          </a:p>
          <a:p>
            <a:pPr>
              <a:defRPr/>
            </a:pPr>
            <a:r>
              <a:rPr lang="en-US" dirty="0" smtClean="0"/>
              <a:t>Components of the BoS:</a:t>
            </a:r>
          </a:p>
          <a:p>
            <a:pPr>
              <a:defRPr/>
            </a:pPr>
            <a:endParaRPr lang="en-US" dirty="0" smtClean="0"/>
          </a:p>
          <a:p>
            <a:pPr marL="232943" indent="-232943">
              <a:buFont typeface="+mj-lt"/>
              <a:buAutoNum type="arabicPeriod"/>
              <a:defRPr/>
            </a:pPr>
            <a:r>
              <a:rPr lang="en-US" b="1" dirty="0" smtClean="0">
                <a:latin typeface="Arial" charset="0"/>
                <a:ea typeface="ＭＳ Ｐゴシック" charset="0"/>
                <a:cs typeface="ＭＳ Ｐゴシック" charset="0"/>
              </a:rPr>
              <a:t>Business Operations Results Framework</a:t>
            </a:r>
            <a:r>
              <a:rPr lang="en-US" dirty="0" smtClean="0">
                <a:latin typeface="Arial" charset="0"/>
                <a:ea typeface="ＭＳ Ｐゴシック" charset="0"/>
                <a:cs typeface="ＭＳ Ｐゴシック" charset="0"/>
              </a:rPr>
              <a:t>, reflecting medium term outcomes and outputs in line with the UNDAF cycle;</a:t>
            </a:r>
          </a:p>
          <a:p>
            <a:pPr marL="232943" indent="-232943">
              <a:buFont typeface="+mj-lt"/>
              <a:buAutoNum type="arabicPeriod"/>
              <a:defRPr/>
            </a:pPr>
            <a:r>
              <a:rPr lang="en-US" b="1" dirty="0" smtClean="0">
                <a:latin typeface="Arial" charset="0"/>
                <a:ea typeface="ＭＳ Ｐゴシック" charset="0"/>
                <a:cs typeface="ＭＳ Ｐゴシック" charset="0"/>
              </a:rPr>
              <a:t>Monitoring and Evaluation Framework</a:t>
            </a:r>
            <a:r>
              <a:rPr lang="en-US" dirty="0" smtClean="0">
                <a:latin typeface="Arial" charset="0"/>
                <a:ea typeface="ＭＳ Ｐゴシック" charset="0"/>
                <a:cs typeface="ＭＳ Ｐゴシック" charset="0"/>
              </a:rPr>
              <a:t>, reflecting outcome and output level indicators allowing for progress monitoring and evaluation of impact of business operations;</a:t>
            </a:r>
          </a:p>
          <a:p>
            <a:pPr marL="232943" indent="-232943">
              <a:buFont typeface="+mj-lt"/>
              <a:buAutoNum type="arabicPeriod"/>
              <a:defRPr/>
            </a:pPr>
            <a:r>
              <a:rPr lang="en-US" b="1" dirty="0" smtClean="0">
                <a:latin typeface="Arial" charset="0"/>
                <a:ea typeface="ＭＳ Ｐゴシック" charset="0"/>
                <a:cs typeface="ＭＳ Ｐゴシック" charset="0"/>
              </a:rPr>
              <a:t>Management Arrangements</a:t>
            </a:r>
            <a:r>
              <a:rPr lang="en-US" dirty="0" smtClean="0">
                <a:latin typeface="Arial" charset="0"/>
                <a:ea typeface="ＭＳ Ｐゴシック" charset="0"/>
                <a:cs typeface="ＭＳ Ｐゴシック" charset="0"/>
              </a:rPr>
              <a:t> of UN Business Operations outlining the way the UN organizes itself in order to deliver cost effective operational support that meets UN Programme requirements;</a:t>
            </a:r>
          </a:p>
          <a:p>
            <a:pPr>
              <a:defRPr/>
            </a:pPr>
            <a:endParaRPr lang="en-US" dirty="0"/>
          </a:p>
        </p:txBody>
      </p:sp>
      <p:sp>
        <p:nvSpPr>
          <p:cNvPr id="2458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57066" indent="-291179">
              <a:defRPr>
                <a:solidFill>
                  <a:schemeClr val="tx1"/>
                </a:solidFill>
                <a:latin typeface="Calibri" pitchFamily="34" charset="0"/>
              </a:defRPr>
            </a:lvl2pPr>
            <a:lvl3pPr marL="1164717" indent="-232943">
              <a:defRPr>
                <a:solidFill>
                  <a:schemeClr val="tx1"/>
                </a:solidFill>
                <a:latin typeface="Calibri" pitchFamily="34" charset="0"/>
              </a:defRPr>
            </a:lvl3pPr>
            <a:lvl4pPr marL="1630604" indent="-232943">
              <a:defRPr>
                <a:solidFill>
                  <a:schemeClr val="tx1"/>
                </a:solidFill>
                <a:latin typeface="Calibri" pitchFamily="34" charset="0"/>
              </a:defRPr>
            </a:lvl4pPr>
            <a:lvl5pPr marL="2096491" indent="-232943">
              <a:defRPr>
                <a:solidFill>
                  <a:schemeClr val="tx1"/>
                </a:solidFill>
                <a:latin typeface="Calibri" pitchFamily="34" charset="0"/>
              </a:defRPr>
            </a:lvl5pPr>
            <a:lvl6pPr marL="2562377" indent="-232943" fontAlgn="base">
              <a:spcBef>
                <a:spcPct val="0"/>
              </a:spcBef>
              <a:spcAft>
                <a:spcPct val="0"/>
              </a:spcAft>
              <a:defRPr>
                <a:solidFill>
                  <a:schemeClr val="tx1"/>
                </a:solidFill>
                <a:latin typeface="Calibri" pitchFamily="34" charset="0"/>
              </a:defRPr>
            </a:lvl6pPr>
            <a:lvl7pPr marL="3028264" indent="-232943" fontAlgn="base">
              <a:spcBef>
                <a:spcPct val="0"/>
              </a:spcBef>
              <a:spcAft>
                <a:spcPct val="0"/>
              </a:spcAft>
              <a:defRPr>
                <a:solidFill>
                  <a:schemeClr val="tx1"/>
                </a:solidFill>
                <a:latin typeface="Calibri" pitchFamily="34" charset="0"/>
              </a:defRPr>
            </a:lvl7pPr>
            <a:lvl8pPr marL="3494151" indent="-232943" fontAlgn="base">
              <a:spcBef>
                <a:spcPct val="0"/>
              </a:spcBef>
              <a:spcAft>
                <a:spcPct val="0"/>
              </a:spcAft>
              <a:defRPr>
                <a:solidFill>
                  <a:schemeClr val="tx1"/>
                </a:solidFill>
                <a:latin typeface="Calibri" pitchFamily="34" charset="0"/>
              </a:defRPr>
            </a:lvl8pPr>
            <a:lvl9pPr marL="3960038" indent="-232943"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A11CB7AE-5B42-4FF1-AEC4-23806993A131}" type="slidenum">
              <a:rPr lang="en-GB" altLang="en-US" smtClean="0"/>
              <a:pPr fontAlgn="base">
                <a:spcBef>
                  <a:spcPct val="0"/>
                </a:spcBef>
                <a:spcAft>
                  <a:spcPct val="0"/>
                </a:spcAft>
                <a:defRPr/>
              </a:pPr>
              <a:t>8</a:t>
            </a:fld>
            <a:endParaRPr lang="en-GB"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fontScale="70000" lnSpcReduction="20000"/>
          </a:bodyPr>
          <a:lstStyle/>
          <a:p>
            <a:pPr>
              <a:defRPr/>
            </a:pPr>
            <a:r>
              <a:rPr lang="en-US" b="1" dirty="0" smtClean="0">
                <a:latin typeface="Arial" charset="0"/>
                <a:ea typeface="ＭＳ Ｐゴシック" charset="0"/>
                <a:cs typeface="ＭＳ Ｐゴシック" charset="0"/>
              </a:rPr>
              <a:t>Key message: </a:t>
            </a:r>
            <a:r>
              <a:rPr lang="en-US" dirty="0" smtClean="0">
                <a:latin typeface="Arial" charset="0"/>
                <a:ea typeface="ＭＳ Ｐゴシック" charset="0"/>
                <a:cs typeface="ＭＳ Ｐゴシック" charset="0"/>
              </a:rPr>
              <a:t>what are the intended results of the BoS. </a:t>
            </a:r>
          </a:p>
          <a:p>
            <a:pPr marL="174708" indent="-174708">
              <a:buFont typeface="Arial" panose="020B0604020202020204" pitchFamily="34" charset="0"/>
              <a:buChar char="•"/>
              <a:defRPr/>
            </a:pPr>
            <a:r>
              <a:rPr lang="en-US" dirty="0" smtClean="0">
                <a:latin typeface="Arial" charset="0"/>
                <a:ea typeface="ＭＳ Ｐゴシック" charset="0"/>
                <a:cs typeface="ＭＳ Ｐゴシック" charset="0"/>
              </a:rPr>
              <a:t>Stress the enhanced linkage </a:t>
            </a:r>
            <a:r>
              <a:rPr lang="en-US" dirty="0" err="1" smtClean="0">
                <a:latin typeface="Arial" charset="0"/>
                <a:ea typeface="ＭＳ Ｐゴシック" charset="0"/>
                <a:cs typeface="ＭＳ Ｐゴシック" charset="0"/>
              </a:rPr>
              <a:t>programmes</a:t>
            </a:r>
            <a:r>
              <a:rPr lang="en-US" dirty="0" smtClean="0">
                <a:latin typeface="Arial" charset="0"/>
                <a:ea typeface="ＭＳ Ｐゴシック" charset="0"/>
                <a:cs typeface="ＭＳ Ｐゴシック" charset="0"/>
              </a:rPr>
              <a:t> and operations, which addresses a persistent issue with </a:t>
            </a:r>
            <a:r>
              <a:rPr lang="en-US" dirty="0" err="1" smtClean="0">
                <a:latin typeface="Arial" charset="0"/>
                <a:ea typeface="ＭＳ Ｐゴシック" charset="0"/>
                <a:cs typeface="ＭＳ Ｐゴシック" charset="0"/>
              </a:rPr>
              <a:t>programmes</a:t>
            </a:r>
            <a:r>
              <a:rPr lang="en-US" dirty="0" smtClean="0">
                <a:latin typeface="Arial" charset="0"/>
                <a:ea typeface="ＭＳ Ｐゴシック" charset="0"/>
                <a:cs typeface="ＭＳ Ｐゴシック" charset="0"/>
              </a:rPr>
              <a:t> and operations operating in silo’s at the country level. </a:t>
            </a:r>
          </a:p>
          <a:p>
            <a:pPr marL="174708" indent="-174708">
              <a:buFont typeface="Arial" panose="020B0604020202020204" pitchFamily="34" charset="0"/>
              <a:buChar char="•"/>
              <a:defRPr/>
            </a:pPr>
            <a:r>
              <a:rPr lang="en-US" dirty="0" smtClean="0">
                <a:latin typeface="Arial" charset="0"/>
                <a:ea typeface="ＭＳ Ｐゴシック" charset="0"/>
                <a:cs typeface="ＭＳ Ｐゴシック" charset="0"/>
              </a:rPr>
              <a:t>Stress the potential to reduce cost of operations, something that the UN System is under heavy pressure for to do. Cost reduction examples include enhanced bargaining position and quantum discounts (larger volumes) and elimination of repetitive processes by executing together (saving labor time)</a:t>
            </a:r>
          </a:p>
          <a:p>
            <a:pPr>
              <a:defRPr/>
            </a:pPr>
            <a:endParaRPr lang="en-US" b="1" dirty="0" smtClean="0">
              <a:latin typeface="Arial" charset="0"/>
              <a:ea typeface="ＭＳ Ｐゴシック" charset="0"/>
              <a:cs typeface="ＭＳ Ｐゴシック" charset="0"/>
            </a:endParaRPr>
          </a:p>
          <a:p>
            <a:pPr>
              <a:defRPr/>
            </a:pPr>
            <a:r>
              <a:rPr lang="en-US" b="1" dirty="0" smtClean="0">
                <a:latin typeface="Arial" charset="0"/>
                <a:ea typeface="ＭＳ Ｐゴシック" charset="0"/>
                <a:cs typeface="ＭＳ Ｐゴシック" charset="0"/>
              </a:rPr>
              <a:t>Enhanced linkages Programmes and Operations</a:t>
            </a:r>
            <a:r>
              <a:rPr lang="en-US" dirty="0" smtClean="0">
                <a:latin typeface="Arial" charset="0"/>
                <a:ea typeface="ＭＳ Ｐゴシック" charset="0"/>
                <a:cs typeface="ＭＳ Ｐゴシック" charset="0"/>
              </a:rPr>
              <a:t>: The BoS has two components of operational support services - those deriving from UNDAF/programme and “ongoing operations” that do not derive directly from the programme. By analyzing the programme strategy through an operational lens and identifying the operations required to deliver the programme, the linkages between programme and operations are established. As both the UN Programme Strategy (UNDAF) and the Business Operations Strategy  are on the same cycle, the development of the Business Operations Strategy enhances the linkages between the UNDAF and UN operations support to that programme strategy;</a:t>
            </a:r>
          </a:p>
          <a:p>
            <a:pPr>
              <a:defRPr/>
            </a:pPr>
            <a:r>
              <a:rPr lang="en-US" dirty="0" smtClean="0">
                <a:latin typeface="Arial" charset="0"/>
                <a:ea typeface="ＭＳ Ｐゴシック" charset="0"/>
                <a:cs typeface="ＭＳ Ｐゴシック" charset="0"/>
              </a:rPr>
              <a:t> </a:t>
            </a:r>
          </a:p>
          <a:p>
            <a:pPr>
              <a:defRPr/>
            </a:pPr>
            <a:r>
              <a:rPr lang="en-US" b="1" dirty="0" smtClean="0">
                <a:latin typeface="Arial" charset="0"/>
                <a:ea typeface="ＭＳ Ｐゴシック" charset="0"/>
                <a:cs typeface="ＭＳ Ｐゴシック" charset="0"/>
              </a:rPr>
              <a:t>Reduced Costs:</a:t>
            </a:r>
            <a:r>
              <a:rPr lang="en-US" dirty="0" smtClean="0">
                <a:latin typeface="Arial" charset="0"/>
                <a:ea typeface="ＭＳ Ｐゴシック" charset="0"/>
                <a:cs typeface="ＭＳ Ｐゴシック" charset="0"/>
              </a:rPr>
              <a:t> The BoS provides a strategic focus on operational support services and initiatives aimed at harmonizing and/or simplifying business operations. It allows for multi-year planning of operations and facilitates strategic planning of the operational effort. The suite of operational instruments it comes with allow for enhanced identification of cost benefits of different initiatives, allowing facts based decision making and prioritization. It also facilitates monitoring and evaluation of the operational effort at the country level. It focuses on reduced lead times to execute processes through streamlining operational process, and reduced direct monetary cost for example by leveraging UN System wide bargaining position when procuring goods and services. Anticipated cost reductions include:</a:t>
            </a:r>
          </a:p>
          <a:p>
            <a:pPr>
              <a:defRPr/>
            </a:pPr>
            <a:r>
              <a:rPr lang="en-US" dirty="0" smtClean="0">
                <a:latin typeface="Arial" charset="0"/>
                <a:ea typeface="ＭＳ Ｐゴシック" charset="0"/>
                <a:cs typeface="ＭＳ Ｐゴシック" charset="0"/>
              </a:rPr>
              <a:t> </a:t>
            </a:r>
          </a:p>
          <a:p>
            <a:pPr>
              <a:defRPr/>
            </a:pPr>
            <a:r>
              <a:rPr lang="en-US" i="1" dirty="0" smtClean="0">
                <a:latin typeface="Arial" charset="0"/>
                <a:ea typeface="ＭＳ Ｐゴシック" charset="0"/>
                <a:cs typeface="ＭＳ Ｐゴシック" charset="0"/>
              </a:rPr>
              <a:t>Reduction of duplication of work processes </a:t>
            </a:r>
            <a:r>
              <a:rPr lang="en-US" dirty="0" smtClean="0">
                <a:latin typeface="Arial" charset="0"/>
                <a:ea typeface="ＭＳ Ｐゴシック" charset="0"/>
                <a:cs typeface="ＭＳ Ｐゴシック" charset="0"/>
              </a:rPr>
              <a:t>at the agency level by providing the service through a single channel, rather than decentralized at the agency level (example ICT, Travel and building maintenance); </a:t>
            </a:r>
            <a:endParaRPr lang="en-US" dirty="0" smtClean="0"/>
          </a:p>
          <a:p>
            <a:pPr>
              <a:defRPr/>
            </a:pPr>
            <a:r>
              <a:rPr lang="en-US" i="1" dirty="0" smtClean="0">
                <a:latin typeface="Arial" charset="0"/>
                <a:ea typeface="ＭＳ Ｐゴシック" charset="0"/>
                <a:cs typeface="ＭＳ Ｐゴシック" charset="0"/>
              </a:rPr>
              <a:t>Reduction of transaction costs </a:t>
            </a:r>
            <a:r>
              <a:rPr lang="en-US" dirty="0" smtClean="0">
                <a:latin typeface="Arial" charset="0"/>
                <a:ea typeface="ＭＳ Ｐゴシック" charset="0"/>
                <a:cs typeface="ＭＳ Ｐゴシック" charset="0"/>
              </a:rPr>
              <a:t>(time spent on activities) for the UN and partners, including the host government, due to harmonized operational procedures and standing agreements with vendors (e.g. VISA processes and Joint Long Term Agreements);</a:t>
            </a:r>
            <a:endParaRPr lang="en-US" dirty="0" smtClean="0"/>
          </a:p>
          <a:p>
            <a:pPr>
              <a:defRPr/>
            </a:pPr>
            <a:r>
              <a:rPr lang="en-US" dirty="0" smtClean="0">
                <a:latin typeface="Arial" charset="0"/>
                <a:ea typeface="ＭＳ Ｐゴシック" charset="0"/>
                <a:cs typeface="ＭＳ Ｐゴシック" charset="0"/>
              </a:rPr>
              <a:t>Enhanced leverage of UN bargaining position when procuring goods in larger quantities (ex. Office bulk goods, printing services).</a:t>
            </a:r>
            <a:endParaRPr lang="en-US" dirty="0" smtClean="0"/>
          </a:p>
          <a:p>
            <a:pPr>
              <a:defRPr/>
            </a:pPr>
            <a:r>
              <a:rPr lang="en-US" dirty="0" smtClean="0">
                <a:latin typeface="Arial" charset="0"/>
                <a:ea typeface="ＭＳ Ｐゴシック" charset="0"/>
                <a:cs typeface="ＭＳ Ｐゴシック" charset="0"/>
              </a:rPr>
              <a:t> </a:t>
            </a:r>
          </a:p>
          <a:p>
            <a:pPr>
              <a:defRPr/>
            </a:pPr>
            <a:r>
              <a:rPr lang="en-US" b="1" dirty="0" smtClean="0">
                <a:latin typeface="Arial" charset="0"/>
                <a:ea typeface="ＭＳ Ｐゴシック" charset="0"/>
                <a:cs typeface="ＭＳ Ｐゴシック" charset="0"/>
              </a:rPr>
              <a:t>Enhanced Quality: </a:t>
            </a:r>
            <a:r>
              <a:rPr lang="en-GB" dirty="0" smtClean="0">
                <a:latin typeface="Arial" charset="0"/>
                <a:ea typeface="ＭＳ Ｐゴシック" charset="0"/>
                <a:cs typeface="ＭＳ Ｐゴシック" charset="0"/>
              </a:rPr>
              <a:t>By jointly procuring services in larger volumes, the UN increases it bargaining power with the service provider and enhances its ability to monitor and evaluate overall quality of service delivery of that service provider. </a:t>
            </a:r>
            <a:endParaRPr lang="en-US" dirty="0" smtClean="0">
              <a:latin typeface="Arial" charset="0"/>
              <a:ea typeface="ＭＳ Ｐゴシック" charset="0"/>
              <a:cs typeface="ＭＳ Ｐゴシック" charset="0"/>
            </a:endParaRPr>
          </a:p>
          <a:p>
            <a:pPr>
              <a:defRPr/>
            </a:pPr>
            <a:r>
              <a:rPr lang="en-US" b="1" dirty="0" smtClean="0">
                <a:latin typeface="Arial" charset="0"/>
                <a:ea typeface="ＭＳ Ｐゴシック" charset="0"/>
                <a:cs typeface="ＭＳ Ｐゴシック" charset="0"/>
              </a:rPr>
              <a:t> </a:t>
            </a:r>
            <a:endParaRPr lang="en-US" dirty="0" smtClean="0">
              <a:latin typeface="Arial" charset="0"/>
              <a:ea typeface="ＭＳ Ｐゴシック" charset="0"/>
              <a:cs typeface="ＭＳ Ｐゴシック" charset="0"/>
            </a:endParaRPr>
          </a:p>
          <a:p>
            <a:pPr>
              <a:defRPr/>
            </a:pPr>
            <a:r>
              <a:rPr lang="en-US" b="1" dirty="0" smtClean="0">
                <a:latin typeface="Arial" charset="0"/>
                <a:ea typeface="ＭＳ Ｐゴシック" charset="0"/>
                <a:cs typeface="ＭＳ Ｐゴシック" charset="0"/>
              </a:rPr>
              <a:t>Enhanced Operational Focus and prioritization:</a:t>
            </a:r>
            <a:r>
              <a:rPr lang="en-US" dirty="0" smtClean="0">
                <a:latin typeface="Arial" charset="0"/>
                <a:ea typeface="ＭＳ Ｐゴシック" charset="0"/>
                <a:cs typeface="ＭＳ Ｐゴシック" charset="0"/>
              </a:rPr>
              <a:t> Instruments like Cost Benefit Analysis, Transaction Cost Analysis and Business Process Analysis provide light, easy to use tools to identify and prioritize high impact harmonization initiatives and facilitating monitoring and evaluation of harmonization initiatives against pre-established baselines.</a:t>
            </a:r>
          </a:p>
          <a:p>
            <a:pPr>
              <a:defRPr/>
            </a:pPr>
            <a:r>
              <a:rPr lang="en-US" dirty="0" smtClean="0">
                <a:latin typeface="Arial" charset="0"/>
                <a:ea typeface="ＭＳ Ｐゴシック" charset="0"/>
                <a:cs typeface="ＭＳ Ｐゴシック" charset="0"/>
              </a:rPr>
              <a:t> </a:t>
            </a:r>
          </a:p>
          <a:p>
            <a:pPr>
              <a:defRPr/>
            </a:pPr>
            <a:endParaRPr lang="en-US" dirty="0"/>
          </a:p>
        </p:txBody>
      </p:sp>
      <p:sp>
        <p:nvSpPr>
          <p:cNvPr id="2560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57066" indent="-291179">
              <a:defRPr>
                <a:solidFill>
                  <a:schemeClr val="tx1"/>
                </a:solidFill>
                <a:latin typeface="Calibri" pitchFamily="34" charset="0"/>
              </a:defRPr>
            </a:lvl2pPr>
            <a:lvl3pPr marL="1164717" indent="-232943">
              <a:defRPr>
                <a:solidFill>
                  <a:schemeClr val="tx1"/>
                </a:solidFill>
                <a:latin typeface="Calibri" pitchFamily="34" charset="0"/>
              </a:defRPr>
            </a:lvl3pPr>
            <a:lvl4pPr marL="1630604" indent="-232943">
              <a:defRPr>
                <a:solidFill>
                  <a:schemeClr val="tx1"/>
                </a:solidFill>
                <a:latin typeface="Calibri" pitchFamily="34" charset="0"/>
              </a:defRPr>
            </a:lvl4pPr>
            <a:lvl5pPr marL="2096491" indent="-232943">
              <a:defRPr>
                <a:solidFill>
                  <a:schemeClr val="tx1"/>
                </a:solidFill>
                <a:latin typeface="Calibri" pitchFamily="34" charset="0"/>
              </a:defRPr>
            </a:lvl5pPr>
            <a:lvl6pPr marL="2562377" indent="-232943" fontAlgn="base">
              <a:spcBef>
                <a:spcPct val="0"/>
              </a:spcBef>
              <a:spcAft>
                <a:spcPct val="0"/>
              </a:spcAft>
              <a:defRPr>
                <a:solidFill>
                  <a:schemeClr val="tx1"/>
                </a:solidFill>
                <a:latin typeface="Calibri" pitchFamily="34" charset="0"/>
              </a:defRPr>
            </a:lvl6pPr>
            <a:lvl7pPr marL="3028264" indent="-232943" fontAlgn="base">
              <a:spcBef>
                <a:spcPct val="0"/>
              </a:spcBef>
              <a:spcAft>
                <a:spcPct val="0"/>
              </a:spcAft>
              <a:defRPr>
                <a:solidFill>
                  <a:schemeClr val="tx1"/>
                </a:solidFill>
                <a:latin typeface="Calibri" pitchFamily="34" charset="0"/>
              </a:defRPr>
            </a:lvl7pPr>
            <a:lvl8pPr marL="3494151" indent="-232943" fontAlgn="base">
              <a:spcBef>
                <a:spcPct val="0"/>
              </a:spcBef>
              <a:spcAft>
                <a:spcPct val="0"/>
              </a:spcAft>
              <a:defRPr>
                <a:solidFill>
                  <a:schemeClr val="tx1"/>
                </a:solidFill>
                <a:latin typeface="Calibri" pitchFamily="34" charset="0"/>
              </a:defRPr>
            </a:lvl8pPr>
            <a:lvl9pPr marL="3960038" indent="-232943"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446E8C56-8907-4B64-958C-73C7BA2C1C6E}" type="slidenum">
              <a:rPr lang="en-GB" altLang="en-US" smtClean="0"/>
              <a:pPr fontAlgn="base">
                <a:spcBef>
                  <a:spcPct val="0"/>
                </a:spcBef>
                <a:spcAft>
                  <a:spcPct val="0"/>
                </a:spcAft>
                <a:defRPr/>
              </a:pPr>
              <a:t>9</a:t>
            </a:fld>
            <a:endParaRPr lang="en-GB"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b="1" smtClean="0"/>
              <a:t>Key message: </a:t>
            </a:r>
            <a:r>
              <a:rPr lang="en-US" altLang="en-US" smtClean="0"/>
              <a:t>BoS is piloted to test it and see whether it works as intended at the country level. The results of the pilot will trigger a review of the model to ensure it fits exactly with country level possibilities and constraints. Due to the varied range of pilot countries, the BoS will match a diverse range of needs and constraints.</a:t>
            </a:r>
          </a:p>
        </p:txBody>
      </p:sp>
      <p:sp>
        <p:nvSpPr>
          <p:cNvPr id="4" name="Slide Number Placeholder 3"/>
          <p:cNvSpPr>
            <a:spLocks noGrp="1"/>
          </p:cNvSpPr>
          <p:nvPr>
            <p:ph type="sldNum" sz="quarter" idx="5"/>
          </p:nvPr>
        </p:nvSpPr>
        <p:spPr/>
        <p:txBody>
          <a:bodyPr/>
          <a:lstStyle/>
          <a:p>
            <a:pPr>
              <a:defRPr/>
            </a:pPr>
            <a:fld id="{A913195F-9980-4C99-ADFC-8B01819393EE}" type="slidenum">
              <a:rPr lang="en-US" smtClean="0"/>
              <a:pPr>
                <a:defRPr/>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8133CDC-9D2F-4378-8CC5-036D6A4E743D}" type="datetimeFigureOut">
              <a:rPr lang="en-US" smtClean="0"/>
              <a:t>11/18/2014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633335-F546-49F2-A7E2-E301DBAFB60B}" type="slidenum">
              <a:rPr lang="en-US" smtClean="0"/>
              <a:t>‹#›</a:t>
            </a:fld>
            <a:endParaRPr lang="en-US"/>
          </a:p>
        </p:txBody>
      </p:sp>
      <p:pic>
        <p:nvPicPr>
          <p:cNvPr id="7" name="Picture 9" descr="powerpoint-banner.gif"/>
          <p:cNvPicPr>
            <a:picLocks noChangeAspect="1"/>
          </p:cNvPicPr>
          <p:nvPr userDrawn="1"/>
        </p:nvPicPr>
        <p:blipFill>
          <a:blip r:embed="rId2" cstate="print"/>
          <a:srcRect t="8266" b="9090"/>
          <a:stretch>
            <a:fillRect/>
          </a:stretch>
        </p:blipFill>
        <p:spPr bwMode="auto">
          <a:xfrm>
            <a:off x="0" y="0"/>
            <a:ext cx="9144000" cy="762000"/>
          </a:xfrm>
          <a:prstGeom prst="rect">
            <a:avLst/>
          </a:prstGeom>
          <a:noFill/>
          <a:ln w="9525">
            <a:noFill/>
            <a:miter lim="800000"/>
            <a:headEnd/>
            <a:tailEnd/>
          </a:ln>
        </p:spPr>
      </p:pic>
    </p:spTree>
    <p:extLst>
      <p:ext uri="{BB962C8B-B14F-4D97-AF65-F5344CB8AC3E}">
        <p14:creationId xmlns:p14="http://schemas.microsoft.com/office/powerpoint/2010/main" val="384552451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133CDC-9D2F-4378-8CC5-036D6A4E743D}" type="datetimeFigureOut">
              <a:rPr lang="en-US" smtClean="0"/>
              <a:t>11/18/2014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633335-F546-49F2-A7E2-E301DBAFB60B}" type="slidenum">
              <a:rPr lang="en-US" smtClean="0"/>
              <a:t>‹#›</a:t>
            </a:fld>
            <a:endParaRPr lang="en-US"/>
          </a:p>
        </p:txBody>
      </p:sp>
    </p:spTree>
    <p:extLst>
      <p:ext uri="{BB962C8B-B14F-4D97-AF65-F5344CB8AC3E}">
        <p14:creationId xmlns:p14="http://schemas.microsoft.com/office/powerpoint/2010/main" val="3182577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133CDC-9D2F-4378-8CC5-036D6A4E743D}" type="datetimeFigureOut">
              <a:rPr lang="en-US" smtClean="0"/>
              <a:t>11/18/2014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633335-F546-49F2-A7E2-E301DBAFB60B}" type="slidenum">
              <a:rPr lang="en-US" smtClean="0"/>
              <a:t>‹#›</a:t>
            </a:fld>
            <a:endParaRPr lang="en-US"/>
          </a:p>
        </p:txBody>
      </p:sp>
    </p:spTree>
    <p:extLst>
      <p:ext uri="{BB962C8B-B14F-4D97-AF65-F5344CB8AC3E}">
        <p14:creationId xmlns:p14="http://schemas.microsoft.com/office/powerpoint/2010/main" val="1497435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133CDC-9D2F-4378-8CC5-036D6A4E743D}" type="datetimeFigureOut">
              <a:rPr lang="en-US" smtClean="0"/>
              <a:t>11/18/2014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633335-F546-49F2-A7E2-E301DBAFB60B}" type="slidenum">
              <a:rPr lang="en-US" smtClean="0"/>
              <a:t>‹#›</a:t>
            </a:fld>
            <a:endParaRPr lang="en-US"/>
          </a:p>
        </p:txBody>
      </p:sp>
      <p:pic>
        <p:nvPicPr>
          <p:cNvPr id="7" name="Picture 9" descr="powerpoint-banner.gif"/>
          <p:cNvPicPr>
            <a:picLocks noChangeAspect="1"/>
          </p:cNvPicPr>
          <p:nvPr userDrawn="1"/>
        </p:nvPicPr>
        <p:blipFill>
          <a:blip r:embed="rId2" cstate="print"/>
          <a:srcRect t="8266" b="9090"/>
          <a:stretch>
            <a:fillRect/>
          </a:stretch>
        </p:blipFill>
        <p:spPr bwMode="auto">
          <a:xfrm>
            <a:off x="0" y="0"/>
            <a:ext cx="9144000" cy="762000"/>
          </a:xfrm>
          <a:prstGeom prst="rect">
            <a:avLst/>
          </a:prstGeom>
          <a:noFill/>
          <a:ln w="9525">
            <a:noFill/>
            <a:miter lim="800000"/>
            <a:headEnd/>
            <a:tailEnd/>
          </a:ln>
        </p:spPr>
      </p:pic>
    </p:spTree>
    <p:extLst>
      <p:ext uri="{BB962C8B-B14F-4D97-AF65-F5344CB8AC3E}">
        <p14:creationId xmlns:p14="http://schemas.microsoft.com/office/powerpoint/2010/main" val="275448244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133CDC-9D2F-4378-8CC5-036D6A4E743D}" type="datetimeFigureOut">
              <a:rPr lang="en-US" smtClean="0"/>
              <a:t>11/18/2014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633335-F546-49F2-A7E2-E301DBAFB60B}" type="slidenum">
              <a:rPr lang="en-US" smtClean="0"/>
              <a:t>‹#›</a:t>
            </a:fld>
            <a:endParaRPr lang="en-US"/>
          </a:p>
        </p:txBody>
      </p:sp>
    </p:spTree>
    <p:extLst>
      <p:ext uri="{BB962C8B-B14F-4D97-AF65-F5344CB8AC3E}">
        <p14:creationId xmlns:p14="http://schemas.microsoft.com/office/powerpoint/2010/main" val="4218932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8133CDC-9D2F-4378-8CC5-036D6A4E743D}" type="datetimeFigureOut">
              <a:rPr lang="en-US" smtClean="0"/>
              <a:t>11/18/2014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633335-F546-49F2-A7E2-E301DBAFB60B}" type="slidenum">
              <a:rPr lang="en-US" smtClean="0"/>
              <a:t>‹#›</a:t>
            </a:fld>
            <a:endParaRPr lang="en-US"/>
          </a:p>
        </p:txBody>
      </p:sp>
    </p:spTree>
    <p:extLst>
      <p:ext uri="{BB962C8B-B14F-4D97-AF65-F5344CB8AC3E}">
        <p14:creationId xmlns:p14="http://schemas.microsoft.com/office/powerpoint/2010/main" val="2159264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8133CDC-9D2F-4378-8CC5-036D6A4E743D}" type="datetimeFigureOut">
              <a:rPr lang="en-US" smtClean="0"/>
              <a:t>11/18/2014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633335-F546-49F2-A7E2-E301DBAFB60B}" type="slidenum">
              <a:rPr lang="en-US" smtClean="0"/>
              <a:t>‹#›</a:t>
            </a:fld>
            <a:endParaRPr lang="en-US"/>
          </a:p>
        </p:txBody>
      </p:sp>
    </p:spTree>
    <p:extLst>
      <p:ext uri="{BB962C8B-B14F-4D97-AF65-F5344CB8AC3E}">
        <p14:creationId xmlns:p14="http://schemas.microsoft.com/office/powerpoint/2010/main" val="2805541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8133CDC-9D2F-4378-8CC5-036D6A4E743D}" type="datetimeFigureOut">
              <a:rPr lang="en-US" smtClean="0"/>
              <a:t>11/18/2014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633335-F546-49F2-A7E2-E301DBAFB60B}" type="slidenum">
              <a:rPr lang="en-US" smtClean="0"/>
              <a:t>‹#›</a:t>
            </a:fld>
            <a:endParaRPr lang="en-US"/>
          </a:p>
        </p:txBody>
      </p:sp>
    </p:spTree>
    <p:extLst>
      <p:ext uri="{BB962C8B-B14F-4D97-AF65-F5344CB8AC3E}">
        <p14:creationId xmlns:p14="http://schemas.microsoft.com/office/powerpoint/2010/main" val="1782867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133CDC-9D2F-4378-8CC5-036D6A4E743D}" type="datetimeFigureOut">
              <a:rPr lang="en-US" smtClean="0"/>
              <a:t>11/18/2014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633335-F546-49F2-A7E2-E301DBAFB60B}" type="slidenum">
              <a:rPr lang="en-US" smtClean="0"/>
              <a:t>‹#›</a:t>
            </a:fld>
            <a:endParaRPr lang="en-US"/>
          </a:p>
        </p:txBody>
      </p:sp>
    </p:spTree>
    <p:extLst>
      <p:ext uri="{BB962C8B-B14F-4D97-AF65-F5344CB8AC3E}">
        <p14:creationId xmlns:p14="http://schemas.microsoft.com/office/powerpoint/2010/main" val="1789152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133CDC-9D2F-4378-8CC5-036D6A4E743D}" type="datetimeFigureOut">
              <a:rPr lang="en-US" smtClean="0"/>
              <a:t>11/18/2014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633335-F546-49F2-A7E2-E301DBAFB60B}" type="slidenum">
              <a:rPr lang="en-US" smtClean="0"/>
              <a:t>‹#›</a:t>
            </a:fld>
            <a:endParaRPr lang="en-US"/>
          </a:p>
        </p:txBody>
      </p:sp>
    </p:spTree>
    <p:extLst>
      <p:ext uri="{BB962C8B-B14F-4D97-AF65-F5344CB8AC3E}">
        <p14:creationId xmlns:p14="http://schemas.microsoft.com/office/powerpoint/2010/main" val="15885981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133CDC-9D2F-4378-8CC5-036D6A4E743D}" type="datetimeFigureOut">
              <a:rPr lang="en-US" smtClean="0"/>
              <a:t>11/18/2014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633335-F546-49F2-A7E2-E301DBAFB60B}" type="slidenum">
              <a:rPr lang="en-US" smtClean="0"/>
              <a:t>‹#›</a:t>
            </a:fld>
            <a:endParaRPr lang="en-US"/>
          </a:p>
        </p:txBody>
      </p:sp>
    </p:spTree>
    <p:extLst>
      <p:ext uri="{BB962C8B-B14F-4D97-AF65-F5344CB8AC3E}">
        <p14:creationId xmlns:p14="http://schemas.microsoft.com/office/powerpoint/2010/main" val="2469943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133CDC-9D2F-4378-8CC5-036D6A4E743D}" type="datetimeFigureOut">
              <a:rPr lang="en-US" smtClean="0"/>
              <a:t>11/18/2014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633335-F546-49F2-A7E2-E301DBAFB60B}" type="slidenum">
              <a:rPr lang="en-US" smtClean="0"/>
              <a:t>‹#›</a:t>
            </a:fld>
            <a:endParaRPr lang="en-US"/>
          </a:p>
        </p:txBody>
      </p:sp>
    </p:spTree>
    <p:extLst>
      <p:ext uri="{BB962C8B-B14F-4D97-AF65-F5344CB8AC3E}">
        <p14:creationId xmlns:p14="http://schemas.microsoft.com/office/powerpoint/2010/main" val="18320515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0" y="787529"/>
            <a:ext cx="9144000" cy="1252537"/>
          </a:xfrm>
        </p:spPr>
        <p:txBody>
          <a:bodyPr>
            <a:normAutofit/>
          </a:bodyPr>
          <a:lstStyle/>
          <a:p>
            <a:pPr eaLnBrk="1" hangingPunct="1"/>
            <a:r>
              <a:rPr lang="en-US" altLang="en-US" sz="3200" dirty="0" smtClean="0"/>
              <a:t>Harmonization and Simplification of UN Business Operations</a:t>
            </a:r>
          </a:p>
        </p:txBody>
      </p:sp>
      <p:pic>
        <p:nvPicPr>
          <p:cNvPr id="8198" name="Picture 6" descr="http://www.housingindustryforum.com/sites/default/files/styles/main_image/public/main/articles/bigstock_301274_0.jpg?itok=Mb4M4nY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2057400"/>
            <a:ext cx="8640960" cy="41542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72619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893936" y="-216690"/>
            <a:ext cx="8229600" cy="1143000"/>
          </a:xfrm>
        </p:spPr>
        <p:txBody>
          <a:bodyPr>
            <a:normAutofit/>
          </a:bodyPr>
          <a:lstStyle/>
          <a:p>
            <a:pPr algn="r" eaLnBrk="1" hangingPunct="1"/>
            <a:r>
              <a:rPr lang="en-US" altLang="en-US" sz="3600" dirty="0" smtClean="0">
                <a:solidFill>
                  <a:schemeClr val="bg1"/>
                </a:solidFill>
              </a:rPr>
              <a:t>Scoping the BoS</a:t>
            </a:r>
          </a:p>
        </p:txBody>
      </p:sp>
      <p:sp>
        <p:nvSpPr>
          <p:cNvPr id="22531" name="Content Placeholder 2"/>
          <p:cNvSpPr>
            <a:spLocks noGrp="1"/>
          </p:cNvSpPr>
          <p:nvPr>
            <p:ph idx="1"/>
          </p:nvPr>
        </p:nvSpPr>
        <p:spPr>
          <a:xfrm>
            <a:off x="611560" y="1556792"/>
            <a:ext cx="8136904" cy="4392488"/>
          </a:xfrm>
        </p:spPr>
        <p:txBody>
          <a:bodyPr>
            <a:normAutofit fontScale="85000" lnSpcReduction="10000"/>
          </a:bodyPr>
          <a:lstStyle/>
          <a:p>
            <a:pPr eaLnBrk="1" hangingPunct="1"/>
            <a:r>
              <a:rPr lang="en-US" altLang="en-US" b="1" dirty="0" smtClean="0"/>
              <a:t>Flexibility</a:t>
            </a:r>
            <a:r>
              <a:rPr lang="en-US" altLang="en-US" dirty="0" smtClean="0"/>
              <a:t>- based on in country capacity and need, the UNCT/OMT can select multiple or just one outcome area (ex. Procurement);</a:t>
            </a:r>
          </a:p>
          <a:p>
            <a:pPr eaLnBrk="1" hangingPunct="1"/>
            <a:endParaRPr lang="en-US" altLang="en-US" dirty="0" smtClean="0"/>
          </a:p>
          <a:p>
            <a:pPr eaLnBrk="1" hangingPunct="1"/>
            <a:r>
              <a:rPr lang="en-US" altLang="en-US" b="1" dirty="0" smtClean="0"/>
              <a:t>Time</a:t>
            </a:r>
            <a:r>
              <a:rPr lang="en-US" altLang="en-US" dirty="0" smtClean="0"/>
              <a:t> Requirement: 6-8 weeks end-to-end over a 5 year cycle to develop the BoS, including analysis;</a:t>
            </a:r>
          </a:p>
          <a:p>
            <a:pPr eaLnBrk="1" hangingPunct="1"/>
            <a:endParaRPr lang="en-US" altLang="en-US" dirty="0" smtClean="0"/>
          </a:p>
          <a:p>
            <a:pPr eaLnBrk="1" hangingPunct="1"/>
            <a:r>
              <a:rPr lang="en-US" altLang="en-US" dirty="0" smtClean="0"/>
              <a:t>Time requirement may be higher or lower depending on the scope of the BoS (depends on </a:t>
            </a:r>
            <a:r>
              <a:rPr lang="en-US" altLang="en-US" b="1" dirty="0" smtClean="0"/>
              <a:t>capacity</a:t>
            </a:r>
            <a:r>
              <a:rPr lang="en-US" altLang="en-US" dirty="0" smtClean="0"/>
              <a:t> available and need).</a:t>
            </a:r>
          </a:p>
        </p:txBody>
      </p:sp>
    </p:spTree>
    <p:extLst>
      <p:ext uri="{BB962C8B-B14F-4D97-AF65-F5344CB8AC3E}">
        <p14:creationId xmlns:p14="http://schemas.microsoft.com/office/powerpoint/2010/main" val="25181732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le 2"/>
          <p:cNvSpPr>
            <a:spLocks noGrp="1"/>
          </p:cNvSpPr>
          <p:nvPr>
            <p:ph type="title"/>
          </p:nvPr>
        </p:nvSpPr>
        <p:spPr>
          <a:xfrm>
            <a:off x="1753760" y="-148450"/>
            <a:ext cx="7390240" cy="1143000"/>
          </a:xfrm>
        </p:spPr>
        <p:txBody>
          <a:bodyPr>
            <a:normAutofit/>
          </a:bodyPr>
          <a:lstStyle/>
          <a:p>
            <a:pPr algn="r"/>
            <a:r>
              <a:rPr lang="en-US" sz="3600" dirty="0" smtClean="0">
                <a:solidFill>
                  <a:schemeClr val="bg1"/>
                </a:solidFill>
              </a:rPr>
              <a:t>Link BOS- Programmes </a:t>
            </a:r>
            <a:endParaRPr lang="en-US" sz="3600" dirty="0">
              <a:solidFill>
                <a:schemeClr val="bg1"/>
              </a:solidFill>
            </a:endParaRPr>
          </a:p>
        </p:txBody>
      </p:sp>
      <p:pic>
        <p:nvPicPr>
          <p:cNvPr id="614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246656"/>
            <a:ext cx="8686800" cy="50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854586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p:cNvSpPr>
            <a:spLocks noGrp="1"/>
          </p:cNvSpPr>
          <p:nvPr>
            <p:ph idx="1"/>
          </p:nvPr>
        </p:nvSpPr>
        <p:spPr>
          <a:xfrm>
            <a:off x="827088" y="1219201"/>
            <a:ext cx="7408862" cy="4800600"/>
          </a:xfrm>
        </p:spPr>
        <p:txBody>
          <a:bodyPr>
            <a:normAutofit/>
          </a:bodyPr>
          <a:lstStyle/>
          <a:p>
            <a:pPr eaLnBrk="1" hangingPunct="1"/>
            <a:r>
              <a:rPr lang="en-US" altLang="en-US" dirty="0" smtClean="0"/>
              <a:t>14 pilots, X self starters</a:t>
            </a:r>
          </a:p>
          <a:p>
            <a:pPr eaLnBrk="1" hangingPunct="1"/>
            <a:endParaRPr lang="en-US" altLang="en-US" dirty="0" smtClean="0"/>
          </a:p>
          <a:p>
            <a:pPr eaLnBrk="1" hangingPunct="1"/>
            <a:r>
              <a:rPr lang="en-US" altLang="en-US" dirty="0" smtClean="0"/>
              <a:t>LIC countries, MIC and Post Conflict Countries</a:t>
            </a:r>
          </a:p>
          <a:p>
            <a:pPr eaLnBrk="1" hangingPunct="1"/>
            <a:endParaRPr lang="en-US" altLang="en-US" dirty="0" smtClean="0"/>
          </a:p>
          <a:p>
            <a:pPr eaLnBrk="1" hangingPunct="1"/>
            <a:r>
              <a:rPr lang="en-US" altLang="en-US" dirty="0" smtClean="0"/>
              <a:t>Support UNDG and HLCM- Technical, QA, Mission, Political </a:t>
            </a:r>
          </a:p>
          <a:p>
            <a:pPr eaLnBrk="1" hangingPunct="1"/>
            <a:endParaRPr lang="en-US" altLang="en-US" dirty="0" smtClean="0"/>
          </a:p>
          <a:p>
            <a:pPr eaLnBrk="1" hangingPunct="1"/>
            <a:endParaRPr lang="en-US" altLang="en-US" dirty="0" smtClean="0"/>
          </a:p>
        </p:txBody>
      </p:sp>
      <p:sp>
        <p:nvSpPr>
          <p:cNvPr id="20483" name="Title 1"/>
          <p:cNvSpPr>
            <a:spLocks noGrp="1"/>
          </p:cNvSpPr>
          <p:nvPr>
            <p:ph type="title"/>
          </p:nvPr>
        </p:nvSpPr>
        <p:spPr>
          <a:xfrm>
            <a:off x="893936" y="-268747"/>
            <a:ext cx="8229600" cy="1254125"/>
          </a:xfrm>
        </p:spPr>
        <p:txBody>
          <a:bodyPr/>
          <a:lstStyle/>
          <a:p>
            <a:pPr algn="r" eaLnBrk="1" hangingPunct="1"/>
            <a:r>
              <a:rPr lang="en-US" altLang="en-US" dirty="0" smtClean="0">
                <a:solidFill>
                  <a:schemeClr val="bg1"/>
                </a:solidFill>
              </a:rPr>
              <a:t>BoS pilots (2013)</a:t>
            </a:r>
          </a:p>
        </p:txBody>
      </p:sp>
    </p:spTree>
    <p:extLst>
      <p:ext uri="{BB962C8B-B14F-4D97-AF65-F5344CB8AC3E}">
        <p14:creationId xmlns:p14="http://schemas.microsoft.com/office/powerpoint/2010/main" val="34362059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152400"/>
            <a:ext cx="7543800" cy="1143000"/>
          </a:xfrm>
        </p:spPr>
        <p:txBody>
          <a:bodyPr/>
          <a:lstStyle/>
          <a:p>
            <a:pPr algn="r"/>
            <a:r>
              <a:rPr lang="en-US" dirty="0" smtClean="0">
                <a:solidFill>
                  <a:schemeClr val="bg1"/>
                </a:solidFill>
              </a:rPr>
              <a:t>BOS pilot Status- Sept 2014</a:t>
            </a:r>
            <a:endParaRPr lang="en-US" dirty="0">
              <a:solidFill>
                <a:schemeClr val="bg1"/>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265848449"/>
              </p:ext>
            </p:extLst>
          </p:nvPr>
        </p:nvGraphicFramePr>
        <p:xfrm>
          <a:off x="609600" y="5410200"/>
          <a:ext cx="8026400" cy="1290637"/>
        </p:xfrm>
        <a:graphic>
          <a:graphicData uri="http://schemas.openxmlformats.org/drawingml/2006/table">
            <a:tbl>
              <a:tblPr>
                <a:tableStyleId>{5C22544A-7EE6-4342-B048-85BDC9FD1C3A}</a:tableStyleId>
              </a:tblPr>
              <a:tblGrid>
                <a:gridCol w="2640514"/>
                <a:gridCol w="2459396"/>
                <a:gridCol w="2926490"/>
              </a:tblGrid>
              <a:tr h="428864">
                <a:tc gridSpan="3">
                  <a:txBody>
                    <a:bodyPr/>
                    <a:lstStyle/>
                    <a:p>
                      <a:pPr algn="ctr" fontAlgn="ctr"/>
                      <a:r>
                        <a:rPr lang="en-US" sz="1100" u="none" strike="noStrike" dirty="0">
                          <a:effectLst/>
                        </a:rPr>
                        <a:t>BoS Pilot Status </a:t>
                      </a:r>
                      <a:r>
                        <a:rPr lang="en-US" sz="1100" u="none" strike="noStrike" dirty="0" smtClean="0">
                          <a:effectLst/>
                        </a:rPr>
                        <a:t>September 2014</a:t>
                      </a:r>
                      <a:endParaRPr lang="en-US" sz="1100" b="1" i="0" u="none" strike="noStrike" dirty="0">
                        <a:solidFill>
                          <a:srgbClr val="000000"/>
                        </a:solidFill>
                        <a:effectLst/>
                        <a:latin typeface="Calibri"/>
                      </a:endParaRPr>
                    </a:p>
                  </a:txBody>
                  <a:tcPr marL="9525" marR="9525" marT="9525" marB="0" anchor="ctr"/>
                </a:tc>
                <a:tc hMerge="1">
                  <a:txBody>
                    <a:bodyPr/>
                    <a:lstStyle/>
                    <a:p>
                      <a:endParaRPr lang="en-US"/>
                    </a:p>
                  </a:txBody>
                  <a:tcPr/>
                </a:tc>
                <a:tc hMerge="1">
                  <a:txBody>
                    <a:bodyPr/>
                    <a:lstStyle/>
                    <a:p>
                      <a:endParaRPr lang="en-US"/>
                    </a:p>
                  </a:txBody>
                  <a:tcPr/>
                </a:tc>
              </a:tr>
              <a:tr h="428864">
                <a:tc>
                  <a:txBody>
                    <a:bodyPr/>
                    <a:lstStyle/>
                    <a:p>
                      <a:pPr algn="ctr" fontAlgn="ctr"/>
                      <a:r>
                        <a:rPr lang="en-US" sz="1100" b="1" u="none" strike="noStrike" dirty="0">
                          <a:effectLst/>
                        </a:rPr>
                        <a:t>Completed</a:t>
                      </a:r>
                      <a:endParaRPr lang="en-US" sz="1100" b="1" i="0" u="none" strike="noStrike" dirty="0">
                        <a:solidFill>
                          <a:srgbClr val="000000"/>
                        </a:solidFill>
                        <a:effectLst/>
                        <a:latin typeface="Calibri"/>
                      </a:endParaRPr>
                    </a:p>
                  </a:txBody>
                  <a:tcPr marL="9525" marR="9525" marT="9525" marB="0" anchor="ctr"/>
                </a:tc>
                <a:tc>
                  <a:txBody>
                    <a:bodyPr/>
                    <a:lstStyle/>
                    <a:p>
                      <a:pPr algn="ctr" fontAlgn="ctr"/>
                      <a:r>
                        <a:rPr lang="en-US" sz="1100" b="1" u="none" strike="noStrike" dirty="0">
                          <a:effectLst/>
                        </a:rPr>
                        <a:t>On Track</a:t>
                      </a:r>
                      <a:endParaRPr lang="en-US" sz="1100" b="1" i="0" u="none" strike="noStrike" dirty="0">
                        <a:solidFill>
                          <a:srgbClr val="000000"/>
                        </a:solidFill>
                        <a:effectLst/>
                        <a:latin typeface="Calibri"/>
                      </a:endParaRPr>
                    </a:p>
                  </a:txBody>
                  <a:tcPr marL="9525" marR="9525" marT="9525" marB="0" anchor="ctr"/>
                </a:tc>
                <a:tc>
                  <a:txBody>
                    <a:bodyPr/>
                    <a:lstStyle/>
                    <a:p>
                      <a:pPr algn="ctr" fontAlgn="ctr"/>
                      <a:r>
                        <a:rPr lang="en-US" sz="1100" b="1" u="none" strike="noStrike" dirty="0">
                          <a:effectLst/>
                        </a:rPr>
                        <a:t>Withdrew</a:t>
                      </a:r>
                      <a:endParaRPr lang="en-US" sz="1100" b="1" i="0" u="none" strike="noStrike" dirty="0">
                        <a:solidFill>
                          <a:srgbClr val="000000"/>
                        </a:solidFill>
                        <a:effectLst/>
                        <a:latin typeface="Calibri"/>
                      </a:endParaRPr>
                    </a:p>
                  </a:txBody>
                  <a:tcPr marL="9525" marR="9525" marT="9525" marB="0" anchor="ctr"/>
                </a:tc>
              </a:tr>
              <a:tr h="432909">
                <a:tc>
                  <a:txBody>
                    <a:bodyPr/>
                    <a:lstStyle/>
                    <a:p>
                      <a:pPr algn="ctr" fontAlgn="ctr"/>
                      <a:r>
                        <a:rPr lang="en-US" sz="1100" b="0" i="0" u="none" strike="noStrike" dirty="0">
                          <a:solidFill>
                            <a:schemeClr val="dk1"/>
                          </a:solidFill>
                          <a:effectLst/>
                          <a:latin typeface="+mn-lt"/>
                        </a:rPr>
                        <a:t>8</a:t>
                      </a:r>
                      <a:endParaRPr lang="en-US" sz="1100" b="1" i="0" u="none" strike="noStrike" dirty="0">
                        <a:solidFill>
                          <a:srgbClr val="000000"/>
                        </a:solidFill>
                        <a:effectLst/>
                        <a:latin typeface="Calibri"/>
                      </a:endParaRPr>
                    </a:p>
                  </a:txBody>
                  <a:tcPr marL="9525" marR="9525" marT="9525" marB="0" anchor="ctr"/>
                </a:tc>
                <a:tc>
                  <a:txBody>
                    <a:bodyPr/>
                    <a:lstStyle/>
                    <a:p>
                      <a:pPr algn="ctr" fontAlgn="ctr"/>
                      <a:r>
                        <a:rPr lang="en-US" sz="1100" b="0" i="0" u="none" strike="noStrike" dirty="0">
                          <a:solidFill>
                            <a:schemeClr val="dk1"/>
                          </a:solidFill>
                          <a:effectLst/>
                          <a:latin typeface="+mn-lt"/>
                        </a:rPr>
                        <a:t>4</a:t>
                      </a:r>
                      <a:endParaRPr lang="en-US" sz="1100" b="1" i="0" u="none" strike="noStrike" dirty="0">
                        <a:solidFill>
                          <a:srgbClr val="000000"/>
                        </a:solidFill>
                        <a:effectLst/>
                        <a:latin typeface="Calibri"/>
                      </a:endParaRPr>
                    </a:p>
                  </a:txBody>
                  <a:tcPr marL="9525" marR="9525" marT="9525" marB="0" anchor="ctr"/>
                </a:tc>
                <a:tc>
                  <a:txBody>
                    <a:bodyPr/>
                    <a:lstStyle/>
                    <a:p>
                      <a:pPr algn="ctr" fontAlgn="ctr"/>
                      <a:r>
                        <a:rPr lang="en-US" sz="1100" u="none" strike="noStrike" dirty="0">
                          <a:effectLst/>
                        </a:rPr>
                        <a:t>2</a:t>
                      </a:r>
                      <a:endParaRPr lang="en-US" sz="1100" b="1" i="0" u="none" strike="noStrike" dirty="0">
                        <a:solidFill>
                          <a:srgbClr val="000000"/>
                        </a:solidFill>
                        <a:effectLst/>
                        <a:latin typeface="Calibri"/>
                      </a:endParaRPr>
                    </a:p>
                  </a:txBody>
                  <a:tcPr marL="9525" marR="9525" marT="9525" marB="0" anchor="ctr"/>
                </a:tc>
              </a:tr>
            </a:tbl>
          </a:graphicData>
        </a:graphic>
      </p:graphicFrame>
      <p:graphicFrame>
        <p:nvGraphicFramePr>
          <p:cNvPr id="6" name="Chart 5"/>
          <p:cNvGraphicFramePr>
            <a:graphicFrameLocks/>
          </p:cNvGraphicFramePr>
          <p:nvPr>
            <p:extLst>
              <p:ext uri="{D42A27DB-BD31-4B8C-83A1-F6EECF244321}">
                <p14:modId xmlns:p14="http://schemas.microsoft.com/office/powerpoint/2010/main" val="2184067387"/>
              </p:ext>
            </p:extLst>
          </p:nvPr>
        </p:nvGraphicFramePr>
        <p:xfrm>
          <a:off x="609601" y="914400"/>
          <a:ext cx="8001000" cy="4114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586870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828800" y="-152400"/>
            <a:ext cx="7315200" cy="1143000"/>
          </a:xfrm>
        </p:spPr>
        <p:txBody>
          <a:bodyPr/>
          <a:lstStyle/>
          <a:p>
            <a:pPr algn="r"/>
            <a:r>
              <a:rPr lang="en-US" dirty="0" smtClean="0">
                <a:solidFill>
                  <a:schemeClr val="bg1"/>
                </a:solidFill>
              </a:rPr>
              <a:t>BOS pilot Status- Detailed</a:t>
            </a:r>
            <a:endParaRPr lang="en-US" dirty="0">
              <a:solidFill>
                <a:schemeClr val="bg1"/>
              </a:solidFill>
            </a:endParaRPr>
          </a:p>
        </p:txBody>
      </p:sp>
      <p:sp>
        <p:nvSpPr>
          <p:cNvPr id="5" name="Text Placeholder 4"/>
          <p:cNvSpPr>
            <a:spLocks noGrp="1"/>
          </p:cNvSpPr>
          <p:nvPr>
            <p:ph type="body" idx="1"/>
          </p:nvPr>
        </p:nvSpPr>
        <p:spPr>
          <a:xfrm>
            <a:off x="304800" y="1752600"/>
            <a:ext cx="4040188" cy="639762"/>
          </a:xfrm>
        </p:spPr>
        <p:txBody>
          <a:bodyPr>
            <a:normAutofit/>
          </a:bodyPr>
          <a:lstStyle/>
          <a:p>
            <a:pPr algn="ctr">
              <a:tabLst>
                <a:tab pos="457200" algn="l"/>
              </a:tabLst>
            </a:pPr>
            <a:r>
              <a:rPr lang="en-US" dirty="0" smtClean="0"/>
              <a:t>BOS completed (7)</a:t>
            </a:r>
          </a:p>
          <a:p>
            <a:endParaRPr lang="en-US" dirty="0"/>
          </a:p>
        </p:txBody>
      </p:sp>
      <p:sp>
        <p:nvSpPr>
          <p:cNvPr id="3" name="Content Placeholder 2"/>
          <p:cNvSpPr>
            <a:spLocks noGrp="1"/>
          </p:cNvSpPr>
          <p:nvPr>
            <p:ph sz="half" idx="2"/>
          </p:nvPr>
        </p:nvSpPr>
        <p:spPr/>
        <p:txBody>
          <a:bodyPr/>
          <a:lstStyle/>
          <a:p>
            <a:pPr lvl="1"/>
            <a:r>
              <a:rPr lang="en-US" dirty="0" smtClean="0"/>
              <a:t>Ethiopia </a:t>
            </a:r>
          </a:p>
          <a:p>
            <a:pPr lvl="1"/>
            <a:r>
              <a:rPr lang="en-US" dirty="0" smtClean="0"/>
              <a:t>Jamaica</a:t>
            </a:r>
          </a:p>
          <a:p>
            <a:pPr lvl="1"/>
            <a:r>
              <a:rPr lang="en-US" dirty="0" smtClean="0"/>
              <a:t>Lesotho</a:t>
            </a:r>
          </a:p>
          <a:p>
            <a:pPr lvl="1"/>
            <a:r>
              <a:rPr lang="en-US" dirty="0" smtClean="0"/>
              <a:t>Malawi</a:t>
            </a:r>
          </a:p>
          <a:p>
            <a:pPr lvl="1"/>
            <a:r>
              <a:rPr lang="en-US" dirty="0" smtClean="0"/>
              <a:t>Moldova</a:t>
            </a:r>
          </a:p>
          <a:p>
            <a:pPr lvl="1"/>
            <a:r>
              <a:rPr lang="en-US" dirty="0" smtClean="0"/>
              <a:t>Rwanda</a:t>
            </a:r>
          </a:p>
          <a:p>
            <a:pPr lvl="1"/>
            <a:r>
              <a:rPr lang="en-US" dirty="0" smtClean="0"/>
              <a:t>Tanzania</a:t>
            </a:r>
            <a:endParaRPr lang="en-US" dirty="0"/>
          </a:p>
          <a:p>
            <a:pPr lvl="1"/>
            <a:r>
              <a:rPr lang="en-US" dirty="0" smtClean="0"/>
              <a:t>Bosnia </a:t>
            </a:r>
            <a:r>
              <a:rPr lang="en-US" dirty="0"/>
              <a:t>H</a:t>
            </a:r>
            <a:r>
              <a:rPr lang="en-US" dirty="0" smtClean="0"/>
              <a:t>erzegovina</a:t>
            </a:r>
            <a:endParaRPr lang="en-US" dirty="0"/>
          </a:p>
        </p:txBody>
      </p:sp>
      <p:sp>
        <p:nvSpPr>
          <p:cNvPr id="6" name="Text Placeholder 5"/>
          <p:cNvSpPr>
            <a:spLocks noGrp="1"/>
          </p:cNvSpPr>
          <p:nvPr>
            <p:ph type="body" sz="quarter" idx="3"/>
          </p:nvPr>
        </p:nvSpPr>
        <p:spPr>
          <a:xfrm>
            <a:off x="3985260" y="1341120"/>
            <a:ext cx="4041775" cy="639762"/>
          </a:xfrm>
        </p:spPr>
        <p:txBody>
          <a:bodyPr/>
          <a:lstStyle/>
          <a:p>
            <a:r>
              <a:rPr lang="en-US" dirty="0" smtClean="0"/>
              <a:t>On Track (5)</a:t>
            </a:r>
            <a:endParaRPr lang="en-US" dirty="0"/>
          </a:p>
        </p:txBody>
      </p:sp>
      <p:sp>
        <p:nvSpPr>
          <p:cNvPr id="7" name="Content Placeholder 6"/>
          <p:cNvSpPr>
            <a:spLocks noGrp="1"/>
          </p:cNvSpPr>
          <p:nvPr>
            <p:ph sz="quarter" idx="4"/>
          </p:nvPr>
        </p:nvSpPr>
        <p:spPr>
          <a:xfrm>
            <a:off x="3639185" y="2174875"/>
            <a:ext cx="3447415" cy="3951288"/>
          </a:xfrm>
        </p:spPr>
        <p:txBody>
          <a:bodyPr>
            <a:normAutofit/>
          </a:bodyPr>
          <a:lstStyle/>
          <a:p>
            <a:pPr marL="457200" lvl="1"/>
            <a:r>
              <a:rPr lang="en-US" dirty="0" smtClean="0"/>
              <a:t>Brazil</a:t>
            </a:r>
          </a:p>
          <a:p>
            <a:pPr marL="457200" lvl="1" indent="0">
              <a:buNone/>
            </a:pPr>
            <a:r>
              <a:rPr lang="en-US" sz="1600" dirty="0" smtClean="0"/>
              <a:t>Estimated completion: Dec 2014</a:t>
            </a:r>
          </a:p>
          <a:p>
            <a:pPr marL="457200" lvl="1"/>
            <a:r>
              <a:rPr lang="en-US" dirty="0" smtClean="0"/>
              <a:t>South Africa</a:t>
            </a:r>
          </a:p>
          <a:p>
            <a:pPr marL="457200" lvl="1" indent="0">
              <a:buNone/>
            </a:pPr>
            <a:r>
              <a:rPr lang="en-US" sz="1600" dirty="0" smtClean="0"/>
              <a:t>Estimated completion: Dec 2014</a:t>
            </a:r>
          </a:p>
          <a:p>
            <a:pPr marL="457200" lvl="1"/>
            <a:r>
              <a:rPr lang="en-US" smtClean="0"/>
              <a:t>Liberia</a:t>
            </a:r>
            <a:endParaRPr lang="en-US" dirty="0" smtClean="0"/>
          </a:p>
          <a:p>
            <a:pPr marL="457200" lvl="1" indent="0">
              <a:buNone/>
            </a:pPr>
            <a:r>
              <a:rPr lang="en-US" sz="1600" dirty="0" smtClean="0"/>
              <a:t>Estimated completion: Dec 2014</a:t>
            </a:r>
          </a:p>
          <a:p>
            <a:pPr marL="457200" lvl="1"/>
            <a:r>
              <a:rPr lang="en-US" dirty="0" smtClean="0"/>
              <a:t>Denmark (Copenhagen)</a:t>
            </a:r>
          </a:p>
          <a:p>
            <a:pPr marL="457200" lvl="1" indent="0">
              <a:buNone/>
            </a:pPr>
            <a:r>
              <a:rPr lang="en-US" sz="1600" dirty="0" smtClean="0"/>
              <a:t>Estimated completion:Q1 2015</a:t>
            </a:r>
          </a:p>
          <a:p>
            <a:pPr lvl="1"/>
            <a:endParaRPr lang="en-US" dirty="0" smtClean="0"/>
          </a:p>
          <a:p>
            <a:pPr lvl="1"/>
            <a:endParaRPr lang="en-US" dirty="0"/>
          </a:p>
        </p:txBody>
      </p:sp>
      <p:sp>
        <p:nvSpPr>
          <p:cNvPr id="8" name="Content Placeholder 6"/>
          <p:cNvSpPr txBox="1">
            <a:spLocks/>
          </p:cNvSpPr>
          <p:nvPr/>
        </p:nvSpPr>
        <p:spPr>
          <a:xfrm>
            <a:off x="6728461" y="2110154"/>
            <a:ext cx="2209800" cy="395128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a:lstStyle>
          <a:p>
            <a:pPr lvl="1"/>
            <a:r>
              <a:rPr lang="en-US" dirty="0" smtClean="0"/>
              <a:t>Iraq </a:t>
            </a:r>
          </a:p>
          <a:p>
            <a:pPr marL="457200" lvl="1" indent="0">
              <a:buNone/>
            </a:pPr>
            <a:r>
              <a:rPr lang="en-US" sz="1600" i="1" dirty="0" smtClean="0"/>
              <a:t>(due to local dynamics- civil unrest)</a:t>
            </a:r>
          </a:p>
          <a:p>
            <a:pPr lvl="1"/>
            <a:r>
              <a:rPr lang="en-US" dirty="0" smtClean="0"/>
              <a:t>Afghanistan</a:t>
            </a:r>
          </a:p>
          <a:p>
            <a:pPr marL="457200" lvl="1" indent="0">
              <a:buNone/>
            </a:pPr>
            <a:r>
              <a:rPr lang="en-US" sz="1600" i="1" dirty="0" smtClean="0"/>
              <a:t>(due to local dynamics- civil unrest)</a:t>
            </a:r>
          </a:p>
          <a:p>
            <a:pPr marL="457200" lvl="1" indent="0">
              <a:buNone/>
            </a:pPr>
            <a:endParaRPr lang="en-US" dirty="0" smtClean="0"/>
          </a:p>
          <a:p>
            <a:pPr lvl="1"/>
            <a:endParaRPr lang="en-US" dirty="0" smtClean="0"/>
          </a:p>
          <a:p>
            <a:pPr lvl="1"/>
            <a:endParaRPr lang="en-US" dirty="0"/>
          </a:p>
        </p:txBody>
      </p:sp>
      <p:sp>
        <p:nvSpPr>
          <p:cNvPr id="9" name="Text Placeholder 5"/>
          <p:cNvSpPr txBox="1">
            <a:spLocks/>
          </p:cNvSpPr>
          <p:nvPr/>
        </p:nvSpPr>
        <p:spPr>
          <a:xfrm>
            <a:off x="7010400" y="1324708"/>
            <a:ext cx="4041775" cy="639762"/>
          </a:xfrm>
          <a:prstGeom prst="rect">
            <a:avLst/>
          </a:prstGeom>
        </p:spPr>
        <p:txBody>
          <a:bodyPr vert="horz" lIns="91440" tIns="45720" rIns="91440" bIns="45720" rtlCol="0" anchor="b">
            <a:normAutofit/>
          </a:bodyPr>
          <a:lstStyle>
            <a:lvl1pPr marL="0" indent="0" algn="l" defTabSz="914400" rtl="0" eaLnBrk="1" latinLnBrk="0" hangingPunct="1">
              <a:spcBef>
                <a:spcPct val="20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spcBef>
                <a:spcPct val="20000"/>
              </a:spcBef>
              <a:buFont typeface="Arial" panose="020B0604020202020204" pitchFamily="34" charset="0"/>
              <a:buNone/>
              <a:defRPr sz="1600" b="1" kern="1200">
                <a:solidFill>
                  <a:schemeClr val="tx1"/>
                </a:solidFill>
                <a:latin typeface="+mn-lt"/>
                <a:ea typeface="+mn-ea"/>
                <a:cs typeface="+mn-cs"/>
              </a:defRPr>
            </a:lvl9pPr>
          </a:lstStyle>
          <a:p>
            <a:r>
              <a:rPr lang="en-US" dirty="0" smtClean="0"/>
              <a:t>Cancelled (2)</a:t>
            </a:r>
            <a:endParaRPr lang="en-US" dirty="0"/>
          </a:p>
        </p:txBody>
      </p:sp>
    </p:spTree>
    <p:extLst>
      <p:ext uri="{BB962C8B-B14F-4D97-AF65-F5344CB8AC3E}">
        <p14:creationId xmlns:p14="http://schemas.microsoft.com/office/powerpoint/2010/main" val="8293081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905000" y="-152400"/>
            <a:ext cx="7239000" cy="1143000"/>
          </a:xfrm>
        </p:spPr>
        <p:txBody>
          <a:bodyPr/>
          <a:lstStyle/>
          <a:p>
            <a:pPr algn="r"/>
            <a:r>
              <a:rPr lang="en-US" dirty="0" smtClean="0">
                <a:solidFill>
                  <a:schemeClr val="bg1"/>
                </a:solidFill>
              </a:rPr>
              <a:t>BO areas under the BOS</a:t>
            </a:r>
            <a:endParaRPr lang="en-US" dirty="0">
              <a:solidFill>
                <a:schemeClr val="bg1"/>
              </a:solidFill>
            </a:endParaRPr>
          </a:p>
        </p:txBody>
      </p:sp>
      <p:graphicFrame>
        <p:nvGraphicFramePr>
          <p:cNvPr id="9" name="Chart 8"/>
          <p:cNvGraphicFramePr>
            <a:graphicFrameLocks/>
          </p:cNvGraphicFramePr>
          <p:nvPr>
            <p:extLst>
              <p:ext uri="{D42A27DB-BD31-4B8C-83A1-F6EECF244321}">
                <p14:modId xmlns:p14="http://schemas.microsoft.com/office/powerpoint/2010/main" val="3366456947"/>
              </p:ext>
            </p:extLst>
          </p:nvPr>
        </p:nvGraphicFramePr>
        <p:xfrm>
          <a:off x="457200" y="1674018"/>
          <a:ext cx="8229600" cy="480298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429709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2200" y="-228600"/>
            <a:ext cx="6781800" cy="1143000"/>
          </a:xfrm>
        </p:spPr>
        <p:txBody>
          <a:bodyPr/>
          <a:lstStyle/>
          <a:p>
            <a:pPr algn="r"/>
            <a:r>
              <a:rPr lang="en-US" dirty="0" smtClean="0">
                <a:solidFill>
                  <a:schemeClr val="bg1"/>
                </a:solidFill>
              </a:rPr>
              <a:t>BOS pilots per region</a:t>
            </a:r>
            <a:endParaRPr lang="en-US" dirty="0">
              <a:solidFill>
                <a:schemeClr val="bg1"/>
              </a:solidFill>
            </a:endParaRPr>
          </a:p>
        </p:txBody>
      </p:sp>
      <p:graphicFrame>
        <p:nvGraphicFramePr>
          <p:cNvPr id="4" name="Chart 3"/>
          <p:cNvGraphicFramePr>
            <a:graphicFrameLocks/>
          </p:cNvGraphicFramePr>
          <p:nvPr>
            <p:extLst>
              <p:ext uri="{D42A27DB-BD31-4B8C-83A1-F6EECF244321}">
                <p14:modId xmlns:p14="http://schemas.microsoft.com/office/powerpoint/2010/main" val="935291495"/>
              </p:ext>
            </p:extLst>
          </p:nvPr>
        </p:nvGraphicFramePr>
        <p:xfrm>
          <a:off x="457200" y="1447800"/>
          <a:ext cx="8278091" cy="5029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133515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730160" y="-262419"/>
            <a:ext cx="8229600" cy="1254125"/>
          </a:xfrm>
        </p:spPr>
        <p:txBody>
          <a:bodyPr>
            <a:normAutofit/>
          </a:bodyPr>
          <a:lstStyle/>
          <a:p>
            <a:pPr algn="r" eaLnBrk="1" hangingPunct="1"/>
            <a:r>
              <a:rPr lang="en-US" altLang="en-US" sz="3600" dirty="0" smtClean="0">
                <a:solidFill>
                  <a:schemeClr val="bg1"/>
                </a:solidFill>
              </a:rPr>
              <a:t>QCPR and Business Operations</a:t>
            </a:r>
          </a:p>
        </p:txBody>
      </p:sp>
      <p:grpSp>
        <p:nvGrpSpPr>
          <p:cNvPr id="2" name="Group 1"/>
          <p:cNvGrpSpPr/>
          <p:nvPr/>
        </p:nvGrpSpPr>
        <p:grpSpPr>
          <a:xfrm>
            <a:off x="49213" y="1360488"/>
            <a:ext cx="8135937" cy="5020840"/>
            <a:chOff x="49213" y="1360488"/>
            <a:chExt cx="8135937" cy="5372100"/>
          </a:xfrm>
        </p:grpSpPr>
        <p:sp>
          <p:nvSpPr>
            <p:cNvPr id="4" name="Rectangle 3"/>
            <p:cNvSpPr/>
            <p:nvPr/>
          </p:nvSpPr>
          <p:spPr>
            <a:xfrm>
              <a:off x="1487488" y="1360488"/>
              <a:ext cx="6337300" cy="5762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b="1" dirty="0"/>
                <a:t>QCPR 2013-2016- Business Operations</a:t>
              </a:r>
            </a:p>
          </p:txBody>
        </p:sp>
        <p:sp>
          <p:nvSpPr>
            <p:cNvPr id="5" name="Striped Right Arrow 4"/>
            <p:cNvSpPr/>
            <p:nvPr/>
          </p:nvSpPr>
          <p:spPr>
            <a:xfrm rot="5400000">
              <a:off x="4461669" y="1726406"/>
              <a:ext cx="396875" cy="79216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Rectangle 18"/>
            <p:cNvSpPr/>
            <p:nvPr/>
          </p:nvSpPr>
          <p:spPr bwMode="auto">
            <a:xfrm>
              <a:off x="985838" y="2341563"/>
              <a:ext cx="7199312" cy="4391025"/>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1250950" y="3735388"/>
              <a:ext cx="2344738" cy="647700"/>
            </a:xfrm>
            <a:prstGeom prst="rect">
              <a:avLst/>
            </a:prstGeom>
            <a:solidFill>
              <a:schemeClr val="accent1">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Consolidation of support services </a:t>
              </a:r>
            </a:p>
          </p:txBody>
        </p:sp>
        <p:sp>
          <p:nvSpPr>
            <p:cNvPr id="8" name="Rectangle 7"/>
            <p:cNvSpPr/>
            <p:nvPr/>
          </p:nvSpPr>
          <p:spPr bwMode="auto">
            <a:xfrm>
              <a:off x="6330950" y="2506663"/>
              <a:ext cx="1709738" cy="93503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dirty="0">
                  <a:solidFill>
                    <a:schemeClr val="tx1"/>
                  </a:solidFill>
                </a:rPr>
                <a:t>Greater collaboration in procurement </a:t>
              </a:r>
              <a:endParaRPr lang="en-US" dirty="0">
                <a:solidFill>
                  <a:schemeClr val="tx1"/>
                </a:solidFill>
              </a:endParaRPr>
            </a:p>
          </p:txBody>
        </p:sp>
        <p:sp>
          <p:nvSpPr>
            <p:cNvPr id="9" name="Rectangle 8"/>
            <p:cNvSpPr/>
            <p:nvPr/>
          </p:nvSpPr>
          <p:spPr bwMode="auto">
            <a:xfrm>
              <a:off x="3827463" y="3403600"/>
              <a:ext cx="2219325" cy="6477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tx1"/>
                  </a:solidFill>
                </a:rPr>
                <a:t>Decision power  delegated to OMT</a:t>
              </a:r>
            </a:p>
          </p:txBody>
        </p:sp>
        <p:sp>
          <p:nvSpPr>
            <p:cNvPr id="10" name="Rectangle 9"/>
            <p:cNvSpPr/>
            <p:nvPr/>
          </p:nvSpPr>
          <p:spPr bwMode="auto">
            <a:xfrm>
              <a:off x="3827463" y="2490788"/>
              <a:ext cx="2230437" cy="79216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dirty="0">
                  <a:solidFill>
                    <a:schemeClr val="tx1"/>
                  </a:solidFill>
                </a:rPr>
                <a:t>Common and standardized system of cost control</a:t>
              </a:r>
              <a:endParaRPr lang="en-US" dirty="0">
                <a:solidFill>
                  <a:schemeClr val="tx1"/>
                </a:solidFill>
              </a:endParaRPr>
            </a:p>
          </p:txBody>
        </p:sp>
        <p:sp>
          <p:nvSpPr>
            <p:cNvPr id="11" name="Rectangle 10"/>
            <p:cNvSpPr/>
            <p:nvPr/>
          </p:nvSpPr>
          <p:spPr bwMode="auto">
            <a:xfrm>
              <a:off x="3827463" y="5091113"/>
              <a:ext cx="2219325" cy="104457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dirty="0">
                  <a:solidFill>
                    <a:schemeClr val="tx1"/>
                  </a:solidFill>
                </a:rPr>
                <a:t>Reduce the nr.  of parallel project implementation units</a:t>
              </a:r>
              <a:endParaRPr lang="en-US" dirty="0">
                <a:solidFill>
                  <a:schemeClr val="tx1"/>
                </a:solidFill>
              </a:endParaRPr>
            </a:p>
          </p:txBody>
        </p:sp>
        <p:sp>
          <p:nvSpPr>
            <p:cNvPr id="12" name="Rectangle 11"/>
            <p:cNvSpPr/>
            <p:nvPr/>
          </p:nvSpPr>
          <p:spPr bwMode="auto">
            <a:xfrm>
              <a:off x="1250950" y="2468563"/>
              <a:ext cx="2344738" cy="106997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dirty="0">
                  <a:solidFill>
                    <a:schemeClr val="tx1"/>
                  </a:solidFill>
                </a:rPr>
                <a:t>Increased use of national public and private systems </a:t>
              </a:r>
              <a:endParaRPr lang="en-US" dirty="0">
                <a:solidFill>
                  <a:schemeClr val="tx1"/>
                </a:solidFill>
              </a:endParaRPr>
            </a:p>
          </p:txBody>
        </p:sp>
        <p:sp>
          <p:nvSpPr>
            <p:cNvPr id="14" name="Rectangle 13"/>
            <p:cNvSpPr/>
            <p:nvPr/>
          </p:nvSpPr>
          <p:spPr bwMode="auto">
            <a:xfrm>
              <a:off x="6335713" y="3592513"/>
              <a:ext cx="1704975" cy="119697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dirty="0">
                  <a:solidFill>
                    <a:schemeClr val="tx1"/>
                  </a:solidFill>
                </a:rPr>
                <a:t>Redirect efficiency savings into programmes</a:t>
              </a:r>
              <a:endParaRPr lang="en-US" dirty="0">
                <a:solidFill>
                  <a:schemeClr val="tx1"/>
                </a:solidFill>
              </a:endParaRPr>
            </a:p>
          </p:txBody>
        </p:sp>
        <p:sp>
          <p:nvSpPr>
            <p:cNvPr id="15" name="Rectangle 14"/>
            <p:cNvSpPr/>
            <p:nvPr/>
          </p:nvSpPr>
          <p:spPr bwMode="auto">
            <a:xfrm>
              <a:off x="1233488" y="5683250"/>
              <a:ext cx="2362200" cy="90487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dirty="0">
                  <a:solidFill>
                    <a:schemeClr val="tx1"/>
                  </a:solidFill>
                </a:rPr>
                <a:t>(Feasibility Study) ERP Interoperability</a:t>
              </a:r>
              <a:endParaRPr lang="en-US" dirty="0">
                <a:solidFill>
                  <a:schemeClr val="tx1"/>
                </a:solidFill>
              </a:endParaRPr>
            </a:p>
          </p:txBody>
        </p:sp>
        <p:sp>
          <p:nvSpPr>
            <p:cNvPr id="16" name="Rectangle 15"/>
            <p:cNvSpPr/>
            <p:nvPr/>
          </p:nvSpPr>
          <p:spPr bwMode="auto">
            <a:xfrm>
              <a:off x="6332538" y="4937125"/>
              <a:ext cx="1708150" cy="860425"/>
            </a:xfrm>
            <a:prstGeom prst="rect">
              <a:avLst/>
            </a:prstGeom>
            <a:solidFill>
              <a:schemeClr val="accent1">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dirty="0">
                  <a:solidFill>
                    <a:schemeClr val="tx1"/>
                  </a:solidFill>
                </a:rPr>
                <a:t>Establishment of common premises </a:t>
              </a:r>
              <a:endParaRPr lang="en-US" dirty="0">
                <a:solidFill>
                  <a:schemeClr val="tx1"/>
                </a:solidFill>
              </a:endParaRPr>
            </a:p>
          </p:txBody>
        </p:sp>
        <p:sp>
          <p:nvSpPr>
            <p:cNvPr id="17" name="Rectangle 16"/>
            <p:cNvSpPr/>
            <p:nvPr/>
          </p:nvSpPr>
          <p:spPr bwMode="auto">
            <a:xfrm>
              <a:off x="1249363" y="4551363"/>
              <a:ext cx="2346325" cy="88423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dirty="0">
                  <a:solidFill>
                    <a:schemeClr val="tx1"/>
                  </a:solidFill>
                </a:rPr>
                <a:t>Prioritize the availability of financial and human resources</a:t>
              </a:r>
              <a:endParaRPr lang="en-US" dirty="0">
                <a:solidFill>
                  <a:schemeClr val="tx1"/>
                </a:solidFill>
              </a:endParaRPr>
            </a:p>
          </p:txBody>
        </p:sp>
        <p:sp>
          <p:nvSpPr>
            <p:cNvPr id="18" name="Rectangle 17"/>
            <p:cNvSpPr/>
            <p:nvPr/>
          </p:nvSpPr>
          <p:spPr bwMode="auto">
            <a:xfrm>
              <a:off x="3827463" y="4227513"/>
              <a:ext cx="2230437" cy="64928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dirty="0">
                  <a:solidFill>
                    <a:schemeClr val="tx1"/>
                  </a:solidFill>
                </a:rPr>
                <a:t>Funding mechanisms for innovation </a:t>
              </a:r>
              <a:endParaRPr lang="en-US" dirty="0">
                <a:solidFill>
                  <a:schemeClr val="tx1"/>
                </a:solidFill>
              </a:endParaRPr>
            </a:p>
          </p:txBody>
        </p:sp>
        <p:sp>
          <p:nvSpPr>
            <p:cNvPr id="3" name="Oval 2"/>
            <p:cNvSpPr/>
            <p:nvPr/>
          </p:nvSpPr>
          <p:spPr>
            <a:xfrm>
              <a:off x="49213" y="1443038"/>
              <a:ext cx="1438275" cy="1096962"/>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b="1" dirty="0"/>
                <a:t>11 mandates for H-BO</a:t>
              </a:r>
            </a:p>
          </p:txBody>
        </p:sp>
      </p:grpSp>
    </p:spTree>
    <p:extLst>
      <p:ext uri="{BB962C8B-B14F-4D97-AF65-F5344CB8AC3E}">
        <p14:creationId xmlns:p14="http://schemas.microsoft.com/office/powerpoint/2010/main" val="2317720629"/>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2"/>
          <p:cNvSpPr>
            <a:spLocks noGrp="1"/>
          </p:cNvSpPr>
          <p:nvPr>
            <p:ph type="title"/>
          </p:nvPr>
        </p:nvSpPr>
        <p:spPr>
          <a:xfrm>
            <a:off x="1726464" y="56270"/>
            <a:ext cx="8229600" cy="1143000"/>
          </a:xfrm>
        </p:spPr>
        <p:txBody>
          <a:bodyPr>
            <a:noAutofit/>
          </a:bodyPr>
          <a:lstStyle/>
          <a:p>
            <a:pPr eaLnBrk="1" hangingPunct="1"/>
            <a:r>
              <a:rPr lang="en-US" altLang="en-US" sz="3600" dirty="0" smtClean="0">
                <a:solidFill>
                  <a:schemeClr val="bg1"/>
                </a:solidFill>
                <a:latin typeface="Univers"/>
              </a:rPr>
              <a:t>Operationalization QCPR</a:t>
            </a:r>
            <a:br>
              <a:rPr lang="en-US" altLang="en-US" sz="3600" dirty="0" smtClean="0">
                <a:solidFill>
                  <a:schemeClr val="bg1"/>
                </a:solidFill>
                <a:latin typeface="Univers"/>
              </a:rPr>
            </a:br>
            <a:endParaRPr lang="en-US" altLang="en-US" sz="3600" dirty="0" smtClean="0">
              <a:solidFill>
                <a:schemeClr val="bg1"/>
              </a:solidFill>
            </a:endParaRPr>
          </a:p>
        </p:txBody>
      </p:sp>
      <p:sp>
        <p:nvSpPr>
          <p:cNvPr id="4" name="Content Placeholder 2"/>
          <p:cNvSpPr>
            <a:spLocks noGrp="1"/>
          </p:cNvSpPr>
          <p:nvPr>
            <p:ph idx="1"/>
          </p:nvPr>
        </p:nvSpPr>
        <p:spPr>
          <a:xfrm>
            <a:off x="468313" y="1498600"/>
            <a:ext cx="8280400" cy="5184775"/>
          </a:xfrm>
        </p:spPr>
        <p:txBody>
          <a:bodyPr rtlCol="0">
            <a:normAutofit/>
          </a:bodyPr>
          <a:lstStyle/>
          <a:p>
            <a:pPr marL="0" indent="0" eaLnBrk="1" fontAlgn="auto" hangingPunct="1">
              <a:spcAft>
                <a:spcPts val="0"/>
              </a:spcAft>
              <a:buFont typeface="Arial" pitchFamily="34" charset="0"/>
              <a:buNone/>
              <a:defRPr/>
            </a:pPr>
            <a:endParaRPr lang="en-US" sz="1100" b="1" dirty="0" smtClean="0">
              <a:latin typeface="Univers"/>
            </a:endParaRPr>
          </a:p>
          <a:p>
            <a:pPr marL="0" indent="0" eaLnBrk="1" fontAlgn="auto" hangingPunct="1">
              <a:spcAft>
                <a:spcPts val="0"/>
              </a:spcAft>
              <a:buFont typeface="Arial" pitchFamily="34" charset="0"/>
              <a:buNone/>
              <a:defRPr/>
            </a:pPr>
            <a:r>
              <a:rPr lang="en-GB" sz="2600" u="sng" dirty="0" smtClean="0">
                <a:latin typeface="Univers"/>
              </a:rPr>
              <a:t>SOPs to be established for the second generation of </a:t>
            </a:r>
            <a:r>
              <a:rPr lang="en-GB" sz="2600" u="sng" dirty="0" err="1" smtClean="0">
                <a:latin typeface="Univers"/>
              </a:rPr>
              <a:t>DaO</a:t>
            </a:r>
            <a:r>
              <a:rPr lang="en-GB" sz="2600" u="sng" dirty="0" smtClean="0">
                <a:latin typeface="Univers"/>
              </a:rPr>
              <a:t> countries</a:t>
            </a:r>
            <a:r>
              <a:rPr lang="en-GB" sz="2800" dirty="0" smtClean="0">
                <a:latin typeface="Univers"/>
              </a:rPr>
              <a:t>:</a:t>
            </a:r>
          </a:p>
          <a:p>
            <a:pPr marL="0" indent="0" eaLnBrk="1" fontAlgn="auto" hangingPunct="1">
              <a:spcAft>
                <a:spcPts val="0"/>
              </a:spcAft>
              <a:buFont typeface="Arial" pitchFamily="34" charset="0"/>
              <a:buNone/>
              <a:defRPr/>
            </a:pPr>
            <a:endParaRPr lang="en-GB" sz="1100" dirty="0" smtClean="0">
              <a:latin typeface="Univers"/>
            </a:endParaRPr>
          </a:p>
          <a:p>
            <a:pPr lvl="1" indent="-274320" eaLnBrk="1" fontAlgn="auto" hangingPunct="1">
              <a:spcBef>
                <a:spcPts val="1200"/>
              </a:spcBef>
              <a:spcAft>
                <a:spcPts val="1200"/>
              </a:spcAft>
              <a:buFont typeface="Wingdings" pitchFamily="2" charset="2"/>
              <a:buChar char="q"/>
              <a:defRPr/>
            </a:pPr>
            <a:r>
              <a:rPr lang="en-GB" sz="2400" dirty="0" smtClean="0">
                <a:latin typeface="Univers"/>
              </a:rPr>
              <a:t>Development </a:t>
            </a:r>
            <a:r>
              <a:rPr lang="en-GB" sz="2400" dirty="0">
                <a:latin typeface="Univers"/>
              </a:rPr>
              <a:t>of </a:t>
            </a:r>
            <a:r>
              <a:rPr lang="en-GB" sz="2400" b="1" dirty="0" err="1">
                <a:latin typeface="Univers"/>
              </a:rPr>
              <a:t>DaO</a:t>
            </a:r>
            <a:r>
              <a:rPr lang="en-GB" sz="2400" b="1" dirty="0">
                <a:latin typeface="Univers"/>
              </a:rPr>
              <a:t> specific guidance </a:t>
            </a:r>
            <a:r>
              <a:rPr lang="en-GB" sz="2400" dirty="0">
                <a:latin typeface="Univers"/>
              </a:rPr>
              <a:t>by the UNDG Working Mechanisms in collaboration with the HLCM Networks where </a:t>
            </a:r>
            <a:r>
              <a:rPr lang="en-GB" sz="2400" dirty="0" smtClean="0">
                <a:latin typeface="Univers"/>
              </a:rPr>
              <a:t>relevant.</a:t>
            </a:r>
            <a:endParaRPr lang="en-US" sz="2400" dirty="0">
              <a:latin typeface="Univers"/>
            </a:endParaRPr>
          </a:p>
          <a:p>
            <a:pPr lvl="1" indent="-274320" eaLnBrk="1" fontAlgn="auto" hangingPunct="1">
              <a:spcBef>
                <a:spcPts val="1200"/>
              </a:spcBef>
              <a:spcAft>
                <a:spcPts val="1200"/>
              </a:spcAft>
              <a:buFont typeface="Wingdings" pitchFamily="2" charset="2"/>
              <a:buChar char="q"/>
              <a:defRPr/>
            </a:pPr>
            <a:r>
              <a:rPr lang="en-GB" sz="2400" dirty="0" smtClean="0">
                <a:latin typeface="Univers"/>
              </a:rPr>
              <a:t>Dissemination </a:t>
            </a:r>
            <a:r>
              <a:rPr lang="en-GB" sz="2400" dirty="0">
                <a:latin typeface="Univers"/>
              </a:rPr>
              <a:t>of the SOPs, </a:t>
            </a:r>
            <a:r>
              <a:rPr lang="en-GB" sz="2400" b="1" dirty="0">
                <a:latin typeface="Univers"/>
              </a:rPr>
              <a:t>training and capacity building for the roll-out </a:t>
            </a:r>
            <a:r>
              <a:rPr lang="en-GB" sz="2400" dirty="0">
                <a:latin typeface="Univers"/>
              </a:rPr>
              <a:t>of the second generation of Delivering as </a:t>
            </a:r>
            <a:r>
              <a:rPr lang="en-GB" sz="2400" dirty="0" smtClean="0">
                <a:latin typeface="Univers"/>
              </a:rPr>
              <a:t>One.</a:t>
            </a:r>
            <a:endParaRPr lang="en-US" sz="2400" dirty="0">
              <a:latin typeface="Univers"/>
            </a:endParaRPr>
          </a:p>
          <a:p>
            <a:pPr marL="274320" indent="-274320" eaLnBrk="1" fontAlgn="auto" hangingPunct="1">
              <a:spcAft>
                <a:spcPts val="0"/>
              </a:spcAft>
              <a:defRPr/>
            </a:pPr>
            <a:endParaRPr lang="en-US" dirty="0">
              <a:solidFill>
                <a:srgbClr val="3366CC"/>
              </a:solidFill>
              <a:latin typeface="Univers"/>
            </a:endParaRPr>
          </a:p>
        </p:txBody>
      </p:sp>
    </p:spTree>
    <p:extLst>
      <p:ext uri="{BB962C8B-B14F-4D97-AF65-F5344CB8AC3E}">
        <p14:creationId xmlns:p14="http://schemas.microsoft.com/office/powerpoint/2010/main" val="17013510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94302" y="-204035"/>
            <a:ext cx="8928100" cy="1143000"/>
          </a:xfrm>
        </p:spPr>
        <p:txBody>
          <a:bodyPr/>
          <a:lstStyle/>
          <a:p>
            <a:pPr algn="r" eaLnBrk="1" hangingPunct="1"/>
            <a:r>
              <a:rPr lang="en-US" altLang="en-US" sz="3600" dirty="0" err="1" smtClean="0">
                <a:solidFill>
                  <a:schemeClr val="bg1"/>
                </a:solidFill>
              </a:rPr>
              <a:t>SoPs</a:t>
            </a:r>
            <a:r>
              <a:rPr lang="en-US" altLang="en-US" sz="3600" dirty="0" smtClean="0">
                <a:solidFill>
                  <a:schemeClr val="bg1"/>
                </a:solidFill>
              </a:rPr>
              <a:t> for DaO </a:t>
            </a:r>
          </a:p>
        </p:txBody>
      </p:sp>
      <p:sp>
        <p:nvSpPr>
          <p:cNvPr id="14339" name="Rectangle 56"/>
          <p:cNvSpPr>
            <a:spLocks noChangeArrowheads="1"/>
          </p:cNvSpPr>
          <p:nvPr/>
        </p:nvSpPr>
        <p:spPr bwMode="auto">
          <a:xfrm>
            <a:off x="773113" y="327025"/>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112" tIns="914112" rIns="914112" bIns="914112" anchor="ctr">
            <a:spAutoFit/>
          </a:bodyPr>
          <a:lstStyle>
            <a:lvl1pPr eaLnBrk="0" hangingPunct="0">
              <a:spcBef>
                <a:spcPct val="20000"/>
              </a:spcBef>
              <a:buClr>
                <a:schemeClr val="accent1"/>
              </a:buClr>
              <a:buSzPct val="100000"/>
              <a:buFont typeface="Symbol" pitchFamily="18" charset="2"/>
              <a:buChar char=""/>
              <a:defRPr sz="2400">
                <a:solidFill>
                  <a:schemeClr val="tx2"/>
                </a:solidFill>
                <a:latin typeface="Candara" pitchFamily="34" charset="0"/>
              </a:defRPr>
            </a:lvl1pPr>
            <a:lvl2pPr marL="742950" indent="-285750" eaLnBrk="0" hangingPunct="0">
              <a:spcBef>
                <a:spcPct val="20000"/>
              </a:spcBef>
              <a:buClr>
                <a:schemeClr val="accent1"/>
              </a:buClr>
              <a:buSzPct val="100000"/>
              <a:buFont typeface="Symbol" pitchFamily="18" charset="2"/>
              <a:buChar char=""/>
              <a:defRPr sz="2200">
                <a:solidFill>
                  <a:schemeClr val="tx2"/>
                </a:solidFill>
                <a:latin typeface="Candara" pitchFamily="34" charset="0"/>
              </a:defRPr>
            </a:lvl2pPr>
            <a:lvl3pPr marL="1143000" indent="-228600" eaLnBrk="0" hangingPunct="0">
              <a:spcBef>
                <a:spcPct val="20000"/>
              </a:spcBef>
              <a:buClr>
                <a:schemeClr val="accent1"/>
              </a:buClr>
              <a:buSzPct val="100000"/>
              <a:buFont typeface="Symbol" pitchFamily="18" charset="2"/>
              <a:buChar char=""/>
              <a:defRPr sz="2000">
                <a:solidFill>
                  <a:schemeClr val="tx2"/>
                </a:solidFill>
                <a:latin typeface="Candara" pitchFamily="34" charset="0"/>
              </a:defRPr>
            </a:lvl3pPr>
            <a:lvl4pPr marL="1600200" indent="-228600" eaLnBrk="0" hangingPunct="0">
              <a:spcBef>
                <a:spcPct val="20000"/>
              </a:spcBef>
              <a:buClr>
                <a:schemeClr val="accent1"/>
              </a:buClr>
              <a:buSzPct val="100000"/>
              <a:buFont typeface="Symbol" pitchFamily="18" charset="2"/>
              <a:buChar char=""/>
              <a:defRPr>
                <a:solidFill>
                  <a:schemeClr val="tx2"/>
                </a:solidFill>
                <a:latin typeface="Candara" pitchFamily="34" charset="0"/>
              </a:defRPr>
            </a:lvl4pPr>
            <a:lvl5pPr marL="2057400" indent="-228600" eaLnBrk="0" hangingPunct="0">
              <a:spcBef>
                <a:spcPct val="20000"/>
              </a:spcBef>
              <a:buClr>
                <a:schemeClr val="accent1"/>
              </a:buClr>
              <a:buSzPct val="100000"/>
              <a:buFont typeface="Symbol" pitchFamily="18" charset="2"/>
              <a:buChar char=""/>
              <a:defRPr sz="1600">
                <a:solidFill>
                  <a:schemeClr val="tx2"/>
                </a:solidFill>
                <a:latin typeface="Candara" pitchFamily="34" charset="0"/>
              </a:defRPr>
            </a:lvl5pPr>
            <a:lvl6pPr marL="2514600" indent="-228600" eaLnBrk="0" fontAlgn="base" hangingPunct="0">
              <a:spcBef>
                <a:spcPct val="20000"/>
              </a:spcBef>
              <a:spcAft>
                <a:spcPct val="0"/>
              </a:spcAft>
              <a:buClr>
                <a:schemeClr val="accent1"/>
              </a:buClr>
              <a:buSzPct val="100000"/>
              <a:buFont typeface="Symbol" pitchFamily="18" charset="2"/>
              <a:buChar char=""/>
              <a:defRPr sz="1600">
                <a:solidFill>
                  <a:schemeClr val="tx2"/>
                </a:solidFill>
                <a:latin typeface="Candara" pitchFamily="34" charset="0"/>
              </a:defRPr>
            </a:lvl6pPr>
            <a:lvl7pPr marL="2971800" indent="-228600" eaLnBrk="0" fontAlgn="base" hangingPunct="0">
              <a:spcBef>
                <a:spcPct val="20000"/>
              </a:spcBef>
              <a:spcAft>
                <a:spcPct val="0"/>
              </a:spcAft>
              <a:buClr>
                <a:schemeClr val="accent1"/>
              </a:buClr>
              <a:buSzPct val="100000"/>
              <a:buFont typeface="Symbol" pitchFamily="18" charset="2"/>
              <a:buChar char=""/>
              <a:defRPr sz="1600">
                <a:solidFill>
                  <a:schemeClr val="tx2"/>
                </a:solidFill>
                <a:latin typeface="Candara" pitchFamily="34" charset="0"/>
              </a:defRPr>
            </a:lvl7pPr>
            <a:lvl8pPr marL="3429000" indent="-228600" eaLnBrk="0" fontAlgn="base" hangingPunct="0">
              <a:spcBef>
                <a:spcPct val="20000"/>
              </a:spcBef>
              <a:spcAft>
                <a:spcPct val="0"/>
              </a:spcAft>
              <a:buClr>
                <a:schemeClr val="accent1"/>
              </a:buClr>
              <a:buSzPct val="100000"/>
              <a:buFont typeface="Symbol" pitchFamily="18" charset="2"/>
              <a:buChar char=""/>
              <a:defRPr sz="1600">
                <a:solidFill>
                  <a:schemeClr val="tx2"/>
                </a:solidFill>
                <a:latin typeface="Candara" pitchFamily="34" charset="0"/>
              </a:defRPr>
            </a:lvl8pPr>
            <a:lvl9pPr marL="3886200" indent="-228600" eaLnBrk="0" fontAlgn="base" hangingPunct="0">
              <a:spcBef>
                <a:spcPct val="20000"/>
              </a:spcBef>
              <a:spcAft>
                <a:spcPct val="0"/>
              </a:spcAft>
              <a:buClr>
                <a:schemeClr val="accent1"/>
              </a:buClr>
              <a:buSzPct val="100000"/>
              <a:buFont typeface="Symbol" pitchFamily="18" charset="2"/>
              <a:buChar char=""/>
              <a:defRPr sz="1600">
                <a:solidFill>
                  <a:schemeClr val="tx2"/>
                </a:solidFill>
                <a:latin typeface="Candara" pitchFamily="34" charset="0"/>
              </a:defRPr>
            </a:lvl9pPr>
          </a:lstStyle>
          <a:p>
            <a:pPr eaLnBrk="1" hangingPunct="1">
              <a:spcBef>
                <a:spcPct val="0"/>
              </a:spcBef>
              <a:buClrTx/>
              <a:buSzTx/>
              <a:buFontTx/>
              <a:buNone/>
            </a:pPr>
            <a:endParaRPr lang="en-US" altLang="en-US" sz="1800">
              <a:solidFill>
                <a:schemeClr val="tx1"/>
              </a:solidFill>
              <a:latin typeface="Calibri" pitchFamily="34" charset="0"/>
            </a:endParaRPr>
          </a:p>
        </p:txBody>
      </p:sp>
      <p:sp>
        <p:nvSpPr>
          <p:cNvPr id="60" name="Rectangle 59"/>
          <p:cNvSpPr/>
          <p:nvPr/>
        </p:nvSpPr>
        <p:spPr>
          <a:xfrm>
            <a:off x="7467600" y="6553200"/>
            <a:ext cx="685800" cy="228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ounded Rectangle 60"/>
          <p:cNvSpPr/>
          <p:nvPr/>
        </p:nvSpPr>
        <p:spPr>
          <a:xfrm>
            <a:off x="838200" y="2826009"/>
            <a:ext cx="1721020" cy="3346191"/>
          </a:xfrm>
          <a:prstGeom prst="roundRect">
            <a:avLst/>
          </a:prstGeom>
          <a:solidFill>
            <a:schemeClr val="accent1">
              <a:lumMod val="60000"/>
              <a:lumOff val="40000"/>
            </a:schemeClr>
          </a:solidFill>
          <a:ln w="3810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bg1"/>
                </a:solidFill>
              </a:rPr>
              <a:t>One </a:t>
            </a:r>
            <a:r>
              <a:rPr lang="en-US" sz="2000" b="1" dirty="0" err="1" smtClean="0">
                <a:solidFill>
                  <a:schemeClr val="bg1"/>
                </a:solidFill>
              </a:rPr>
              <a:t>Programme</a:t>
            </a:r>
            <a:endParaRPr lang="en-US" sz="2000" b="1" dirty="0">
              <a:solidFill>
                <a:schemeClr val="bg1"/>
              </a:solidFill>
            </a:endParaRPr>
          </a:p>
        </p:txBody>
      </p:sp>
      <p:sp>
        <p:nvSpPr>
          <p:cNvPr id="62" name="Rounded Rectangle 61"/>
          <p:cNvSpPr/>
          <p:nvPr/>
        </p:nvSpPr>
        <p:spPr>
          <a:xfrm>
            <a:off x="2720890" y="2826009"/>
            <a:ext cx="1721020" cy="3346191"/>
          </a:xfrm>
          <a:prstGeom prst="roundRect">
            <a:avLst/>
          </a:prstGeom>
          <a:solidFill>
            <a:schemeClr val="accent6">
              <a:lumMod val="75000"/>
            </a:schemeClr>
          </a:solidFill>
          <a:ln w="3810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bg1"/>
                </a:solidFill>
              </a:rPr>
              <a:t>Common Budgetary Framework</a:t>
            </a:r>
          </a:p>
          <a:p>
            <a:pPr algn="ctr"/>
            <a:r>
              <a:rPr lang="en-US" sz="2000" b="1" dirty="0" smtClean="0">
                <a:solidFill>
                  <a:schemeClr val="bg1"/>
                </a:solidFill>
              </a:rPr>
              <a:t>+ One UN Fund</a:t>
            </a:r>
            <a:endParaRPr lang="en-US" sz="2000" b="1" dirty="0">
              <a:solidFill>
                <a:schemeClr val="bg1"/>
              </a:solidFill>
            </a:endParaRPr>
          </a:p>
        </p:txBody>
      </p:sp>
      <p:sp>
        <p:nvSpPr>
          <p:cNvPr id="63" name="Rounded Rectangle 62"/>
          <p:cNvSpPr/>
          <p:nvPr/>
        </p:nvSpPr>
        <p:spPr>
          <a:xfrm>
            <a:off x="4635160" y="2826008"/>
            <a:ext cx="1721020" cy="3346191"/>
          </a:xfrm>
          <a:prstGeom prst="roundRect">
            <a:avLst/>
          </a:prstGeom>
          <a:solidFill>
            <a:schemeClr val="bg2">
              <a:lumMod val="50000"/>
            </a:schemeClr>
          </a:solidFill>
          <a:ln w="3810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bg1"/>
                </a:solidFill>
              </a:rPr>
              <a:t>Operating as One</a:t>
            </a:r>
            <a:endParaRPr lang="en-US" sz="2000" b="1" dirty="0">
              <a:solidFill>
                <a:schemeClr val="bg1"/>
              </a:solidFill>
            </a:endParaRPr>
          </a:p>
        </p:txBody>
      </p:sp>
      <p:sp>
        <p:nvSpPr>
          <p:cNvPr id="64" name="Rounded Rectangle 63"/>
          <p:cNvSpPr/>
          <p:nvPr/>
        </p:nvSpPr>
        <p:spPr>
          <a:xfrm>
            <a:off x="6553200" y="2826009"/>
            <a:ext cx="1721020" cy="3346191"/>
          </a:xfrm>
          <a:prstGeom prst="roundRect">
            <a:avLst/>
          </a:prstGeom>
          <a:solidFill>
            <a:schemeClr val="bg1">
              <a:lumMod val="65000"/>
            </a:schemeClr>
          </a:solidFill>
          <a:ln w="3810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smtClean="0">
                <a:solidFill>
                  <a:schemeClr val="bg1"/>
                </a:solidFill>
              </a:rPr>
              <a:t>Commun-icating</a:t>
            </a:r>
            <a:r>
              <a:rPr lang="en-US" sz="2000" b="1" dirty="0" smtClean="0">
                <a:solidFill>
                  <a:schemeClr val="bg1"/>
                </a:solidFill>
              </a:rPr>
              <a:t> as One</a:t>
            </a:r>
            <a:endParaRPr lang="en-US" sz="2000" b="1" dirty="0">
              <a:solidFill>
                <a:schemeClr val="bg1"/>
              </a:solidFill>
            </a:endParaRPr>
          </a:p>
        </p:txBody>
      </p:sp>
      <p:sp>
        <p:nvSpPr>
          <p:cNvPr id="65" name="Rounded Rectangle 64"/>
          <p:cNvSpPr/>
          <p:nvPr/>
        </p:nvSpPr>
        <p:spPr>
          <a:xfrm>
            <a:off x="838200" y="6400800"/>
            <a:ext cx="7436020" cy="381000"/>
          </a:xfrm>
          <a:prstGeom prst="roundRect">
            <a:avLst/>
          </a:prstGeom>
          <a:solidFill>
            <a:schemeClr val="accent2">
              <a:lumMod val="60000"/>
              <a:lumOff val="40000"/>
            </a:schemeClr>
          </a:solidFill>
          <a:ln w="3810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b="1" dirty="0" smtClean="0">
                <a:solidFill>
                  <a:schemeClr val="bg1"/>
                </a:solidFill>
              </a:rPr>
              <a:t>One annual UN Country Results Report (programme, funding, operations, communications)</a:t>
            </a:r>
            <a:endParaRPr lang="en-US" sz="1500" b="1" dirty="0">
              <a:solidFill>
                <a:schemeClr val="bg1"/>
              </a:solidFill>
            </a:endParaRPr>
          </a:p>
        </p:txBody>
      </p:sp>
      <p:sp>
        <p:nvSpPr>
          <p:cNvPr id="66" name="Rounded Rectangle 65"/>
          <p:cNvSpPr/>
          <p:nvPr/>
        </p:nvSpPr>
        <p:spPr>
          <a:xfrm>
            <a:off x="838200" y="2286814"/>
            <a:ext cx="3603710" cy="298191"/>
          </a:xfrm>
          <a:prstGeom prst="roundRect">
            <a:avLst/>
          </a:prstGeom>
          <a:noFill/>
          <a:ln w="38100">
            <a:solidFill>
              <a:schemeClr val="tx2">
                <a:lumMod val="60000"/>
                <a:lumOff val="4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2">
                    <a:lumMod val="60000"/>
                    <a:lumOff val="40000"/>
                  </a:schemeClr>
                </a:solidFill>
              </a:rPr>
              <a:t>Result Groups</a:t>
            </a:r>
            <a:endParaRPr lang="en-US" sz="1600" b="1" dirty="0">
              <a:solidFill>
                <a:schemeClr val="tx2">
                  <a:lumMod val="60000"/>
                  <a:lumOff val="40000"/>
                </a:schemeClr>
              </a:solidFill>
            </a:endParaRPr>
          </a:p>
        </p:txBody>
      </p:sp>
      <p:sp>
        <p:nvSpPr>
          <p:cNvPr id="67" name="Rounded Rectangle 66"/>
          <p:cNvSpPr/>
          <p:nvPr/>
        </p:nvSpPr>
        <p:spPr>
          <a:xfrm>
            <a:off x="4711360" y="2286000"/>
            <a:ext cx="1613240" cy="298191"/>
          </a:xfrm>
          <a:prstGeom prst="roundRect">
            <a:avLst/>
          </a:prstGeom>
          <a:noFill/>
          <a:ln w="38100">
            <a:solidFill>
              <a:schemeClr val="tx2">
                <a:lumMod val="60000"/>
                <a:lumOff val="4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2">
                    <a:lumMod val="60000"/>
                    <a:lumOff val="40000"/>
                  </a:schemeClr>
                </a:solidFill>
              </a:rPr>
              <a:t>OMT</a:t>
            </a:r>
            <a:endParaRPr lang="en-US" sz="1600" b="1" dirty="0">
              <a:solidFill>
                <a:schemeClr val="tx2">
                  <a:lumMod val="60000"/>
                  <a:lumOff val="40000"/>
                </a:schemeClr>
              </a:solidFill>
            </a:endParaRPr>
          </a:p>
        </p:txBody>
      </p:sp>
      <p:sp>
        <p:nvSpPr>
          <p:cNvPr id="68" name="Rounded Rectangle 67"/>
          <p:cNvSpPr/>
          <p:nvPr/>
        </p:nvSpPr>
        <p:spPr>
          <a:xfrm>
            <a:off x="6575510" y="2286000"/>
            <a:ext cx="1654090" cy="298191"/>
          </a:xfrm>
          <a:prstGeom prst="roundRect">
            <a:avLst/>
          </a:prstGeom>
          <a:noFill/>
          <a:ln w="38100">
            <a:solidFill>
              <a:schemeClr val="tx2">
                <a:lumMod val="60000"/>
                <a:lumOff val="4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tx2">
                    <a:lumMod val="60000"/>
                    <a:lumOff val="40000"/>
                  </a:schemeClr>
                </a:solidFill>
              </a:rPr>
              <a:t>Country CG</a:t>
            </a:r>
            <a:endParaRPr lang="en-US" sz="1600" b="1" dirty="0">
              <a:solidFill>
                <a:schemeClr val="tx2">
                  <a:lumMod val="60000"/>
                  <a:lumOff val="40000"/>
                </a:schemeClr>
              </a:solidFill>
            </a:endParaRPr>
          </a:p>
        </p:txBody>
      </p:sp>
      <p:sp>
        <p:nvSpPr>
          <p:cNvPr id="69" name="Rounded Rectangle 68"/>
          <p:cNvSpPr/>
          <p:nvPr/>
        </p:nvSpPr>
        <p:spPr>
          <a:xfrm>
            <a:off x="838200" y="1762513"/>
            <a:ext cx="7391400" cy="298191"/>
          </a:xfrm>
          <a:prstGeom prst="roundRect">
            <a:avLst/>
          </a:prstGeom>
          <a:noFill/>
          <a:ln w="38100">
            <a:solidFill>
              <a:schemeClr val="accent4">
                <a:lumMod val="60000"/>
                <a:lumOff val="4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accent4">
                    <a:lumMod val="60000"/>
                    <a:lumOff val="40000"/>
                  </a:schemeClr>
                </a:solidFill>
              </a:rPr>
              <a:t>One Leader (RC and UNCT)</a:t>
            </a:r>
            <a:endParaRPr lang="en-US" sz="1600" b="1" dirty="0">
              <a:solidFill>
                <a:schemeClr val="accent4">
                  <a:lumMod val="60000"/>
                  <a:lumOff val="40000"/>
                </a:schemeClr>
              </a:solidFill>
            </a:endParaRPr>
          </a:p>
        </p:txBody>
      </p:sp>
      <p:sp>
        <p:nvSpPr>
          <p:cNvPr id="70" name="Rounded Rectangle 69"/>
          <p:cNvSpPr/>
          <p:nvPr/>
        </p:nvSpPr>
        <p:spPr>
          <a:xfrm>
            <a:off x="838200" y="1219200"/>
            <a:ext cx="3603710" cy="304800"/>
          </a:xfrm>
          <a:prstGeom prst="roundRect">
            <a:avLst/>
          </a:prstGeom>
          <a:noFill/>
          <a:ln w="38100">
            <a:solidFill>
              <a:schemeClr val="accent3">
                <a:lumMod val="7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accent3">
                    <a:lumMod val="75000"/>
                  </a:schemeClr>
                </a:solidFill>
              </a:rPr>
              <a:t>Joint National/UN Steering Committee</a:t>
            </a:r>
            <a:endParaRPr lang="en-US" sz="1600" b="1" dirty="0">
              <a:solidFill>
                <a:schemeClr val="accent3">
                  <a:lumMod val="75000"/>
                </a:schemeClr>
              </a:solidFill>
            </a:endParaRPr>
          </a:p>
        </p:txBody>
      </p:sp>
      <p:cxnSp>
        <p:nvCxnSpPr>
          <p:cNvPr id="71" name="Straight Arrow Connector 70"/>
          <p:cNvCxnSpPr>
            <a:stCxn id="70" idx="2"/>
          </p:cNvCxnSpPr>
          <p:nvPr/>
        </p:nvCxnSpPr>
        <p:spPr>
          <a:xfrm>
            <a:off x="2640055" y="1524000"/>
            <a:ext cx="0" cy="238513"/>
          </a:xfrm>
          <a:prstGeom prst="straightConnector1">
            <a:avLst/>
          </a:prstGeom>
          <a:ln>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p:nvPr/>
        </p:nvCxnSpPr>
        <p:spPr>
          <a:xfrm>
            <a:off x="2590800" y="2047487"/>
            <a:ext cx="0" cy="238513"/>
          </a:xfrm>
          <a:prstGeom prst="straightConnector1">
            <a:avLst/>
          </a:prstGeom>
          <a:ln>
            <a:solidFill>
              <a:schemeClr val="accent4">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p:nvPr/>
        </p:nvCxnSpPr>
        <p:spPr>
          <a:xfrm>
            <a:off x="5486400" y="2057400"/>
            <a:ext cx="0" cy="238513"/>
          </a:xfrm>
          <a:prstGeom prst="straightConnector1">
            <a:avLst/>
          </a:prstGeom>
          <a:ln>
            <a:solidFill>
              <a:schemeClr val="accent4">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p:nvPr/>
        </p:nvCxnSpPr>
        <p:spPr>
          <a:xfrm>
            <a:off x="7467600" y="2057400"/>
            <a:ext cx="0" cy="238513"/>
          </a:xfrm>
          <a:prstGeom prst="straightConnector1">
            <a:avLst/>
          </a:prstGeom>
          <a:ln>
            <a:solidFill>
              <a:schemeClr val="accent4">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p:nvPr/>
        </p:nvCxnSpPr>
        <p:spPr>
          <a:xfrm>
            <a:off x="1752600" y="2590800"/>
            <a:ext cx="0" cy="238513"/>
          </a:xfrm>
          <a:prstGeom prst="straightConnector1">
            <a:avLst/>
          </a:prstGeom>
          <a:ln>
            <a:solidFill>
              <a:schemeClr val="tx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p:nvPr/>
        </p:nvCxnSpPr>
        <p:spPr>
          <a:xfrm>
            <a:off x="3583459" y="2600713"/>
            <a:ext cx="0" cy="238513"/>
          </a:xfrm>
          <a:prstGeom prst="straightConnector1">
            <a:avLst/>
          </a:prstGeom>
          <a:ln>
            <a:solidFill>
              <a:schemeClr val="tx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a:off x="5501848" y="2579926"/>
            <a:ext cx="0" cy="238513"/>
          </a:xfrm>
          <a:prstGeom prst="straightConnector1">
            <a:avLst/>
          </a:prstGeom>
          <a:ln>
            <a:solidFill>
              <a:schemeClr val="tx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p:nvPr/>
        </p:nvCxnSpPr>
        <p:spPr>
          <a:xfrm>
            <a:off x="7474810" y="2590800"/>
            <a:ext cx="0" cy="238513"/>
          </a:xfrm>
          <a:prstGeom prst="straightConnector1">
            <a:avLst/>
          </a:prstGeom>
          <a:ln>
            <a:solidFill>
              <a:schemeClr val="tx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p:nvPr/>
        </p:nvCxnSpPr>
        <p:spPr>
          <a:xfrm>
            <a:off x="1745390" y="6162287"/>
            <a:ext cx="0" cy="238513"/>
          </a:xfrm>
          <a:prstGeom prst="straightConnector1">
            <a:avLst/>
          </a:prstGeom>
          <a:ln>
            <a:solidFill>
              <a:schemeClr val="tx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a:off x="3576249" y="6162287"/>
            <a:ext cx="0" cy="238513"/>
          </a:xfrm>
          <a:prstGeom prst="straightConnector1">
            <a:avLst/>
          </a:prstGeom>
          <a:ln>
            <a:solidFill>
              <a:schemeClr val="tx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p:nvPr/>
        </p:nvCxnSpPr>
        <p:spPr>
          <a:xfrm>
            <a:off x="5494638" y="6162287"/>
            <a:ext cx="0" cy="238513"/>
          </a:xfrm>
          <a:prstGeom prst="straightConnector1">
            <a:avLst/>
          </a:prstGeom>
          <a:ln>
            <a:solidFill>
              <a:schemeClr val="tx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p:nvPr/>
        </p:nvCxnSpPr>
        <p:spPr>
          <a:xfrm>
            <a:off x="7467600" y="6162287"/>
            <a:ext cx="0" cy="238513"/>
          </a:xfrm>
          <a:prstGeom prst="straightConnector1">
            <a:avLst/>
          </a:prstGeom>
          <a:ln>
            <a:solidFill>
              <a:schemeClr val="tx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83" name="Oval 82"/>
          <p:cNvSpPr/>
          <p:nvPr/>
        </p:nvSpPr>
        <p:spPr>
          <a:xfrm>
            <a:off x="4491440" y="1762513"/>
            <a:ext cx="2111290" cy="5019287"/>
          </a:xfrm>
          <a:prstGeom prst="ellipse">
            <a:avLst/>
          </a:prstGeom>
          <a:noFill/>
          <a:ln w="50800">
            <a:solidFill>
              <a:srgbClr val="00B0F0">
                <a:alpha val="99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0115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6"/>
                                        </p:tgtEl>
                                        <p:attrNameLst>
                                          <p:attrName>style.visibility</p:attrName>
                                        </p:attrNameLst>
                                      </p:cBhvr>
                                      <p:to>
                                        <p:strVal val="visible"/>
                                      </p:to>
                                    </p:set>
                                  </p:childTnLst>
                                </p:cTn>
                              </p:par>
                              <p:par>
                                <p:cTn id="15" presetID="2" presetClass="entr" presetSubtype="4" fill="hold" nodeType="withEffect">
                                  <p:stCondLst>
                                    <p:cond delay="0"/>
                                  </p:stCondLst>
                                  <p:childTnLst>
                                    <p:set>
                                      <p:cBhvr>
                                        <p:cTn id="16" dur="1" fill="hold">
                                          <p:stCondLst>
                                            <p:cond delay="0"/>
                                          </p:stCondLst>
                                        </p:cTn>
                                        <p:tgtEl>
                                          <p:spTgt spid="75"/>
                                        </p:tgtEl>
                                        <p:attrNameLst>
                                          <p:attrName>style.visibility</p:attrName>
                                        </p:attrNameLst>
                                      </p:cBhvr>
                                      <p:to>
                                        <p:strVal val="visible"/>
                                      </p:to>
                                    </p:set>
                                    <p:anim calcmode="lin" valueType="num">
                                      <p:cBhvr additive="base">
                                        <p:cTn id="17" dur="500" fill="hold"/>
                                        <p:tgtEl>
                                          <p:spTgt spid="75"/>
                                        </p:tgtEl>
                                        <p:attrNameLst>
                                          <p:attrName>ppt_x</p:attrName>
                                        </p:attrNameLst>
                                      </p:cBhvr>
                                      <p:tavLst>
                                        <p:tav tm="0">
                                          <p:val>
                                            <p:strVal val="#ppt_x"/>
                                          </p:val>
                                        </p:tav>
                                        <p:tav tm="100000">
                                          <p:val>
                                            <p:strVal val="#ppt_x"/>
                                          </p:val>
                                        </p:tav>
                                      </p:tavLst>
                                    </p:anim>
                                    <p:anim calcmode="lin" valueType="num">
                                      <p:cBhvr additive="base">
                                        <p:cTn id="18" dur="500" fill="hold"/>
                                        <p:tgtEl>
                                          <p:spTgt spid="75"/>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76"/>
                                        </p:tgtEl>
                                        <p:attrNameLst>
                                          <p:attrName>style.visibility</p:attrName>
                                        </p:attrNameLst>
                                      </p:cBhvr>
                                      <p:to>
                                        <p:strVal val="visible"/>
                                      </p:to>
                                    </p:set>
                                    <p:anim calcmode="lin" valueType="num">
                                      <p:cBhvr additive="base">
                                        <p:cTn id="21" dur="500" fill="hold"/>
                                        <p:tgtEl>
                                          <p:spTgt spid="76"/>
                                        </p:tgtEl>
                                        <p:attrNameLst>
                                          <p:attrName>ppt_x</p:attrName>
                                        </p:attrNameLst>
                                      </p:cBhvr>
                                      <p:tavLst>
                                        <p:tav tm="0">
                                          <p:val>
                                            <p:strVal val="#ppt_x"/>
                                          </p:val>
                                        </p:tav>
                                        <p:tav tm="100000">
                                          <p:val>
                                            <p:strVal val="#ppt_x"/>
                                          </p:val>
                                        </p:tav>
                                      </p:tavLst>
                                    </p:anim>
                                    <p:anim calcmode="lin" valueType="num">
                                      <p:cBhvr additive="base">
                                        <p:cTn id="22" dur="500" fill="hold"/>
                                        <p:tgtEl>
                                          <p:spTgt spid="76"/>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7"/>
                                        </p:tgtEl>
                                        <p:attrNameLst>
                                          <p:attrName>style.visibility</p:attrName>
                                        </p:attrNameLst>
                                      </p:cBhvr>
                                      <p:to>
                                        <p:strVal val="visible"/>
                                      </p:to>
                                    </p:set>
                                  </p:childTnLst>
                                </p:cTn>
                              </p:par>
                              <p:par>
                                <p:cTn id="31" presetID="2" presetClass="entr" presetSubtype="4" fill="hold" nodeType="withEffect">
                                  <p:stCondLst>
                                    <p:cond delay="0"/>
                                  </p:stCondLst>
                                  <p:childTnLst>
                                    <p:set>
                                      <p:cBhvr>
                                        <p:cTn id="32" dur="1" fill="hold">
                                          <p:stCondLst>
                                            <p:cond delay="0"/>
                                          </p:stCondLst>
                                        </p:cTn>
                                        <p:tgtEl>
                                          <p:spTgt spid="77"/>
                                        </p:tgtEl>
                                        <p:attrNameLst>
                                          <p:attrName>style.visibility</p:attrName>
                                        </p:attrNameLst>
                                      </p:cBhvr>
                                      <p:to>
                                        <p:strVal val="visible"/>
                                      </p:to>
                                    </p:set>
                                    <p:anim calcmode="lin" valueType="num">
                                      <p:cBhvr additive="base">
                                        <p:cTn id="33" dur="500" fill="hold"/>
                                        <p:tgtEl>
                                          <p:spTgt spid="77"/>
                                        </p:tgtEl>
                                        <p:attrNameLst>
                                          <p:attrName>ppt_x</p:attrName>
                                        </p:attrNameLst>
                                      </p:cBhvr>
                                      <p:tavLst>
                                        <p:tav tm="0">
                                          <p:val>
                                            <p:strVal val="#ppt_x"/>
                                          </p:val>
                                        </p:tav>
                                        <p:tav tm="100000">
                                          <p:val>
                                            <p:strVal val="#ppt_x"/>
                                          </p:val>
                                        </p:tav>
                                      </p:tavLst>
                                    </p:anim>
                                    <p:anim calcmode="lin" valueType="num">
                                      <p:cBhvr additive="base">
                                        <p:cTn id="34" dur="500" fill="hold"/>
                                        <p:tgtEl>
                                          <p:spTgt spid="77"/>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8"/>
                                        </p:tgtEl>
                                        <p:attrNameLst>
                                          <p:attrName>style.visibility</p:attrName>
                                        </p:attrNameLst>
                                      </p:cBhvr>
                                      <p:to>
                                        <p:strVal val="visible"/>
                                      </p:to>
                                    </p:set>
                                  </p:childTnLst>
                                </p:cTn>
                              </p:par>
                              <p:par>
                                <p:cTn id="43" presetID="2" presetClass="entr" presetSubtype="4" fill="hold" nodeType="withEffect">
                                  <p:stCondLst>
                                    <p:cond delay="0"/>
                                  </p:stCondLst>
                                  <p:childTnLst>
                                    <p:set>
                                      <p:cBhvr>
                                        <p:cTn id="44" dur="1" fill="hold">
                                          <p:stCondLst>
                                            <p:cond delay="0"/>
                                          </p:stCondLst>
                                        </p:cTn>
                                        <p:tgtEl>
                                          <p:spTgt spid="78"/>
                                        </p:tgtEl>
                                        <p:attrNameLst>
                                          <p:attrName>style.visibility</p:attrName>
                                        </p:attrNameLst>
                                      </p:cBhvr>
                                      <p:to>
                                        <p:strVal val="visible"/>
                                      </p:to>
                                    </p:set>
                                    <p:anim calcmode="lin" valueType="num">
                                      <p:cBhvr additive="base">
                                        <p:cTn id="45" dur="500" fill="hold"/>
                                        <p:tgtEl>
                                          <p:spTgt spid="78"/>
                                        </p:tgtEl>
                                        <p:attrNameLst>
                                          <p:attrName>ppt_x</p:attrName>
                                        </p:attrNameLst>
                                      </p:cBhvr>
                                      <p:tavLst>
                                        <p:tav tm="0">
                                          <p:val>
                                            <p:strVal val="#ppt_x"/>
                                          </p:val>
                                        </p:tav>
                                        <p:tav tm="100000">
                                          <p:val>
                                            <p:strVal val="#ppt_x"/>
                                          </p:val>
                                        </p:tav>
                                      </p:tavLst>
                                    </p:anim>
                                    <p:anim calcmode="lin" valueType="num">
                                      <p:cBhvr additive="base">
                                        <p:cTn id="46" dur="500" fill="hold"/>
                                        <p:tgtEl>
                                          <p:spTgt spid="78"/>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65"/>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79"/>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80"/>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81"/>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8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69"/>
                                        </p:tgtEl>
                                        <p:attrNameLst>
                                          <p:attrName>style.visibility</p:attrName>
                                        </p:attrNameLst>
                                      </p:cBhvr>
                                      <p:to>
                                        <p:strVal val="visible"/>
                                      </p:to>
                                    </p:set>
                                  </p:childTnLst>
                                </p:cTn>
                              </p:par>
                              <p:par>
                                <p:cTn id="63" presetID="2" presetClass="entr" presetSubtype="4" fill="hold" nodeType="withEffect">
                                  <p:stCondLst>
                                    <p:cond delay="0"/>
                                  </p:stCondLst>
                                  <p:childTnLst>
                                    <p:set>
                                      <p:cBhvr>
                                        <p:cTn id="64" dur="1" fill="hold">
                                          <p:stCondLst>
                                            <p:cond delay="0"/>
                                          </p:stCondLst>
                                        </p:cTn>
                                        <p:tgtEl>
                                          <p:spTgt spid="72"/>
                                        </p:tgtEl>
                                        <p:attrNameLst>
                                          <p:attrName>style.visibility</p:attrName>
                                        </p:attrNameLst>
                                      </p:cBhvr>
                                      <p:to>
                                        <p:strVal val="visible"/>
                                      </p:to>
                                    </p:set>
                                    <p:anim calcmode="lin" valueType="num">
                                      <p:cBhvr additive="base">
                                        <p:cTn id="65" dur="500" fill="hold"/>
                                        <p:tgtEl>
                                          <p:spTgt spid="72"/>
                                        </p:tgtEl>
                                        <p:attrNameLst>
                                          <p:attrName>ppt_x</p:attrName>
                                        </p:attrNameLst>
                                      </p:cBhvr>
                                      <p:tavLst>
                                        <p:tav tm="0">
                                          <p:val>
                                            <p:strVal val="#ppt_x"/>
                                          </p:val>
                                        </p:tav>
                                        <p:tav tm="100000">
                                          <p:val>
                                            <p:strVal val="#ppt_x"/>
                                          </p:val>
                                        </p:tav>
                                      </p:tavLst>
                                    </p:anim>
                                    <p:anim calcmode="lin" valueType="num">
                                      <p:cBhvr additive="base">
                                        <p:cTn id="66" dur="500" fill="hold"/>
                                        <p:tgtEl>
                                          <p:spTgt spid="72"/>
                                        </p:tgtEl>
                                        <p:attrNameLst>
                                          <p:attrName>ppt_y</p:attrName>
                                        </p:attrNameLst>
                                      </p:cBhvr>
                                      <p:tavLst>
                                        <p:tav tm="0">
                                          <p:val>
                                            <p:strVal val="1+#ppt_h/2"/>
                                          </p:val>
                                        </p:tav>
                                        <p:tav tm="100000">
                                          <p:val>
                                            <p:strVal val="#ppt_y"/>
                                          </p:val>
                                        </p:tav>
                                      </p:tavLst>
                                    </p:anim>
                                  </p:childTnLst>
                                </p:cTn>
                              </p:par>
                              <p:par>
                                <p:cTn id="67" presetID="2" presetClass="entr" presetSubtype="4" fill="hold" nodeType="withEffect">
                                  <p:stCondLst>
                                    <p:cond delay="0"/>
                                  </p:stCondLst>
                                  <p:childTnLst>
                                    <p:set>
                                      <p:cBhvr>
                                        <p:cTn id="68" dur="1" fill="hold">
                                          <p:stCondLst>
                                            <p:cond delay="0"/>
                                          </p:stCondLst>
                                        </p:cTn>
                                        <p:tgtEl>
                                          <p:spTgt spid="73"/>
                                        </p:tgtEl>
                                        <p:attrNameLst>
                                          <p:attrName>style.visibility</p:attrName>
                                        </p:attrNameLst>
                                      </p:cBhvr>
                                      <p:to>
                                        <p:strVal val="visible"/>
                                      </p:to>
                                    </p:set>
                                    <p:anim calcmode="lin" valueType="num">
                                      <p:cBhvr additive="base">
                                        <p:cTn id="69" dur="500" fill="hold"/>
                                        <p:tgtEl>
                                          <p:spTgt spid="73"/>
                                        </p:tgtEl>
                                        <p:attrNameLst>
                                          <p:attrName>ppt_x</p:attrName>
                                        </p:attrNameLst>
                                      </p:cBhvr>
                                      <p:tavLst>
                                        <p:tav tm="0">
                                          <p:val>
                                            <p:strVal val="#ppt_x"/>
                                          </p:val>
                                        </p:tav>
                                        <p:tav tm="100000">
                                          <p:val>
                                            <p:strVal val="#ppt_x"/>
                                          </p:val>
                                        </p:tav>
                                      </p:tavLst>
                                    </p:anim>
                                    <p:anim calcmode="lin" valueType="num">
                                      <p:cBhvr additive="base">
                                        <p:cTn id="70" dur="500" fill="hold"/>
                                        <p:tgtEl>
                                          <p:spTgt spid="73"/>
                                        </p:tgtEl>
                                        <p:attrNameLst>
                                          <p:attrName>ppt_y</p:attrName>
                                        </p:attrNameLst>
                                      </p:cBhvr>
                                      <p:tavLst>
                                        <p:tav tm="0">
                                          <p:val>
                                            <p:strVal val="1+#ppt_h/2"/>
                                          </p:val>
                                        </p:tav>
                                        <p:tav tm="100000">
                                          <p:val>
                                            <p:strVal val="#ppt_y"/>
                                          </p:val>
                                        </p:tav>
                                      </p:tavLst>
                                    </p:anim>
                                  </p:childTnLst>
                                </p:cTn>
                              </p:par>
                              <p:par>
                                <p:cTn id="71" presetID="2" presetClass="entr" presetSubtype="4" fill="hold" nodeType="withEffect">
                                  <p:stCondLst>
                                    <p:cond delay="0"/>
                                  </p:stCondLst>
                                  <p:childTnLst>
                                    <p:set>
                                      <p:cBhvr>
                                        <p:cTn id="72" dur="1" fill="hold">
                                          <p:stCondLst>
                                            <p:cond delay="0"/>
                                          </p:stCondLst>
                                        </p:cTn>
                                        <p:tgtEl>
                                          <p:spTgt spid="74"/>
                                        </p:tgtEl>
                                        <p:attrNameLst>
                                          <p:attrName>style.visibility</p:attrName>
                                        </p:attrNameLst>
                                      </p:cBhvr>
                                      <p:to>
                                        <p:strVal val="visible"/>
                                      </p:to>
                                    </p:set>
                                    <p:anim calcmode="lin" valueType="num">
                                      <p:cBhvr additive="base">
                                        <p:cTn id="73" dur="500" fill="hold"/>
                                        <p:tgtEl>
                                          <p:spTgt spid="74"/>
                                        </p:tgtEl>
                                        <p:attrNameLst>
                                          <p:attrName>ppt_x</p:attrName>
                                        </p:attrNameLst>
                                      </p:cBhvr>
                                      <p:tavLst>
                                        <p:tav tm="0">
                                          <p:val>
                                            <p:strVal val="#ppt_x"/>
                                          </p:val>
                                        </p:tav>
                                        <p:tav tm="100000">
                                          <p:val>
                                            <p:strVal val="#ppt_x"/>
                                          </p:val>
                                        </p:tav>
                                      </p:tavLst>
                                    </p:anim>
                                    <p:anim calcmode="lin" valueType="num">
                                      <p:cBhvr additive="base">
                                        <p:cTn id="74" dur="500" fill="hold"/>
                                        <p:tgtEl>
                                          <p:spTgt spid="74"/>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70"/>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71"/>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21" presetClass="entr" presetSubtype="1" fill="hold" grpId="0" nodeType="clickEffect">
                                  <p:stCondLst>
                                    <p:cond delay="0"/>
                                  </p:stCondLst>
                                  <p:childTnLst>
                                    <p:set>
                                      <p:cBhvr>
                                        <p:cTn id="84" dur="1" fill="hold">
                                          <p:stCondLst>
                                            <p:cond delay="0"/>
                                          </p:stCondLst>
                                        </p:cTn>
                                        <p:tgtEl>
                                          <p:spTgt spid="83"/>
                                        </p:tgtEl>
                                        <p:attrNameLst>
                                          <p:attrName>style.visibility</p:attrName>
                                        </p:attrNameLst>
                                      </p:cBhvr>
                                      <p:to>
                                        <p:strVal val="visible"/>
                                      </p:to>
                                    </p:set>
                                    <p:animEffect transition="in" filter="wheel(1)">
                                      <p:cBhvr>
                                        <p:cTn id="85" dur="2000"/>
                                        <p:tgtEl>
                                          <p:spTgt spid="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 grpId="0" animBg="1"/>
      <p:bldP spid="62" grpId="0" animBg="1"/>
      <p:bldP spid="63" grpId="0" animBg="1"/>
      <p:bldP spid="64" grpId="0" animBg="1"/>
      <p:bldP spid="65" grpId="0" animBg="1"/>
      <p:bldP spid="66" grpId="0" animBg="1"/>
      <p:bldP spid="67" grpId="0" animBg="1"/>
      <p:bldP spid="68" grpId="0" animBg="1"/>
      <p:bldP spid="69" grpId="0" animBg="1"/>
      <p:bldP spid="70" grpId="0" animBg="1"/>
      <p:bldP spid="8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83"/>
          <p:cNvSpPr>
            <a:spLocks noChangeArrowheads="1"/>
          </p:cNvSpPr>
          <p:nvPr/>
        </p:nvSpPr>
        <p:spPr bwMode="auto">
          <a:xfrm>
            <a:off x="1306042" y="1427163"/>
            <a:ext cx="3311525" cy="792162"/>
          </a:xfrm>
          <a:prstGeom prst="rect">
            <a:avLst/>
          </a:prstGeom>
          <a:solidFill>
            <a:schemeClr val="tx2">
              <a:lumMod val="50000"/>
            </a:schemeClr>
          </a:solidFill>
          <a:ln w="9525" algn="ctr">
            <a:solidFill>
              <a:schemeClr val="tx1"/>
            </a:solidFill>
            <a:round/>
            <a:headEnd/>
            <a:tailEnd/>
          </a:ln>
        </p:spPr>
        <p:txBody>
          <a:bodyPr anchor="ctr" anchorCtr="1"/>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spcBef>
                <a:spcPct val="20000"/>
              </a:spcBef>
              <a:defRPr/>
            </a:pPr>
            <a:r>
              <a:rPr lang="en-US" altLang="en-US" sz="2400" b="1" smtClean="0">
                <a:solidFill>
                  <a:schemeClr val="bg1"/>
                </a:solidFill>
                <a:ea typeface="MS PGothic" pitchFamily="34" charset="-128"/>
              </a:rPr>
              <a:t>HLCM</a:t>
            </a:r>
          </a:p>
        </p:txBody>
      </p:sp>
      <p:sp>
        <p:nvSpPr>
          <p:cNvPr id="2" name="Rectangle 84"/>
          <p:cNvSpPr>
            <a:spLocks noChangeArrowheads="1"/>
          </p:cNvSpPr>
          <p:nvPr/>
        </p:nvSpPr>
        <p:spPr bwMode="auto">
          <a:xfrm>
            <a:off x="1316038" y="3532188"/>
            <a:ext cx="3311525" cy="792162"/>
          </a:xfrm>
          <a:prstGeom prst="rect">
            <a:avLst/>
          </a:prstGeom>
          <a:solidFill>
            <a:schemeClr val="tx2">
              <a:lumMod val="60000"/>
              <a:lumOff val="40000"/>
            </a:schemeClr>
          </a:solidFill>
          <a:ln w="9525">
            <a:solidFill>
              <a:schemeClr val="tx1"/>
            </a:solidFill>
            <a:miter lim="800000"/>
            <a:headEnd/>
            <a:tailEnd/>
          </a:ln>
        </p:spPr>
        <p:txBody>
          <a:bodyPr anchor="ctr" anchorCtr="1"/>
          <a:lstStyle>
            <a:lvl1pPr eaLnBrk="0" hangingPunct="0">
              <a:spcBef>
                <a:spcPct val="20000"/>
              </a:spcBef>
              <a:buClr>
                <a:schemeClr val="accent1"/>
              </a:buClr>
              <a:buSzPct val="100000"/>
              <a:buFont typeface="Symbol" pitchFamily="18" charset="2"/>
              <a:buChar char=""/>
              <a:defRPr sz="2400">
                <a:solidFill>
                  <a:schemeClr val="tx2"/>
                </a:solidFill>
                <a:latin typeface="Candara" pitchFamily="34" charset="0"/>
              </a:defRPr>
            </a:lvl1pPr>
            <a:lvl2pPr marL="742950" indent="-285750" eaLnBrk="0" hangingPunct="0">
              <a:spcBef>
                <a:spcPct val="20000"/>
              </a:spcBef>
              <a:buClr>
                <a:schemeClr val="accent1"/>
              </a:buClr>
              <a:buSzPct val="100000"/>
              <a:buFont typeface="Symbol" pitchFamily="18" charset="2"/>
              <a:buChar char=""/>
              <a:defRPr sz="2200">
                <a:solidFill>
                  <a:schemeClr val="tx2"/>
                </a:solidFill>
                <a:latin typeface="Candara" pitchFamily="34" charset="0"/>
              </a:defRPr>
            </a:lvl2pPr>
            <a:lvl3pPr marL="1143000" indent="-228600" eaLnBrk="0" hangingPunct="0">
              <a:spcBef>
                <a:spcPct val="20000"/>
              </a:spcBef>
              <a:buClr>
                <a:schemeClr val="accent1"/>
              </a:buClr>
              <a:buSzPct val="100000"/>
              <a:buFont typeface="Symbol" pitchFamily="18" charset="2"/>
              <a:buChar char=""/>
              <a:defRPr sz="2000">
                <a:solidFill>
                  <a:schemeClr val="tx2"/>
                </a:solidFill>
                <a:latin typeface="Candara" pitchFamily="34" charset="0"/>
              </a:defRPr>
            </a:lvl3pPr>
            <a:lvl4pPr marL="1600200" indent="-228600" eaLnBrk="0" hangingPunct="0">
              <a:spcBef>
                <a:spcPct val="20000"/>
              </a:spcBef>
              <a:buClr>
                <a:schemeClr val="accent1"/>
              </a:buClr>
              <a:buSzPct val="100000"/>
              <a:buFont typeface="Symbol" pitchFamily="18" charset="2"/>
              <a:buChar char=""/>
              <a:defRPr>
                <a:solidFill>
                  <a:schemeClr val="tx2"/>
                </a:solidFill>
                <a:latin typeface="Candara" pitchFamily="34" charset="0"/>
              </a:defRPr>
            </a:lvl4pPr>
            <a:lvl5pPr marL="2057400" indent="-228600" eaLnBrk="0" hangingPunct="0">
              <a:spcBef>
                <a:spcPct val="20000"/>
              </a:spcBef>
              <a:buClr>
                <a:schemeClr val="accent1"/>
              </a:buClr>
              <a:buSzPct val="100000"/>
              <a:buFont typeface="Symbol" pitchFamily="18" charset="2"/>
              <a:buChar char=""/>
              <a:defRPr sz="1600">
                <a:solidFill>
                  <a:schemeClr val="tx2"/>
                </a:solidFill>
                <a:latin typeface="Candara" pitchFamily="34" charset="0"/>
              </a:defRPr>
            </a:lvl5pPr>
            <a:lvl6pPr marL="2514600" indent="-228600" eaLnBrk="0" fontAlgn="base" hangingPunct="0">
              <a:spcBef>
                <a:spcPct val="20000"/>
              </a:spcBef>
              <a:spcAft>
                <a:spcPct val="0"/>
              </a:spcAft>
              <a:buClr>
                <a:schemeClr val="accent1"/>
              </a:buClr>
              <a:buSzPct val="100000"/>
              <a:buFont typeface="Symbol" pitchFamily="18" charset="2"/>
              <a:buChar char=""/>
              <a:defRPr sz="1600">
                <a:solidFill>
                  <a:schemeClr val="tx2"/>
                </a:solidFill>
                <a:latin typeface="Candara" pitchFamily="34" charset="0"/>
              </a:defRPr>
            </a:lvl6pPr>
            <a:lvl7pPr marL="2971800" indent="-228600" eaLnBrk="0" fontAlgn="base" hangingPunct="0">
              <a:spcBef>
                <a:spcPct val="20000"/>
              </a:spcBef>
              <a:spcAft>
                <a:spcPct val="0"/>
              </a:spcAft>
              <a:buClr>
                <a:schemeClr val="accent1"/>
              </a:buClr>
              <a:buSzPct val="100000"/>
              <a:buFont typeface="Symbol" pitchFamily="18" charset="2"/>
              <a:buChar char=""/>
              <a:defRPr sz="1600">
                <a:solidFill>
                  <a:schemeClr val="tx2"/>
                </a:solidFill>
                <a:latin typeface="Candara" pitchFamily="34" charset="0"/>
              </a:defRPr>
            </a:lvl7pPr>
            <a:lvl8pPr marL="3429000" indent="-228600" eaLnBrk="0" fontAlgn="base" hangingPunct="0">
              <a:spcBef>
                <a:spcPct val="20000"/>
              </a:spcBef>
              <a:spcAft>
                <a:spcPct val="0"/>
              </a:spcAft>
              <a:buClr>
                <a:schemeClr val="accent1"/>
              </a:buClr>
              <a:buSzPct val="100000"/>
              <a:buFont typeface="Symbol" pitchFamily="18" charset="2"/>
              <a:buChar char=""/>
              <a:defRPr sz="1600">
                <a:solidFill>
                  <a:schemeClr val="tx2"/>
                </a:solidFill>
                <a:latin typeface="Candara" pitchFamily="34" charset="0"/>
              </a:defRPr>
            </a:lvl8pPr>
            <a:lvl9pPr marL="3886200" indent="-228600" eaLnBrk="0" fontAlgn="base" hangingPunct="0">
              <a:spcBef>
                <a:spcPct val="20000"/>
              </a:spcBef>
              <a:spcAft>
                <a:spcPct val="0"/>
              </a:spcAft>
              <a:buClr>
                <a:schemeClr val="accent1"/>
              </a:buClr>
              <a:buSzPct val="100000"/>
              <a:buFont typeface="Symbol" pitchFamily="18" charset="2"/>
              <a:buChar char=""/>
              <a:defRPr sz="1600">
                <a:solidFill>
                  <a:schemeClr val="tx2"/>
                </a:solidFill>
                <a:latin typeface="Candara" pitchFamily="34" charset="0"/>
              </a:defRPr>
            </a:lvl9pPr>
          </a:lstStyle>
          <a:p>
            <a:pPr algn="ctr" eaLnBrk="1" hangingPunct="1">
              <a:buClrTx/>
              <a:buSzTx/>
              <a:buFontTx/>
              <a:buNone/>
            </a:pPr>
            <a:r>
              <a:rPr lang="en-US" altLang="en-US" b="1">
                <a:solidFill>
                  <a:schemeClr val="bg1"/>
                </a:solidFill>
                <a:latin typeface="Arial" pitchFamily="34" charset="0"/>
                <a:ea typeface="MS PGothic" pitchFamily="34" charset="-128"/>
              </a:rPr>
              <a:t>UNDG</a:t>
            </a:r>
          </a:p>
        </p:txBody>
      </p:sp>
      <p:sp>
        <p:nvSpPr>
          <p:cNvPr id="17412" name="Rectangle 85"/>
          <p:cNvSpPr>
            <a:spLocks noChangeArrowheads="1"/>
          </p:cNvSpPr>
          <p:nvPr/>
        </p:nvSpPr>
        <p:spPr bwMode="auto">
          <a:xfrm>
            <a:off x="1084263" y="2349500"/>
            <a:ext cx="611187" cy="792163"/>
          </a:xfrm>
          <a:prstGeom prst="rect">
            <a:avLst/>
          </a:prstGeom>
          <a:solidFill>
            <a:schemeClr val="tx2">
              <a:lumMod val="75000"/>
            </a:schemeClr>
          </a:solidFill>
          <a:ln w="9525">
            <a:solidFill>
              <a:schemeClr val="tx1"/>
            </a:solidFill>
            <a:miter lim="800000"/>
            <a:headEnd/>
            <a:tailEnd/>
          </a:ln>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spcBef>
                <a:spcPct val="20000"/>
              </a:spcBef>
            </a:pPr>
            <a:r>
              <a:rPr lang="en-US" altLang="en-US" sz="1400" b="1">
                <a:solidFill>
                  <a:schemeClr val="bg1"/>
                </a:solidFill>
                <a:ea typeface="MS PGothic" pitchFamily="34" charset="-128"/>
              </a:rPr>
              <a:t>Proc</a:t>
            </a:r>
          </a:p>
        </p:txBody>
      </p:sp>
      <p:cxnSp>
        <p:nvCxnSpPr>
          <p:cNvPr id="87" name="Straight Connector 86"/>
          <p:cNvCxnSpPr/>
          <p:nvPr/>
        </p:nvCxnSpPr>
        <p:spPr bwMode="auto">
          <a:xfrm>
            <a:off x="871538" y="4972050"/>
            <a:ext cx="3924300" cy="11113"/>
          </a:xfrm>
          <a:prstGeom prst="line">
            <a:avLst/>
          </a:pr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cxnSp>
        <p:nvCxnSpPr>
          <p:cNvPr id="88" name="Straight Connector 87"/>
          <p:cNvCxnSpPr/>
          <p:nvPr/>
        </p:nvCxnSpPr>
        <p:spPr bwMode="auto">
          <a:xfrm>
            <a:off x="1524000" y="4976813"/>
            <a:ext cx="0" cy="295275"/>
          </a:xfrm>
          <a:prstGeom prst="line">
            <a:avLst/>
          </a:pr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cxnSp>
        <p:nvCxnSpPr>
          <p:cNvPr id="89" name="Straight Connector 88"/>
          <p:cNvCxnSpPr/>
          <p:nvPr/>
        </p:nvCxnSpPr>
        <p:spPr bwMode="auto">
          <a:xfrm>
            <a:off x="889000" y="4959350"/>
            <a:ext cx="0" cy="296863"/>
          </a:xfrm>
          <a:prstGeom prst="line">
            <a:avLst/>
          </a:pr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cxnSp>
        <p:nvCxnSpPr>
          <p:cNvPr id="90" name="Straight Connector 89"/>
          <p:cNvCxnSpPr/>
          <p:nvPr/>
        </p:nvCxnSpPr>
        <p:spPr bwMode="auto">
          <a:xfrm>
            <a:off x="2165350" y="4972050"/>
            <a:ext cx="0" cy="296863"/>
          </a:xfrm>
          <a:prstGeom prst="line">
            <a:avLst/>
          </a:pr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cxnSp>
        <p:nvCxnSpPr>
          <p:cNvPr id="91" name="Straight Connector 90"/>
          <p:cNvCxnSpPr/>
          <p:nvPr/>
        </p:nvCxnSpPr>
        <p:spPr bwMode="auto">
          <a:xfrm>
            <a:off x="2843213" y="4983163"/>
            <a:ext cx="0" cy="296862"/>
          </a:xfrm>
          <a:prstGeom prst="line">
            <a:avLst/>
          </a:pr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cxnSp>
        <p:nvCxnSpPr>
          <p:cNvPr id="92" name="Straight Connector 91"/>
          <p:cNvCxnSpPr/>
          <p:nvPr/>
        </p:nvCxnSpPr>
        <p:spPr bwMode="auto">
          <a:xfrm>
            <a:off x="3500438" y="4989513"/>
            <a:ext cx="0" cy="296862"/>
          </a:xfrm>
          <a:prstGeom prst="line">
            <a:avLst/>
          </a:pr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cxnSp>
        <p:nvCxnSpPr>
          <p:cNvPr id="93" name="Straight Connector 92"/>
          <p:cNvCxnSpPr/>
          <p:nvPr/>
        </p:nvCxnSpPr>
        <p:spPr bwMode="auto">
          <a:xfrm>
            <a:off x="4159250" y="4989513"/>
            <a:ext cx="0" cy="296862"/>
          </a:xfrm>
          <a:prstGeom prst="line">
            <a:avLst/>
          </a:pr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cxnSp>
        <p:nvCxnSpPr>
          <p:cNvPr id="94" name="Straight Connector 93"/>
          <p:cNvCxnSpPr/>
          <p:nvPr/>
        </p:nvCxnSpPr>
        <p:spPr bwMode="auto">
          <a:xfrm>
            <a:off x="4795838" y="4987925"/>
            <a:ext cx="0" cy="296863"/>
          </a:xfrm>
          <a:prstGeom prst="line">
            <a:avLst/>
          </a:pr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sp>
        <p:nvSpPr>
          <p:cNvPr id="95" name="Down Arrow 94"/>
          <p:cNvSpPr>
            <a:spLocks noChangeArrowheads="1"/>
          </p:cNvSpPr>
          <p:nvPr/>
        </p:nvSpPr>
        <p:spPr bwMode="auto">
          <a:xfrm>
            <a:off x="2592388" y="4324350"/>
            <a:ext cx="655637" cy="647700"/>
          </a:xfrm>
          <a:prstGeom prst="downArrow">
            <a:avLst>
              <a:gd name="adj1" fmla="val 50000"/>
              <a:gd name="adj2" fmla="val 50000"/>
            </a:avLst>
          </a:prstGeom>
          <a:solidFill>
            <a:srgbClr val="FFFF00"/>
          </a:solidFill>
          <a:ln w="9525" algn="ctr">
            <a:solidFill>
              <a:schemeClr val="tx1"/>
            </a:solidFill>
            <a:round/>
            <a:headEnd/>
            <a:tailEnd/>
          </a:ln>
        </p:spPr>
        <p:txBody>
          <a:bodyPr/>
          <a:lstStyle>
            <a:lvl1pPr marL="33338" eaLnBrk="0" hangingPunct="0">
              <a:spcBef>
                <a:spcPct val="20000"/>
              </a:spcBef>
              <a:buClr>
                <a:schemeClr val="accent1"/>
              </a:buClr>
              <a:buSzPct val="100000"/>
              <a:buFont typeface="Symbol" pitchFamily="18" charset="2"/>
              <a:buChar char=""/>
              <a:defRPr sz="2400">
                <a:solidFill>
                  <a:schemeClr val="tx2"/>
                </a:solidFill>
                <a:latin typeface="Candara" pitchFamily="34" charset="0"/>
              </a:defRPr>
            </a:lvl1pPr>
            <a:lvl2pPr marL="742950" indent="-285750" eaLnBrk="0" hangingPunct="0">
              <a:spcBef>
                <a:spcPct val="20000"/>
              </a:spcBef>
              <a:buClr>
                <a:schemeClr val="accent1"/>
              </a:buClr>
              <a:buSzPct val="100000"/>
              <a:buFont typeface="Symbol" pitchFamily="18" charset="2"/>
              <a:buChar char=""/>
              <a:defRPr sz="2200">
                <a:solidFill>
                  <a:schemeClr val="tx2"/>
                </a:solidFill>
                <a:latin typeface="Candara" pitchFamily="34" charset="0"/>
              </a:defRPr>
            </a:lvl2pPr>
            <a:lvl3pPr marL="1143000" indent="-228600" eaLnBrk="0" hangingPunct="0">
              <a:spcBef>
                <a:spcPct val="20000"/>
              </a:spcBef>
              <a:buClr>
                <a:schemeClr val="accent1"/>
              </a:buClr>
              <a:buSzPct val="100000"/>
              <a:buFont typeface="Symbol" pitchFamily="18" charset="2"/>
              <a:buChar char=""/>
              <a:defRPr sz="2000">
                <a:solidFill>
                  <a:schemeClr val="tx2"/>
                </a:solidFill>
                <a:latin typeface="Candara" pitchFamily="34" charset="0"/>
              </a:defRPr>
            </a:lvl3pPr>
            <a:lvl4pPr marL="1600200" indent="-228600" eaLnBrk="0" hangingPunct="0">
              <a:spcBef>
                <a:spcPct val="20000"/>
              </a:spcBef>
              <a:buClr>
                <a:schemeClr val="accent1"/>
              </a:buClr>
              <a:buSzPct val="100000"/>
              <a:buFont typeface="Symbol" pitchFamily="18" charset="2"/>
              <a:buChar char=""/>
              <a:defRPr>
                <a:solidFill>
                  <a:schemeClr val="tx2"/>
                </a:solidFill>
                <a:latin typeface="Candara" pitchFamily="34" charset="0"/>
              </a:defRPr>
            </a:lvl4pPr>
            <a:lvl5pPr marL="2057400" indent="-228600" eaLnBrk="0" hangingPunct="0">
              <a:spcBef>
                <a:spcPct val="20000"/>
              </a:spcBef>
              <a:buClr>
                <a:schemeClr val="accent1"/>
              </a:buClr>
              <a:buSzPct val="100000"/>
              <a:buFont typeface="Symbol" pitchFamily="18" charset="2"/>
              <a:buChar char=""/>
              <a:defRPr sz="1600">
                <a:solidFill>
                  <a:schemeClr val="tx2"/>
                </a:solidFill>
                <a:latin typeface="Candara" pitchFamily="34" charset="0"/>
              </a:defRPr>
            </a:lvl5pPr>
            <a:lvl6pPr marL="2514600" indent="-228600" eaLnBrk="0" fontAlgn="base" hangingPunct="0">
              <a:spcBef>
                <a:spcPct val="20000"/>
              </a:spcBef>
              <a:spcAft>
                <a:spcPct val="0"/>
              </a:spcAft>
              <a:buClr>
                <a:schemeClr val="accent1"/>
              </a:buClr>
              <a:buSzPct val="100000"/>
              <a:buFont typeface="Symbol" pitchFamily="18" charset="2"/>
              <a:buChar char=""/>
              <a:defRPr sz="1600">
                <a:solidFill>
                  <a:schemeClr val="tx2"/>
                </a:solidFill>
                <a:latin typeface="Candara" pitchFamily="34" charset="0"/>
              </a:defRPr>
            </a:lvl6pPr>
            <a:lvl7pPr marL="2971800" indent="-228600" eaLnBrk="0" fontAlgn="base" hangingPunct="0">
              <a:spcBef>
                <a:spcPct val="20000"/>
              </a:spcBef>
              <a:spcAft>
                <a:spcPct val="0"/>
              </a:spcAft>
              <a:buClr>
                <a:schemeClr val="accent1"/>
              </a:buClr>
              <a:buSzPct val="100000"/>
              <a:buFont typeface="Symbol" pitchFamily="18" charset="2"/>
              <a:buChar char=""/>
              <a:defRPr sz="1600">
                <a:solidFill>
                  <a:schemeClr val="tx2"/>
                </a:solidFill>
                <a:latin typeface="Candara" pitchFamily="34" charset="0"/>
              </a:defRPr>
            </a:lvl7pPr>
            <a:lvl8pPr marL="3429000" indent="-228600" eaLnBrk="0" fontAlgn="base" hangingPunct="0">
              <a:spcBef>
                <a:spcPct val="20000"/>
              </a:spcBef>
              <a:spcAft>
                <a:spcPct val="0"/>
              </a:spcAft>
              <a:buClr>
                <a:schemeClr val="accent1"/>
              </a:buClr>
              <a:buSzPct val="100000"/>
              <a:buFont typeface="Symbol" pitchFamily="18" charset="2"/>
              <a:buChar char=""/>
              <a:defRPr sz="1600">
                <a:solidFill>
                  <a:schemeClr val="tx2"/>
                </a:solidFill>
                <a:latin typeface="Candara" pitchFamily="34" charset="0"/>
              </a:defRPr>
            </a:lvl8pPr>
            <a:lvl9pPr marL="3886200" indent="-228600" eaLnBrk="0" fontAlgn="base" hangingPunct="0">
              <a:spcBef>
                <a:spcPct val="20000"/>
              </a:spcBef>
              <a:spcAft>
                <a:spcPct val="0"/>
              </a:spcAft>
              <a:buClr>
                <a:schemeClr val="accent1"/>
              </a:buClr>
              <a:buSzPct val="100000"/>
              <a:buFont typeface="Symbol" pitchFamily="18" charset="2"/>
              <a:buChar char=""/>
              <a:defRPr sz="1600">
                <a:solidFill>
                  <a:schemeClr val="tx2"/>
                </a:solidFill>
                <a:latin typeface="Candara" pitchFamily="34" charset="0"/>
              </a:defRPr>
            </a:lvl9pPr>
          </a:lstStyle>
          <a:p>
            <a:pPr eaLnBrk="1" hangingPunct="1">
              <a:buClrTx/>
              <a:buSzTx/>
              <a:buFontTx/>
              <a:buNone/>
            </a:pPr>
            <a:r>
              <a:rPr lang="en-US" altLang="en-US" sz="1200" b="1">
                <a:solidFill>
                  <a:srgbClr val="000000"/>
                </a:solidFill>
                <a:latin typeface="Arial" pitchFamily="34" charset="0"/>
                <a:ea typeface="MS PGothic" pitchFamily="34" charset="-128"/>
              </a:rPr>
              <a:t>BOS</a:t>
            </a:r>
          </a:p>
        </p:txBody>
      </p:sp>
      <p:sp>
        <p:nvSpPr>
          <p:cNvPr id="96" name="Rectangle 95"/>
          <p:cNvSpPr/>
          <p:nvPr/>
        </p:nvSpPr>
        <p:spPr bwMode="auto">
          <a:xfrm>
            <a:off x="684682" y="5264393"/>
            <a:ext cx="504056" cy="792088"/>
          </a:xfrm>
          <a:prstGeom prst="rect">
            <a:avLst/>
          </a:prstGeom>
          <a:solidFill>
            <a:schemeClr val="tx2">
              <a:lumMod val="40000"/>
              <a:lumOff val="60000"/>
            </a:schemeClr>
          </a:solidFill>
          <a:ln>
            <a:solidFill>
              <a:schemeClr val="tx1"/>
            </a:solidFill>
          </a:ln>
          <a:effectLst/>
          <a:extLst/>
        </p:spPr>
        <p:txBody>
          <a:bodyPr vert="vert270"/>
          <a:lstStyle/>
          <a:p>
            <a:pPr algn="ctr">
              <a:spcBef>
                <a:spcPct val="20000"/>
              </a:spcBef>
              <a:defRPr/>
            </a:pPr>
            <a:r>
              <a:rPr lang="en-US" dirty="0">
                <a:solidFill>
                  <a:srgbClr val="000000"/>
                </a:solidFill>
                <a:latin typeface="Arial" charset="0"/>
                <a:ea typeface="ＭＳ Ｐゴシック" charset="0"/>
                <a:cs typeface="ＭＳ Ｐゴシック" charset="0"/>
              </a:rPr>
              <a:t>UNCT</a:t>
            </a:r>
          </a:p>
        </p:txBody>
      </p:sp>
      <p:sp>
        <p:nvSpPr>
          <p:cNvPr id="17423" name="Rectangle 96"/>
          <p:cNvSpPr>
            <a:spLocks noChangeArrowheads="1"/>
          </p:cNvSpPr>
          <p:nvPr/>
        </p:nvSpPr>
        <p:spPr bwMode="auto">
          <a:xfrm>
            <a:off x="1874838" y="2333625"/>
            <a:ext cx="641350" cy="792163"/>
          </a:xfrm>
          <a:prstGeom prst="rect">
            <a:avLst/>
          </a:prstGeom>
          <a:solidFill>
            <a:schemeClr val="tx2">
              <a:lumMod val="75000"/>
            </a:schemeClr>
          </a:solidFill>
          <a:ln w="9525">
            <a:solidFill>
              <a:schemeClr val="tx1"/>
            </a:solidFill>
            <a:miter lim="800000"/>
            <a:headEnd/>
            <a:tailEnd/>
          </a:ln>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spcBef>
                <a:spcPct val="20000"/>
              </a:spcBef>
            </a:pPr>
            <a:r>
              <a:rPr lang="en-US" altLang="en-US" sz="1400" b="1">
                <a:solidFill>
                  <a:schemeClr val="bg1"/>
                </a:solidFill>
                <a:ea typeface="MS PGothic" pitchFamily="34" charset="-128"/>
              </a:rPr>
              <a:t>ICT</a:t>
            </a:r>
          </a:p>
        </p:txBody>
      </p:sp>
      <p:sp>
        <p:nvSpPr>
          <p:cNvPr id="17424" name="Rectangle 97"/>
          <p:cNvSpPr>
            <a:spLocks noChangeArrowheads="1"/>
          </p:cNvSpPr>
          <p:nvPr/>
        </p:nvSpPr>
        <p:spPr bwMode="auto">
          <a:xfrm>
            <a:off x="2630488" y="2349500"/>
            <a:ext cx="668337" cy="792163"/>
          </a:xfrm>
          <a:prstGeom prst="rect">
            <a:avLst/>
          </a:prstGeom>
          <a:solidFill>
            <a:schemeClr val="tx2">
              <a:lumMod val="75000"/>
            </a:schemeClr>
          </a:solidFill>
          <a:ln w="9525">
            <a:solidFill>
              <a:schemeClr val="tx1"/>
            </a:solidFill>
            <a:miter lim="800000"/>
            <a:headEnd/>
            <a:tailEnd/>
          </a:ln>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spcBef>
                <a:spcPct val="20000"/>
              </a:spcBef>
            </a:pPr>
            <a:r>
              <a:rPr lang="en-US" altLang="en-US" sz="1400" b="1">
                <a:solidFill>
                  <a:schemeClr val="bg1"/>
                </a:solidFill>
                <a:ea typeface="MS PGothic" pitchFamily="34" charset="-128"/>
              </a:rPr>
              <a:t>HR</a:t>
            </a:r>
          </a:p>
        </p:txBody>
      </p:sp>
      <p:sp>
        <p:nvSpPr>
          <p:cNvPr id="17425" name="Rectangle 98"/>
          <p:cNvSpPr>
            <a:spLocks noChangeArrowheads="1"/>
          </p:cNvSpPr>
          <p:nvPr/>
        </p:nvSpPr>
        <p:spPr bwMode="auto">
          <a:xfrm>
            <a:off x="3392488" y="2349500"/>
            <a:ext cx="571500" cy="792163"/>
          </a:xfrm>
          <a:prstGeom prst="rect">
            <a:avLst/>
          </a:prstGeom>
          <a:solidFill>
            <a:schemeClr val="tx2">
              <a:lumMod val="75000"/>
            </a:schemeClr>
          </a:solidFill>
          <a:ln w="9525">
            <a:solidFill>
              <a:schemeClr val="tx1"/>
            </a:solidFill>
            <a:miter lim="800000"/>
            <a:headEnd/>
            <a:tailEnd/>
          </a:ln>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spcBef>
                <a:spcPct val="20000"/>
              </a:spcBef>
            </a:pPr>
            <a:r>
              <a:rPr lang="en-US" altLang="en-US" sz="1400" b="1">
                <a:solidFill>
                  <a:schemeClr val="bg1"/>
                </a:solidFill>
                <a:ea typeface="MS PGothic" pitchFamily="34" charset="-128"/>
              </a:rPr>
              <a:t>FIN</a:t>
            </a:r>
          </a:p>
        </p:txBody>
      </p:sp>
      <p:sp>
        <p:nvSpPr>
          <p:cNvPr id="17426" name="Rectangle 99"/>
          <p:cNvSpPr>
            <a:spLocks noChangeArrowheads="1"/>
          </p:cNvSpPr>
          <p:nvPr/>
        </p:nvSpPr>
        <p:spPr bwMode="auto">
          <a:xfrm>
            <a:off x="4127500" y="2349500"/>
            <a:ext cx="620713" cy="792163"/>
          </a:xfrm>
          <a:prstGeom prst="rect">
            <a:avLst/>
          </a:prstGeom>
          <a:solidFill>
            <a:schemeClr val="tx2">
              <a:lumMod val="75000"/>
            </a:schemeClr>
          </a:solidFill>
          <a:ln w="9525">
            <a:solidFill>
              <a:schemeClr val="tx1"/>
            </a:solidFill>
            <a:miter lim="800000"/>
            <a:headEnd/>
            <a:tailEnd/>
          </a:ln>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spcBef>
                <a:spcPct val="20000"/>
              </a:spcBef>
            </a:pPr>
            <a:r>
              <a:rPr lang="en-US" altLang="en-US" sz="1400">
                <a:solidFill>
                  <a:schemeClr val="bg1"/>
                </a:solidFill>
                <a:ea typeface="MS PGothic" pitchFamily="34" charset="-128"/>
              </a:rPr>
              <a:t>…</a:t>
            </a:r>
          </a:p>
        </p:txBody>
      </p:sp>
      <p:sp>
        <p:nvSpPr>
          <p:cNvPr id="17427" name="Rounded Rectangle 100"/>
          <p:cNvSpPr>
            <a:spLocks noChangeArrowheads="1"/>
          </p:cNvSpPr>
          <p:nvPr/>
        </p:nvSpPr>
        <p:spPr bwMode="auto">
          <a:xfrm>
            <a:off x="5651500" y="1824038"/>
            <a:ext cx="2736850" cy="936625"/>
          </a:xfrm>
          <a:prstGeom prst="roundRect">
            <a:avLst>
              <a:gd name="adj" fmla="val 16667"/>
            </a:avLst>
          </a:prstGeom>
          <a:solidFill>
            <a:schemeClr val="bg1"/>
          </a:solidFill>
          <a:ln w="9525" algn="ctr">
            <a:solidFill>
              <a:schemeClr val="tx1"/>
            </a:solidFill>
            <a:round/>
            <a:headEnd/>
            <a:tailEnd/>
          </a:ln>
        </p:spPr>
        <p:txBody>
          <a:bodyPr/>
          <a:lstStyle>
            <a:lvl1pPr eaLnBrk="0" hangingPunct="0">
              <a:spcBef>
                <a:spcPct val="20000"/>
              </a:spcBef>
              <a:buClr>
                <a:schemeClr val="accent1"/>
              </a:buClr>
              <a:buSzPct val="100000"/>
              <a:buFont typeface="Symbol" pitchFamily="18" charset="2"/>
              <a:buChar char=""/>
              <a:defRPr sz="2400">
                <a:solidFill>
                  <a:schemeClr val="tx2"/>
                </a:solidFill>
                <a:latin typeface="Candara" pitchFamily="34" charset="0"/>
              </a:defRPr>
            </a:lvl1pPr>
            <a:lvl2pPr marL="742950" indent="-285750" eaLnBrk="0" hangingPunct="0">
              <a:spcBef>
                <a:spcPct val="20000"/>
              </a:spcBef>
              <a:buClr>
                <a:schemeClr val="accent1"/>
              </a:buClr>
              <a:buSzPct val="100000"/>
              <a:buFont typeface="Symbol" pitchFamily="18" charset="2"/>
              <a:buChar char=""/>
              <a:defRPr sz="2200">
                <a:solidFill>
                  <a:schemeClr val="tx2"/>
                </a:solidFill>
                <a:latin typeface="Candara" pitchFamily="34" charset="0"/>
              </a:defRPr>
            </a:lvl2pPr>
            <a:lvl3pPr marL="1143000" indent="-228600" eaLnBrk="0" hangingPunct="0">
              <a:spcBef>
                <a:spcPct val="20000"/>
              </a:spcBef>
              <a:buClr>
                <a:schemeClr val="accent1"/>
              </a:buClr>
              <a:buSzPct val="100000"/>
              <a:buFont typeface="Symbol" pitchFamily="18" charset="2"/>
              <a:buChar char=""/>
              <a:defRPr sz="2000">
                <a:solidFill>
                  <a:schemeClr val="tx2"/>
                </a:solidFill>
                <a:latin typeface="Candara" pitchFamily="34" charset="0"/>
              </a:defRPr>
            </a:lvl3pPr>
            <a:lvl4pPr marL="1600200" indent="-228600" eaLnBrk="0" hangingPunct="0">
              <a:spcBef>
                <a:spcPct val="20000"/>
              </a:spcBef>
              <a:buClr>
                <a:schemeClr val="accent1"/>
              </a:buClr>
              <a:buSzPct val="100000"/>
              <a:buFont typeface="Symbol" pitchFamily="18" charset="2"/>
              <a:buChar char=""/>
              <a:defRPr>
                <a:solidFill>
                  <a:schemeClr val="tx2"/>
                </a:solidFill>
                <a:latin typeface="Candara" pitchFamily="34" charset="0"/>
              </a:defRPr>
            </a:lvl4pPr>
            <a:lvl5pPr marL="2057400" indent="-228600" eaLnBrk="0" hangingPunct="0">
              <a:spcBef>
                <a:spcPct val="20000"/>
              </a:spcBef>
              <a:buClr>
                <a:schemeClr val="accent1"/>
              </a:buClr>
              <a:buSzPct val="100000"/>
              <a:buFont typeface="Symbol" pitchFamily="18" charset="2"/>
              <a:buChar char=""/>
              <a:defRPr sz="1600">
                <a:solidFill>
                  <a:schemeClr val="tx2"/>
                </a:solidFill>
                <a:latin typeface="Candara" pitchFamily="34" charset="0"/>
              </a:defRPr>
            </a:lvl5pPr>
            <a:lvl6pPr marL="2514600" indent="-228600" eaLnBrk="0" fontAlgn="base" hangingPunct="0">
              <a:spcBef>
                <a:spcPct val="20000"/>
              </a:spcBef>
              <a:spcAft>
                <a:spcPct val="0"/>
              </a:spcAft>
              <a:buClr>
                <a:schemeClr val="accent1"/>
              </a:buClr>
              <a:buSzPct val="100000"/>
              <a:buFont typeface="Symbol" pitchFamily="18" charset="2"/>
              <a:buChar char=""/>
              <a:defRPr sz="1600">
                <a:solidFill>
                  <a:schemeClr val="tx2"/>
                </a:solidFill>
                <a:latin typeface="Candara" pitchFamily="34" charset="0"/>
              </a:defRPr>
            </a:lvl6pPr>
            <a:lvl7pPr marL="2971800" indent="-228600" eaLnBrk="0" fontAlgn="base" hangingPunct="0">
              <a:spcBef>
                <a:spcPct val="20000"/>
              </a:spcBef>
              <a:spcAft>
                <a:spcPct val="0"/>
              </a:spcAft>
              <a:buClr>
                <a:schemeClr val="accent1"/>
              </a:buClr>
              <a:buSzPct val="100000"/>
              <a:buFont typeface="Symbol" pitchFamily="18" charset="2"/>
              <a:buChar char=""/>
              <a:defRPr sz="1600">
                <a:solidFill>
                  <a:schemeClr val="tx2"/>
                </a:solidFill>
                <a:latin typeface="Candara" pitchFamily="34" charset="0"/>
              </a:defRPr>
            </a:lvl7pPr>
            <a:lvl8pPr marL="3429000" indent="-228600" eaLnBrk="0" fontAlgn="base" hangingPunct="0">
              <a:spcBef>
                <a:spcPct val="20000"/>
              </a:spcBef>
              <a:spcAft>
                <a:spcPct val="0"/>
              </a:spcAft>
              <a:buClr>
                <a:schemeClr val="accent1"/>
              </a:buClr>
              <a:buSzPct val="100000"/>
              <a:buFont typeface="Symbol" pitchFamily="18" charset="2"/>
              <a:buChar char=""/>
              <a:defRPr sz="1600">
                <a:solidFill>
                  <a:schemeClr val="tx2"/>
                </a:solidFill>
                <a:latin typeface="Candara" pitchFamily="34" charset="0"/>
              </a:defRPr>
            </a:lvl8pPr>
            <a:lvl9pPr marL="3886200" indent="-228600" eaLnBrk="0" fontAlgn="base" hangingPunct="0">
              <a:spcBef>
                <a:spcPct val="20000"/>
              </a:spcBef>
              <a:spcAft>
                <a:spcPct val="0"/>
              </a:spcAft>
              <a:buClr>
                <a:schemeClr val="accent1"/>
              </a:buClr>
              <a:buSzPct val="100000"/>
              <a:buFont typeface="Symbol" pitchFamily="18" charset="2"/>
              <a:buChar char=""/>
              <a:defRPr sz="1600">
                <a:solidFill>
                  <a:schemeClr val="tx2"/>
                </a:solidFill>
                <a:latin typeface="Candara" pitchFamily="34" charset="0"/>
              </a:defRPr>
            </a:lvl9pPr>
          </a:lstStyle>
          <a:p>
            <a:pPr algn="ctr" eaLnBrk="1" hangingPunct="1">
              <a:buClrTx/>
              <a:buSzTx/>
              <a:buFontTx/>
              <a:buNone/>
            </a:pPr>
            <a:r>
              <a:rPr lang="en-US" altLang="en-US" sz="1800" b="1">
                <a:solidFill>
                  <a:srgbClr val="000000"/>
                </a:solidFill>
                <a:latin typeface="Arial" pitchFamily="34" charset="0"/>
              </a:rPr>
              <a:t>Harmonised BO policies, procedures</a:t>
            </a:r>
          </a:p>
        </p:txBody>
      </p:sp>
      <p:sp>
        <p:nvSpPr>
          <p:cNvPr id="17428" name="Rounded Rectangle 101"/>
          <p:cNvSpPr>
            <a:spLocks noChangeArrowheads="1"/>
          </p:cNvSpPr>
          <p:nvPr/>
        </p:nvSpPr>
        <p:spPr bwMode="auto">
          <a:xfrm>
            <a:off x="5627688" y="3978275"/>
            <a:ext cx="2735262" cy="936625"/>
          </a:xfrm>
          <a:prstGeom prst="roundRect">
            <a:avLst>
              <a:gd name="adj" fmla="val 16667"/>
            </a:avLst>
          </a:prstGeom>
          <a:solidFill>
            <a:schemeClr val="bg1"/>
          </a:solidFill>
          <a:ln w="9525" algn="ctr">
            <a:solidFill>
              <a:schemeClr val="tx1"/>
            </a:solidFill>
            <a:round/>
            <a:headEnd/>
            <a:tailEnd/>
          </a:ln>
        </p:spPr>
        <p:txBody>
          <a:bodyPr/>
          <a:lstStyle>
            <a:lvl1pPr eaLnBrk="0" hangingPunct="0">
              <a:spcBef>
                <a:spcPct val="20000"/>
              </a:spcBef>
              <a:buClr>
                <a:schemeClr val="accent1"/>
              </a:buClr>
              <a:buSzPct val="100000"/>
              <a:buFont typeface="Symbol" pitchFamily="18" charset="2"/>
              <a:buChar char=""/>
              <a:defRPr sz="2400">
                <a:solidFill>
                  <a:schemeClr val="tx2"/>
                </a:solidFill>
                <a:latin typeface="Candara" pitchFamily="34" charset="0"/>
              </a:defRPr>
            </a:lvl1pPr>
            <a:lvl2pPr marL="742950" indent="-285750" eaLnBrk="0" hangingPunct="0">
              <a:spcBef>
                <a:spcPct val="20000"/>
              </a:spcBef>
              <a:buClr>
                <a:schemeClr val="accent1"/>
              </a:buClr>
              <a:buSzPct val="100000"/>
              <a:buFont typeface="Symbol" pitchFamily="18" charset="2"/>
              <a:buChar char=""/>
              <a:defRPr sz="2200">
                <a:solidFill>
                  <a:schemeClr val="tx2"/>
                </a:solidFill>
                <a:latin typeface="Candara" pitchFamily="34" charset="0"/>
              </a:defRPr>
            </a:lvl2pPr>
            <a:lvl3pPr marL="1143000" indent="-228600" eaLnBrk="0" hangingPunct="0">
              <a:spcBef>
                <a:spcPct val="20000"/>
              </a:spcBef>
              <a:buClr>
                <a:schemeClr val="accent1"/>
              </a:buClr>
              <a:buSzPct val="100000"/>
              <a:buFont typeface="Symbol" pitchFamily="18" charset="2"/>
              <a:buChar char=""/>
              <a:defRPr sz="2000">
                <a:solidFill>
                  <a:schemeClr val="tx2"/>
                </a:solidFill>
                <a:latin typeface="Candara" pitchFamily="34" charset="0"/>
              </a:defRPr>
            </a:lvl3pPr>
            <a:lvl4pPr marL="1600200" indent="-228600" eaLnBrk="0" hangingPunct="0">
              <a:spcBef>
                <a:spcPct val="20000"/>
              </a:spcBef>
              <a:buClr>
                <a:schemeClr val="accent1"/>
              </a:buClr>
              <a:buSzPct val="100000"/>
              <a:buFont typeface="Symbol" pitchFamily="18" charset="2"/>
              <a:buChar char=""/>
              <a:defRPr>
                <a:solidFill>
                  <a:schemeClr val="tx2"/>
                </a:solidFill>
                <a:latin typeface="Candara" pitchFamily="34" charset="0"/>
              </a:defRPr>
            </a:lvl4pPr>
            <a:lvl5pPr marL="2057400" indent="-228600" eaLnBrk="0" hangingPunct="0">
              <a:spcBef>
                <a:spcPct val="20000"/>
              </a:spcBef>
              <a:buClr>
                <a:schemeClr val="accent1"/>
              </a:buClr>
              <a:buSzPct val="100000"/>
              <a:buFont typeface="Symbol" pitchFamily="18" charset="2"/>
              <a:buChar char=""/>
              <a:defRPr sz="1600">
                <a:solidFill>
                  <a:schemeClr val="tx2"/>
                </a:solidFill>
                <a:latin typeface="Candara" pitchFamily="34" charset="0"/>
              </a:defRPr>
            </a:lvl5pPr>
            <a:lvl6pPr marL="2514600" indent="-228600" eaLnBrk="0" fontAlgn="base" hangingPunct="0">
              <a:spcBef>
                <a:spcPct val="20000"/>
              </a:spcBef>
              <a:spcAft>
                <a:spcPct val="0"/>
              </a:spcAft>
              <a:buClr>
                <a:schemeClr val="accent1"/>
              </a:buClr>
              <a:buSzPct val="100000"/>
              <a:buFont typeface="Symbol" pitchFamily="18" charset="2"/>
              <a:buChar char=""/>
              <a:defRPr sz="1600">
                <a:solidFill>
                  <a:schemeClr val="tx2"/>
                </a:solidFill>
                <a:latin typeface="Candara" pitchFamily="34" charset="0"/>
              </a:defRPr>
            </a:lvl6pPr>
            <a:lvl7pPr marL="2971800" indent="-228600" eaLnBrk="0" fontAlgn="base" hangingPunct="0">
              <a:spcBef>
                <a:spcPct val="20000"/>
              </a:spcBef>
              <a:spcAft>
                <a:spcPct val="0"/>
              </a:spcAft>
              <a:buClr>
                <a:schemeClr val="accent1"/>
              </a:buClr>
              <a:buSzPct val="100000"/>
              <a:buFont typeface="Symbol" pitchFamily="18" charset="2"/>
              <a:buChar char=""/>
              <a:defRPr sz="1600">
                <a:solidFill>
                  <a:schemeClr val="tx2"/>
                </a:solidFill>
                <a:latin typeface="Candara" pitchFamily="34" charset="0"/>
              </a:defRPr>
            </a:lvl7pPr>
            <a:lvl8pPr marL="3429000" indent="-228600" eaLnBrk="0" fontAlgn="base" hangingPunct="0">
              <a:spcBef>
                <a:spcPct val="20000"/>
              </a:spcBef>
              <a:spcAft>
                <a:spcPct val="0"/>
              </a:spcAft>
              <a:buClr>
                <a:schemeClr val="accent1"/>
              </a:buClr>
              <a:buSzPct val="100000"/>
              <a:buFont typeface="Symbol" pitchFamily="18" charset="2"/>
              <a:buChar char=""/>
              <a:defRPr sz="1600">
                <a:solidFill>
                  <a:schemeClr val="tx2"/>
                </a:solidFill>
                <a:latin typeface="Candara" pitchFamily="34" charset="0"/>
              </a:defRPr>
            </a:lvl8pPr>
            <a:lvl9pPr marL="3886200" indent="-228600" eaLnBrk="0" fontAlgn="base" hangingPunct="0">
              <a:spcBef>
                <a:spcPct val="20000"/>
              </a:spcBef>
              <a:spcAft>
                <a:spcPct val="0"/>
              </a:spcAft>
              <a:buClr>
                <a:schemeClr val="accent1"/>
              </a:buClr>
              <a:buSzPct val="100000"/>
              <a:buFont typeface="Symbol" pitchFamily="18" charset="2"/>
              <a:buChar char=""/>
              <a:defRPr sz="1600">
                <a:solidFill>
                  <a:schemeClr val="tx2"/>
                </a:solidFill>
                <a:latin typeface="Candara" pitchFamily="34" charset="0"/>
              </a:defRPr>
            </a:lvl9pPr>
          </a:lstStyle>
          <a:p>
            <a:pPr algn="ctr" eaLnBrk="1" hangingPunct="1">
              <a:buClrTx/>
              <a:buSzTx/>
              <a:buFontTx/>
              <a:buNone/>
            </a:pPr>
            <a:r>
              <a:rPr lang="en-US" altLang="en-US" sz="1800" b="1">
                <a:solidFill>
                  <a:srgbClr val="000000"/>
                </a:solidFill>
                <a:latin typeface="Arial" pitchFamily="34" charset="0"/>
              </a:rPr>
              <a:t>Country level solutions</a:t>
            </a:r>
          </a:p>
        </p:txBody>
      </p:sp>
      <p:sp>
        <p:nvSpPr>
          <p:cNvPr id="103" name="Rectangle 102"/>
          <p:cNvSpPr/>
          <p:nvPr/>
        </p:nvSpPr>
        <p:spPr bwMode="auto">
          <a:xfrm>
            <a:off x="1274708" y="5272032"/>
            <a:ext cx="504056" cy="792088"/>
          </a:xfrm>
          <a:prstGeom prst="rect">
            <a:avLst/>
          </a:prstGeom>
          <a:solidFill>
            <a:schemeClr val="tx2">
              <a:lumMod val="40000"/>
              <a:lumOff val="60000"/>
            </a:schemeClr>
          </a:solidFill>
          <a:ln>
            <a:solidFill>
              <a:schemeClr val="tx1"/>
            </a:solidFill>
          </a:ln>
          <a:effectLst/>
          <a:extLst/>
        </p:spPr>
        <p:txBody>
          <a:bodyPr vert="vert270"/>
          <a:lstStyle/>
          <a:p>
            <a:pPr algn="ctr">
              <a:spcBef>
                <a:spcPct val="20000"/>
              </a:spcBef>
              <a:defRPr/>
            </a:pPr>
            <a:r>
              <a:rPr lang="en-US" dirty="0">
                <a:solidFill>
                  <a:srgbClr val="000000"/>
                </a:solidFill>
                <a:latin typeface="Arial" charset="0"/>
                <a:ea typeface="ＭＳ Ｐゴシック" charset="0"/>
                <a:cs typeface="ＭＳ Ｐゴシック" charset="0"/>
              </a:rPr>
              <a:t>UNCT</a:t>
            </a:r>
          </a:p>
        </p:txBody>
      </p:sp>
      <p:sp>
        <p:nvSpPr>
          <p:cNvPr id="104" name="Rectangle 103"/>
          <p:cNvSpPr/>
          <p:nvPr/>
        </p:nvSpPr>
        <p:spPr bwMode="auto">
          <a:xfrm>
            <a:off x="1914036" y="5265431"/>
            <a:ext cx="504056" cy="792088"/>
          </a:xfrm>
          <a:prstGeom prst="rect">
            <a:avLst/>
          </a:prstGeom>
          <a:solidFill>
            <a:schemeClr val="tx2">
              <a:lumMod val="40000"/>
              <a:lumOff val="60000"/>
            </a:schemeClr>
          </a:solidFill>
          <a:ln>
            <a:solidFill>
              <a:schemeClr val="tx1"/>
            </a:solidFill>
          </a:ln>
          <a:effectLst/>
          <a:extLst/>
        </p:spPr>
        <p:txBody>
          <a:bodyPr vert="vert270"/>
          <a:lstStyle/>
          <a:p>
            <a:pPr algn="ctr">
              <a:spcBef>
                <a:spcPct val="20000"/>
              </a:spcBef>
              <a:defRPr/>
            </a:pPr>
            <a:r>
              <a:rPr lang="en-US" dirty="0">
                <a:solidFill>
                  <a:srgbClr val="000000"/>
                </a:solidFill>
                <a:latin typeface="Arial" charset="0"/>
                <a:ea typeface="ＭＳ Ｐゴシック" charset="0"/>
                <a:cs typeface="ＭＳ Ｐゴシック" charset="0"/>
              </a:rPr>
              <a:t>UNCT</a:t>
            </a:r>
          </a:p>
        </p:txBody>
      </p:sp>
      <p:sp>
        <p:nvSpPr>
          <p:cNvPr id="105" name="Rectangle 104"/>
          <p:cNvSpPr/>
          <p:nvPr/>
        </p:nvSpPr>
        <p:spPr bwMode="auto">
          <a:xfrm>
            <a:off x="2591780" y="5257518"/>
            <a:ext cx="504056" cy="792088"/>
          </a:xfrm>
          <a:prstGeom prst="rect">
            <a:avLst/>
          </a:prstGeom>
          <a:solidFill>
            <a:schemeClr val="tx2">
              <a:lumMod val="40000"/>
              <a:lumOff val="60000"/>
            </a:schemeClr>
          </a:solidFill>
          <a:ln>
            <a:solidFill>
              <a:schemeClr val="tx1"/>
            </a:solidFill>
          </a:ln>
          <a:effectLst/>
          <a:extLst/>
        </p:spPr>
        <p:txBody>
          <a:bodyPr vert="vert270"/>
          <a:lstStyle/>
          <a:p>
            <a:pPr algn="ctr">
              <a:spcBef>
                <a:spcPct val="20000"/>
              </a:spcBef>
              <a:defRPr/>
            </a:pPr>
            <a:r>
              <a:rPr lang="en-US" dirty="0">
                <a:solidFill>
                  <a:srgbClr val="000000"/>
                </a:solidFill>
                <a:latin typeface="Arial" charset="0"/>
                <a:ea typeface="ＭＳ Ｐゴシック" charset="0"/>
                <a:cs typeface="ＭＳ Ｐゴシック" charset="0"/>
              </a:rPr>
              <a:t>UNCT</a:t>
            </a:r>
          </a:p>
        </p:txBody>
      </p:sp>
      <p:sp>
        <p:nvSpPr>
          <p:cNvPr id="106" name="Rectangle 105"/>
          <p:cNvSpPr/>
          <p:nvPr/>
        </p:nvSpPr>
        <p:spPr bwMode="auto">
          <a:xfrm>
            <a:off x="3248236" y="5287584"/>
            <a:ext cx="504056" cy="792088"/>
          </a:xfrm>
          <a:prstGeom prst="rect">
            <a:avLst/>
          </a:prstGeom>
          <a:solidFill>
            <a:schemeClr val="tx2">
              <a:lumMod val="40000"/>
              <a:lumOff val="60000"/>
            </a:schemeClr>
          </a:solidFill>
          <a:ln>
            <a:solidFill>
              <a:schemeClr val="tx1"/>
            </a:solidFill>
          </a:ln>
          <a:effectLst/>
          <a:extLst/>
        </p:spPr>
        <p:txBody>
          <a:bodyPr vert="vert270"/>
          <a:lstStyle/>
          <a:p>
            <a:pPr algn="ctr">
              <a:spcBef>
                <a:spcPct val="20000"/>
              </a:spcBef>
              <a:defRPr/>
            </a:pPr>
            <a:r>
              <a:rPr lang="en-US" dirty="0">
                <a:solidFill>
                  <a:srgbClr val="000000"/>
                </a:solidFill>
                <a:latin typeface="Arial" charset="0"/>
                <a:ea typeface="ＭＳ Ｐゴシック" charset="0"/>
                <a:cs typeface="ＭＳ Ｐゴシック" charset="0"/>
              </a:rPr>
              <a:t>UNCT</a:t>
            </a:r>
          </a:p>
        </p:txBody>
      </p:sp>
      <p:sp>
        <p:nvSpPr>
          <p:cNvPr id="107" name="Rectangle 106"/>
          <p:cNvSpPr/>
          <p:nvPr/>
        </p:nvSpPr>
        <p:spPr bwMode="auto">
          <a:xfrm>
            <a:off x="3887273" y="5294459"/>
            <a:ext cx="504056" cy="792088"/>
          </a:xfrm>
          <a:prstGeom prst="rect">
            <a:avLst/>
          </a:prstGeom>
          <a:solidFill>
            <a:schemeClr val="tx2">
              <a:lumMod val="40000"/>
              <a:lumOff val="60000"/>
            </a:schemeClr>
          </a:solidFill>
          <a:ln>
            <a:solidFill>
              <a:schemeClr val="tx1"/>
            </a:solidFill>
          </a:ln>
          <a:effectLst/>
          <a:extLst/>
        </p:spPr>
        <p:txBody>
          <a:bodyPr vert="vert270"/>
          <a:lstStyle/>
          <a:p>
            <a:pPr algn="ctr">
              <a:spcBef>
                <a:spcPct val="20000"/>
              </a:spcBef>
              <a:defRPr/>
            </a:pPr>
            <a:r>
              <a:rPr lang="en-US" dirty="0">
                <a:solidFill>
                  <a:srgbClr val="000000"/>
                </a:solidFill>
                <a:latin typeface="Arial" charset="0"/>
                <a:ea typeface="ＭＳ Ｐゴシック" charset="0"/>
                <a:cs typeface="ＭＳ Ｐゴシック" charset="0"/>
              </a:rPr>
              <a:t>UNCT</a:t>
            </a:r>
          </a:p>
        </p:txBody>
      </p:sp>
      <p:sp>
        <p:nvSpPr>
          <p:cNvPr id="108" name="Rectangle 107"/>
          <p:cNvSpPr/>
          <p:nvPr/>
        </p:nvSpPr>
        <p:spPr bwMode="auto">
          <a:xfrm>
            <a:off x="4543534" y="5295497"/>
            <a:ext cx="504056" cy="792088"/>
          </a:xfrm>
          <a:prstGeom prst="rect">
            <a:avLst/>
          </a:prstGeom>
          <a:solidFill>
            <a:schemeClr val="tx2">
              <a:lumMod val="40000"/>
              <a:lumOff val="60000"/>
            </a:schemeClr>
          </a:solidFill>
          <a:ln>
            <a:solidFill>
              <a:schemeClr val="tx1"/>
            </a:solidFill>
          </a:ln>
          <a:effectLst/>
          <a:extLst/>
        </p:spPr>
        <p:txBody>
          <a:bodyPr vert="vert270"/>
          <a:lstStyle/>
          <a:p>
            <a:pPr algn="ctr">
              <a:spcBef>
                <a:spcPct val="20000"/>
              </a:spcBef>
              <a:defRPr/>
            </a:pPr>
            <a:r>
              <a:rPr lang="en-US" dirty="0">
                <a:solidFill>
                  <a:srgbClr val="000000"/>
                </a:solidFill>
                <a:latin typeface="Arial" charset="0"/>
                <a:ea typeface="ＭＳ Ｐゴシック" charset="0"/>
                <a:cs typeface="ＭＳ Ｐゴシック" charset="0"/>
              </a:rPr>
              <a:t>UNCT</a:t>
            </a:r>
          </a:p>
        </p:txBody>
      </p:sp>
      <p:cxnSp>
        <p:nvCxnSpPr>
          <p:cNvPr id="109" name="Straight Arrow Connector 108"/>
          <p:cNvCxnSpPr>
            <a:stCxn id="17412" idx="2"/>
          </p:cNvCxnSpPr>
          <p:nvPr/>
        </p:nvCxnSpPr>
        <p:spPr bwMode="auto">
          <a:xfrm>
            <a:off x="1390650" y="3141663"/>
            <a:ext cx="1581150" cy="390525"/>
          </a:xfrm>
          <a:prstGeom prst="straightConnector1">
            <a:avLst/>
          </a:pr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cxnSp>
        <p:nvCxnSpPr>
          <p:cNvPr id="110" name="Straight Arrow Connector 109"/>
          <p:cNvCxnSpPr>
            <a:stCxn id="17426" idx="2"/>
          </p:cNvCxnSpPr>
          <p:nvPr/>
        </p:nvCxnSpPr>
        <p:spPr bwMode="auto">
          <a:xfrm flipH="1">
            <a:off x="2971800" y="3141663"/>
            <a:ext cx="1465263" cy="390525"/>
          </a:xfrm>
          <a:prstGeom prst="straightConnector1">
            <a:avLst/>
          </a:pr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cxnSp>
        <p:nvCxnSpPr>
          <p:cNvPr id="111" name="Straight Arrow Connector 110"/>
          <p:cNvCxnSpPr>
            <a:stCxn id="17425" idx="2"/>
          </p:cNvCxnSpPr>
          <p:nvPr/>
        </p:nvCxnSpPr>
        <p:spPr bwMode="auto">
          <a:xfrm flipH="1">
            <a:off x="2971800" y="3141663"/>
            <a:ext cx="706438" cy="390525"/>
          </a:xfrm>
          <a:prstGeom prst="straightConnector1">
            <a:avLst/>
          </a:pr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cxnSp>
        <p:nvCxnSpPr>
          <p:cNvPr id="112" name="Straight Arrow Connector 111"/>
          <p:cNvCxnSpPr>
            <a:stCxn id="17424" idx="2"/>
          </p:cNvCxnSpPr>
          <p:nvPr/>
        </p:nvCxnSpPr>
        <p:spPr bwMode="auto">
          <a:xfrm>
            <a:off x="2963863" y="3141663"/>
            <a:ext cx="7937" cy="390525"/>
          </a:xfrm>
          <a:prstGeom prst="straightConnector1">
            <a:avLst/>
          </a:pr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cxnSp>
        <p:nvCxnSpPr>
          <p:cNvPr id="113" name="Straight Arrow Connector 112"/>
          <p:cNvCxnSpPr>
            <a:stCxn id="17423" idx="2"/>
          </p:cNvCxnSpPr>
          <p:nvPr/>
        </p:nvCxnSpPr>
        <p:spPr bwMode="auto">
          <a:xfrm>
            <a:off x="2195513" y="3125788"/>
            <a:ext cx="776287" cy="406400"/>
          </a:xfrm>
          <a:prstGeom prst="straightConnector1">
            <a:avLst/>
          </a:pr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cxnSp>
        <p:nvCxnSpPr>
          <p:cNvPr id="114" name="Straight Arrow Connector 113"/>
          <p:cNvCxnSpPr>
            <a:endCxn id="17412" idx="0"/>
          </p:cNvCxnSpPr>
          <p:nvPr/>
        </p:nvCxnSpPr>
        <p:spPr bwMode="auto">
          <a:xfrm>
            <a:off x="1390650" y="2219325"/>
            <a:ext cx="0" cy="130175"/>
          </a:xfrm>
          <a:prstGeom prst="straightConnector1">
            <a:avLst/>
          </a:pr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cxnSp>
        <p:nvCxnSpPr>
          <p:cNvPr id="115" name="Straight Arrow Connector 114"/>
          <p:cNvCxnSpPr>
            <a:endCxn id="17423" idx="0"/>
          </p:cNvCxnSpPr>
          <p:nvPr/>
        </p:nvCxnSpPr>
        <p:spPr bwMode="auto">
          <a:xfrm>
            <a:off x="2195513" y="2219325"/>
            <a:ext cx="0" cy="114300"/>
          </a:xfrm>
          <a:prstGeom prst="straightConnector1">
            <a:avLst/>
          </a:pr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cxnSp>
        <p:nvCxnSpPr>
          <p:cNvPr id="116" name="Straight Arrow Connector 115"/>
          <p:cNvCxnSpPr>
            <a:stCxn id="17411" idx="2"/>
            <a:endCxn id="17424" idx="0"/>
          </p:cNvCxnSpPr>
          <p:nvPr/>
        </p:nvCxnSpPr>
        <p:spPr bwMode="auto">
          <a:xfrm>
            <a:off x="2961805" y="2219325"/>
            <a:ext cx="2852" cy="130175"/>
          </a:xfrm>
          <a:prstGeom prst="straightConnector1">
            <a:avLst/>
          </a:prstGeom>
          <a:noFill/>
          <a:ln>
            <a:noFill/>
            <a:tailEnd type="arrow"/>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cxnSp>
        <p:nvCxnSpPr>
          <p:cNvPr id="117" name="Straight Arrow Connector 116"/>
          <p:cNvCxnSpPr>
            <a:endCxn id="17425" idx="0"/>
          </p:cNvCxnSpPr>
          <p:nvPr/>
        </p:nvCxnSpPr>
        <p:spPr bwMode="auto">
          <a:xfrm>
            <a:off x="3678238" y="2219325"/>
            <a:ext cx="0" cy="130175"/>
          </a:xfrm>
          <a:prstGeom prst="straightConnector1">
            <a:avLst/>
          </a:pr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cxnSp>
        <p:nvCxnSpPr>
          <p:cNvPr id="118" name="Straight Arrow Connector 117"/>
          <p:cNvCxnSpPr>
            <a:endCxn id="17426" idx="0"/>
          </p:cNvCxnSpPr>
          <p:nvPr/>
        </p:nvCxnSpPr>
        <p:spPr bwMode="auto">
          <a:xfrm>
            <a:off x="4437063" y="2219325"/>
            <a:ext cx="0" cy="130175"/>
          </a:xfrm>
          <a:prstGeom prst="straightConnector1">
            <a:avLst/>
          </a:pr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cxnSp>
      <p:sp>
        <p:nvSpPr>
          <p:cNvPr id="119" name="Up-Down Arrow 118"/>
          <p:cNvSpPr/>
          <p:nvPr/>
        </p:nvSpPr>
        <p:spPr bwMode="auto">
          <a:xfrm>
            <a:off x="6804025" y="2760663"/>
            <a:ext cx="431800" cy="1217612"/>
          </a:xfrm>
          <a:prstGeom prst="upDownArrow">
            <a:avLst/>
          </a:pr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p>
            <a:pPr>
              <a:spcBef>
                <a:spcPct val="20000"/>
              </a:spcBef>
              <a:defRPr/>
            </a:pPr>
            <a:endParaRPr lang="en-US" sz="2400">
              <a:solidFill>
                <a:srgbClr val="000000"/>
              </a:solidFill>
              <a:latin typeface="Arial" charset="0"/>
              <a:ea typeface="ＭＳ Ｐゴシック" charset="0"/>
              <a:cs typeface="ＭＳ Ｐゴシック" charset="0"/>
            </a:endParaRPr>
          </a:p>
        </p:txBody>
      </p:sp>
      <p:sp>
        <p:nvSpPr>
          <p:cNvPr id="120" name="Striped Right Arrow 119"/>
          <p:cNvSpPr/>
          <p:nvPr/>
        </p:nvSpPr>
        <p:spPr bwMode="auto">
          <a:xfrm rot="16200000">
            <a:off x="-825500" y="3033713"/>
            <a:ext cx="2587625" cy="641350"/>
          </a:xfrm>
          <a:prstGeom prst="stripedRightArrow">
            <a:avLst/>
          </a:pr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p>
            <a:pPr algn="ctr">
              <a:spcBef>
                <a:spcPct val="20000"/>
              </a:spcBef>
              <a:defRPr/>
            </a:pPr>
            <a:r>
              <a:rPr lang="en-US" sz="1600" b="1" dirty="0">
                <a:solidFill>
                  <a:srgbClr val="000000"/>
                </a:solidFill>
                <a:latin typeface="Arial" charset="0"/>
                <a:ea typeface="ＭＳ Ｐゴシック" charset="0"/>
                <a:cs typeface="ＭＳ Ｐゴシック" charset="0"/>
              </a:rPr>
              <a:t>Data, Policy Input</a:t>
            </a:r>
          </a:p>
        </p:txBody>
      </p:sp>
      <p:sp>
        <p:nvSpPr>
          <p:cNvPr id="17447" name="Title 1"/>
          <p:cNvSpPr>
            <a:spLocks noGrp="1"/>
          </p:cNvSpPr>
          <p:nvPr>
            <p:ph type="title"/>
          </p:nvPr>
        </p:nvSpPr>
        <p:spPr>
          <a:xfrm>
            <a:off x="1361098" y="72874"/>
            <a:ext cx="7782902" cy="609600"/>
          </a:xfrm>
        </p:spPr>
        <p:txBody>
          <a:bodyPr>
            <a:normAutofit/>
          </a:bodyPr>
          <a:lstStyle/>
          <a:p>
            <a:pPr algn="r" eaLnBrk="1" hangingPunct="1"/>
            <a:r>
              <a:rPr lang="en-US" altLang="en-US" sz="3200" dirty="0" smtClean="0">
                <a:solidFill>
                  <a:schemeClr val="bg1"/>
                </a:solidFill>
              </a:rPr>
              <a:t>HLCM-UNDG and the BOS</a:t>
            </a:r>
          </a:p>
        </p:txBody>
      </p:sp>
      <p:cxnSp>
        <p:nvCxnSpPr>
          <p:cNvPr id="4" name="Straight Connector 3"/>
          <p:cNvCxnSpPr>
            <a:stCxn id="17411" idx="2"/>
            <a:endCxn id="17424" idx="0"/>
          </p:cNvCxnSpPr>
          <p:nvPr/>
        </p:nvCxnSpPr>
        <p:spPr>
          <a:xfrm>
            <a:off x="2961805" y="2219325"/>
            <a:ext cx="2852" cy="1301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16199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iterate type="lt">
                                    <p:tmPct val="0"/>
                                  </p:iterate>
                                  <p:childTnLst>
                                    <p:set>
                                      <p:cBhvr>
                                        <p:cTn id="6" dur="1" fill="hold">
                                          <p:stCondLst>
                                            <p:cond delay="0"/>
                                          </p:stCondLst>
                                        </p:cTn>
                                        <p:tgtEl>
                                          <p:spTgt spid="95"/>
                                        </p:tgtEl>
                                        <p:attrNameLst>
                                          <p:attrName>style.visibility</p:attrName>
                                        </p:attrNameLst>
                                      </p:cBhvr>
                                      <p:to>
                                        <p:strVal val="visible"/>
                                      </p:to>
                                    </p:set>
                                    <p:animEffect transition="in" filter="randombar(horizontal)">
                                      <p:cBhvr>
                                        <p:cTn id="7" dur="500"/>
                                        <p:tgtEl>
                                          <p:spTgt spid="95"/>
                                        </p:tgtEl>
                                      </p:cBhvr>
                                    </p:animEffect>
                                  </p:childTnLst>
                                </p:cTn>
                              </p:par>
                            </p:childTnLst>
                          </p:cTn>
                        </p:par>
                      </p:childTnLst>
                    </p:cTn>
                  </p:par>
                  <p:par>
                    <p:cTn id="8" fill="hold">
                      <p:stCondLst>
                        <p:cond delay="indefinite"/>
                      </p:stCondLst>
                      <p:childTnLst>
                        <p:par>
                          <p:cTn id="9" fill="hold">
                            <p:stCondLst>
                              <p:cond delay="0"/>
                            </p:stCondLst>
                            <p:childTnLst>
                              <p:par>
                                <p:cTn id="10" presetID="34" presetClass="emph" presetSubtype="0" fill="hold" grpId="1" nodeType="clickEffect">
                                  <p:stCondLst>
                                    <p:cond delay="0"/>
                                  </p:stCondLst>
                                  <p:iterate type="lt">
                                    <p:tmPct val="10000"/>
                                  </p:iterate>
                                  <p:childTnLst>
                                    <p:animMotion origin="layout" path="M 0.0 0.0 L 0.0 -0.07213" pathEditMode="relative" ptsTypes="">
                                      <p:cBhvr>
                                        <p:cTn id="11" dur="250" accel="50000" decel="50000" autoRev="1" fill="hold">
                                          <p:stCondLst>
                                            <p:cond delay="0"/>
                                          </p:stCondLst>
                                        </p:cTn>
                                        <p:tgtEl>
                                          <p:spTgt spid="95"/>
                                        </p:tgtEl>
                                        <p:attrNameLst>
                                          <p:attrName>ppt_x</p:attrName>
                                          <p:attrName>ppt_y</p:attrName>
                                        </p:attrNameLst>
                                      </p:cBhvr>
                                    </p:animMotion>
                                    <p:animRot by="1500000">
                                      <p:cBhvr>
                                        <p:cTn id="12" dur="125" fill="hold">
                                          <p:stCondLst>
                                            <p:cond delay="0"/>
                                          </p:stCondLst>
                                        </p:cTn>
                                        <p:tgtEl>
                                          <p:spTgt spid="95"/>
                                        </p:tgtEl>
                                        <p:attrNameLst>
                                          <p:attrName>r</p:attrName>
                                        </p:attrNameLst>
                                      </p:cBhvr>
                                    </p:animRot>
                                    <p:animRot by="-1500000">
                                      <p:cBhvr>
                                        <p:cTn id="13" dur="125" fill="hold">
                                          <p:stCondLst>
                                            <p:cond delay="125"/>
                                          </p:stCondLst>
                                        </p:cTn>
                                        <p:tgtEl>
                                          <p:spTgt spid="95"/>
                                        </p:tgtEl>
                                        <p:attrNameLst>
                                          <p:attrName>r</p:attrName>
                                        </p:attrNameLst>
                                      </p:cBhvr>
                                    </p:animRot>
                                    <p:animRot by="-1500000">
                                      <p:cBhvr>
                                        <p:cTn id="14" dur="125" fill="hold">
                                          <p:stCondLst>
                                            <p:cond delay="250"/>
                                          </p:stCondLst>
                                        </p:cTn>
                                        <p:tgtEl>
                                          <p:spTgt spid="95"/>
                                        </p:tgtEl>
                                        <p:attrNameLst>
                                          <p:attrName>r</p:attrName>
                                        </p:attrNameLst>
                                      </p:cBhvr>
                                    </p:animRot>
                                    <p:animRot by="1500000">
                                      <p:cBhvr>
                                        <p:cTn id="15" dur="125" fill="hold">
                                          <p:stCondLst>
                                            <p:cond delay="375"/>
                                          </p:stCondLst>
                                        </p:cTn>
                                        <p:tgtEl>
                                          <p:spTgt spid="9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 grpId="0" animBg="1"/>
      <p:bldP spid="95"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2"/>
          <p:cNvSpPr>
            <a:spLocks noGrp="1"/>
          </p:cNvSpPr>
          <p:nvPr>
            <p:ph type="title"/>
          </p:nvPr>
        </p:nvSpPr>
        <p:spPr>
          <a:xfrm>
            <a:off x="607328" y="-189394"/>
            <a:ext cx="8536672" cy="1143000"/>
          </a:xfrm>
        </p:spPr>
        <p:txBody>
          <a:bodyPr>
            <a:normAutofit/>
          </a:bodyPr>
          <a:lstStyle/>
          <a:p>
            <a:pPr algn="r" eaLnBrk="1" hangingPunct="1"/>
            <a:r>
              <a:rPr lang="en-US" altLang="en-US" sz="3200" dirty="0" smtClean="0">
                <a:solidFill>
                  <a:schemeClr val="bg1"/>
                </a:solidFill>
              </a:rPr>
              <a:t>What is the BOS? </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6413" y="1371600"/>
            <a:ext cx="8131175" cy="538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ounded Rectangle 4"/>
          <p:cNvSpPr/>
          <p:nvPr/>
        </p:nvSpPr>
        <p:spPr>
          <a:xfrm>
            <a:off x="6713254" y="1066800"/>
            <a:ext cx="2160587" cy="10001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dirty="0"/>
              <a:t>BoS = Scalable- Pick and chose service lines as locally needed</a:t>
            </a:r>
          </a:p>
        </p:txBody>
      </p:sp>
      <p:sp>
        <p:nvSpPr>
          <p:cNvPr id="2" name="TextBox 1"/>
          <p:cNvSpPr txBox="1"/>
          <p:nvPr/>
        </p:nvSpPr>
        <p:spPr>
          <a:xfrm>
            <a:off x="6713254" y="2286000"/>
            <a:ext cx="1821146" cy="381000"/>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16591503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934880" y="-203042"/>
            <a:ext cx="8229600" cy="1143000"/>
          </a:xfrm>
        </p:spPr>
        <p:txBody>
          <a:bodyPr>
            <a:normAutofit/>
          </a:bodyPr>
          <a:lstStyle/>
          <a:p>
            <a:pPr algn="r" eaLnBrk="1" hangingPunct="1"/>
            <a:r>
              <a:rPr lang="en-US" altLang="en-US" sz="3600" dirty="0" smtClean="0">
                <a:solidFill>
                  <a:schemeClr val="bg1"/>
                </a:solidFill>
              </a:rPr>
              <a:t>Milestones BoS development</a:t>
            </a:r>
          </a:p>
        </p:txBody>
      </p:sp>
      <p:pic>
        <p:nvPicPr>
          <p:cNvPr id="24579"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288" y="1382713"/>
            <a:ext cx="7777162"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1259632" y="2636912"/>
            <a:ext cx="1152128"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2 weeks</a:t>
            </a:r>
            <a:endParaRPr lang="en-US" dirty="0"/>
          </a:p>
        </p:txBody>
      </p:sp>
      <p:sp>
        <p:nvSpPr>
          <p:cNvPr id="6" name="Rectangle 5"/>
          <p:cNvSpPr/>
          <p:nvPr/>
        </p:nvSpPr>
        <p:spPr>
          <a:xfrm>
            <a:off x="1259632" y="3175905"/>
            <a:ext cx="1152128"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3 weeks</a:t>
            </a:r>
            <a:endParaRPr lang="en-US" dirty="0"/>
          </a:p>
        </p:txBody>
      </p:sp>
      <p:sp>
        <p:nvSpPr>
          <p:cNvPr id="7" name="Rectangle 6"/>
          <p:cNvSpPr/>
          <p:nvPr/>
        </p:nvSpPr>
        <p:spPr>
          <a:xfrm>
            <a:off x="1259632" y="3702836"/>
            <a:ext cx="1152128"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2 weeks</a:t>
            </a:r>
            <a:endParaRPr lang="en-US" dirty="0"/>
          </a:p>
        </p:txBody>
      </p:sp>
      <p:sp>
        <p:nvSpPr>
          <p:cNvPr id="8" name="Rectangle 7"/>
          <p:cNvSpPr/>
          <p:nvPr/>
        </p:nvSpPr>
        <p:spPr>
          <a:xfrm>
            <a:off x="1259632" y="4280739"/>
            <a:ext cx="1152128"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4 weeks</a:t>
            </a:r>
            <a:endParaRPr lang="en-US" dirty="0"/>
          </a:p>
        </p:txBody>
      </p:sp>
      <p:sp>
        <p:nvSpPr>
          <p:cNvPr id="9" name="Rectangle 8"/>
          <p:cNvSpPr/>
          <p:nvPr/>
        </p:nvSpPr>
        <p:spPr>
          <a:xfrm>
            <a:off x="1259632" y="4797152"/>
            <a:ext cx="1152128"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3 days</a:t>
            </a:r>
            <a:endParaRPr lang="en-US" dirty="0"/>
          </a:p>
        </p:txBody>
      </p:sp>
      <p:sp>
        <p:nvSpPr>
          <p:cNvPr id="10" name="Rectangle 9"/>
          <p:cNvSpPr/>
          <p:nvPr/>
        </p:nvSpPr>
        <p:spPr>
          <a:xfrm>
            <a:off x="1259632" y="5373216"/>
            <a:ext cx="1152128"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2 weeks</a:t>
            </a:r>
            <a:endParaRPr lang="en-US" dirty="0"/>
          </a:p>
        </p:txBody>
      </p:sp>
      <p:sp>
        <p:nvSpPr>
          <p:cNvPr id="11" name="Rectangle 10"/>
          <p:cNvSpPr/>
          <p:nvPr/>
        </p:nvSpPr>
        <p:spPr>
          <a:xfrm>
            <a:off x="1259632" y="5949280"/>
            <a:ext cx="1152128"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2 weeks</a:t>
            </a:r>
            <a:endParaRPr lang="en-US" dirty="0"/>
          </a:p>
        </p:txBody>
      </p:sp>
      <p:sp>
        <p:nvSpPr>
          <p:cNvPr id="12" name="Rectangle 11"/>
          <p:cNvSpPr/>
          <p:nvPr/>
        </p:nvSpPr>
        <p:spPr>
          <a:xfrm>
            <a:off x="1259632" y="2060848"/>
            <a:ext cx="1152128"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4 days</a:t>
            </a:r>
            <a:endParaRPr lang="en-US" dirty="0"/>
          </a:p>
        </p:txBody>
      </p:sp>
      <p:sp>
        <p:nvSpPr>
          <p:cNvPr id="13" name="Rectangle 12"/>
          <p:cNvSpPr/>
          <p:nvPr/>
        </p:nvSpPr>
        <p:spPr>
          <a:xfrm>
            <a:off x="1276314" y="1556792"/>
            <a:ext cx="1152128"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1 hour</a:t>
            </a:r>
            <a:endParaRPr lang="en-US" dirty="0"/>
          </a:p>
        </p:txBody>
      </p:sp>
      <p:sp>
        <p:nvSpPr>
          <p:cNvPr id="4" name="Oval 3"/>
          <p:cNvSpPr/>
          <p:nvPr/>
        </p:nvSpPr>
        <p:spPr>
          <a:xfrm>
            <a:off x="251520" y="3027621"/>
            <a:ext cx="576064" cy="205329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dirty="0" smtClean="0"/>
              <a:t>Average Time</a:t>
            </a:r>
            <a:endParaRPr lang="en-US" dirty="0"/>
          </a:p>
        </p:txBody>
      </p:sp>
    </p:spTree>
    <p:extLst>
      <p:ext uri="{BB962C8B-B14F-4D97-AF65-F5344CB8AC3E}">
        <p14:creationId xmlns:p14="http://schemas.microsoft.com/office/powerpoint/2010/main" val="6284729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p:cNvSpPr>
            <a:spLocks noGrp="1"/>
          </p:cNvSpPr>
          <p:nvPr>
            <p:ph idx="1"/>
          </p:nvPr>
        </p:nvSpPr>
        <p:spPr>
          <a:xfrm>
            <a:off x="684213" y="942538"/>
            <a:ext cx="8142287" cy="3455988"/>
          </a:xfrm>
        </p:spPr>
        <p:txBody>
          <a:bodyPr>
            <a:noAutofit/>
          </a:bodyPr>
          <a:lstStyle/>
          <a:p>
            <a:pPr eaLnBrk="1" hangingPunct="1">
              <a:lnSpc>
                <a:spcPct val="200000"/>
              </a:lnSpc>
              <a:buFont typeface="Calibri" pitchFamily="34" charset="0"/>
              <a:buAutoNum type="arabicPeriod"/>
            </a:pPr>
            <a:r>
              <a:rPr lang="en-US" altLang="en-US" sz="2000" b="1" dirty="0" smtClean="0"/>
              <a:t>Derives partially from UNDAF/One Programme:</a:t>
            </a:r>
          </a:p>
          <a:p>
            <a:pPr eaLnBrk="1" hangingPunct="1">
              <a:lnSpc>
                <a:spcPct val="200000"/>
              </a:lnSpc>
              <a:buFont typeface="Calibri" pitchFamily="34" charset="0"/>
              <a:buAutoNum type="arabicPeriod"/>
            </a:pPr>
            <a:r>
              <a:rPr lang="en-US" altLang="en-US" sz="2000" b="1" dirty="0" smtClean="0"/>
              <a:t>Voluntary</a:t>
            </a:r>
            <a:r>
              <a:rPr lang="en-US" altLang="en-US" sz="2000" dirty="0" smtClean="0"/>
              <a:t> instrument to be used at the country at level by UNCTs/OMTs;</a:t>
            </a:r>
          </a:p>
          <a:p>
            <a:pPr eaLnBrk="1" hangingPunct="1">
              <a:lnSpc>
                <a:spcPct val="200000"/>
              </a:lnSpc>
              <a:buFont typeface="Calibri" pitchFamily="34" charset="0"/>
              <a:buAutoNum type="arabicPeriod"/>
            </a:pPr>
            <a:r>
              <a:rPr lang="en-US" altLang="en-US" sz="2000" dirty="0" smtClean="0"/>
              <a:t>Developed in conjunction with the </a:t>
            </a:r>
            <a:r>
              <a:rPr lang="en-US" altLang="en-US" sz="2000" b="1" dirty="0" smtClean="0"/>
              <a:t>UNDAF</a:t>
            </a:r>
            <a:r>
              <a:rPr lang="en-US" altLang="en-US" sz="2000" dirty="0" smtClean="0"/>
              <a:t>;</a:t>
            </a:r>
          </a:p>
          <a:p>
            <a:pPr eaLnBrk="1" hangingPunct="1">
              <a:lnSpc>
                <a:spcPct val="200000"/>
              </a:lnSpc>
              <a:buFont typeface="Calibri" pitchFamily="34" charset="0"/>
              <a:buAutoNum type="arabicPeriod"/>
            </a:pPr>
            <a:r>
              <a:rPr lang="en-US" altLang="en-US" sz="2000" dirty="0" smtClean="0"/>
              <a:t>Covers </a:t>
            </a:r>
            <a:r>
              <a:rPr lang="en-US" altLang="en-US" sz="2000" b="1" dirty="0" smtClean="0"/>
              <a:t>Joint Business Operations </a:t>
            </a:r>
            <a:r>
              <a:rPr lang="en-US" altLang="en-US" sz="2000" dirty="0" smtClean="0"/>
              <a:t>initiatives;</a:t>
            </a:r>
          </a:p>
          <a:p>
            <a:pPr eaLnBrk="1" hangingPunct="1">
              <a:lnSpc>
                <a:spcPct val="200000"/>
              </a:lnSpc>
              <a:buFont typeface="Calibri" pitchFamily="34" charset="0"/>
              <a:buAutoNum type="arabicPeriod"/>
            </a:pPr>
            <a:r>
              <a:rPr lang="en-US" altLang="en-US" sz="2000" dirty="0" smtClean="0"/>
              <a:t>Provides strategic, </a:t>
            </a:r>
            <a:r>
              <a:rPr lang="en-US" altLang="en-US" sz="2000" b="1" dirty="0" smtClean="0"/>
              <a:t>medium term focus,</a:t>
            </a:r>
            <a:r>
              <a:rPr lang="en-US" altLang="en-US" sz="2000" dirty="0" smtClean="0"/>
              <a:t> same cycle as the UNDAF;</a:t>
            </a:r>
          </a:p>
          <a:p>
            <a:pPr eaLnBrk="1" hangingPunct="1">
              <a:lnSpc>
                <a:spcPct val="200000"/>
              </a:lnSpc>
              <a:buFont typeface="Calibri" pitchFamily="34" charset="0"/>
              <a:buAutoNum type="arabicPeriod"/>
            </a:pPr>
            <a:r>
              <a:rPr lang="en-US" altLang="en-US" sz="2000" dirty="0" smtClean="0"/>
              <a:t>Provides the basis for </a:t>
            </a:r>
            <a:r>
              <a:rPr lang="en-US" altLang="en-US" sz="2000" b="1" dirty="0" smtClean="0"/>
              <a:t>Monitoring, Evaluation and Reporting</a:t>
            </a:r>
            <a:r>
              <a:rPr lang="en-US" altLang="en-US" sz="2000" dirty="0" smtClean="0"/>
              <a:t> of Business Operations- harmonized framework;</a:t>
            </a:r>
          </a:p>
          <a:p>
            <a:pPr eaLnBrk="1" hangingPunct="1">
              <a:lnSpc>
                <a:spcPct val="200000"/>
              </a:lnSpc>
              <a:buFont typeface="Calibri" pitchFamily="34" charset="0"/>
              <a:buAutoNum type="arabicPeriod"/>
            </a:pPr>
            <a:r>
              <a:rPr lang="en-US" altLang="en-US" sz="2000" dirty="0" smtClean="0"/>
              <a:t>Provides the basis for </a:t>
            </a:r>
            <a:r>
              <a:rPr lang="en-US" altLang="en-US" sz="2000" b="1" dirty="0" smtClean="0"/>
              <a:t>BO Budgetary Framework </a:t>
            </a:r>
            <a:r>
              <a:rPr lang="en-US" altLang="en-US" sz="2000" dirty="0" smtClean="0"/>
              <a:t>and </a:t>
            </a:r>
            <a:r>
              <a:rPr lang="en-US" altLang="en-US" sz="2000" b="1" dirty="0" smtClean="0"/>
              <a:t>Resource Mobilization.</a:t>
            </a:r>
          </a:p>
        </p:txBody>
      </p:sp>
      <p:sp>
        <p:nvSpPr>
          <p:cNvPr id="16387" name="Title 1"/>
          <p:cNvSpPr>
            <a:spLocks noGrp="1"/>
          </p:cNvSpPr>
          <p:nvPr>
            <p:ph type="title"/>
          </p:nvPr>
        </p:nvSpPr>
        <p:spPr>
          <a:xfrm>
            <a:off x="652462" y="152400"/>
            <a:ext cx="8491538" cy="609600"/>
          </a:xfrm>
        </p:spPr>
        <p:txBody>
          <a:bodyPr>
            <a:normAutofit fontScale="90000"/>
          </a:bodyPr>
          <a:lstStyle/>
          <a:p>
            <a:pPr algn="r" eaLnBrk="1" hangingPunct="1"/>
            <a:r>
              <a:rPr lang="en-US" altLang="en-US" sz="3600" dirty="0" smtClean="0">
                <a:solidFill>
                  <a:schemeClr val="bg1"/>
                </a:solidFill>
              </a:rPr>
              <a:t>What is the BOS ? </a:t>
            </a:r>
          </a:p>
        </p:txBody>
      </p:sp>
    </p:spTree>
    <p:extLst>
      <p:ext uri="{BB962C8B-B14F-4D97-AF65-F5344CB8AC3E}">
        <p14:creationId xmlns:p14="http://schemas.microsoft.com/office/powerpoint/2010/main" val="10171326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Content Placeholder 2"/>
          <p:cNvSpPr>
            <a:spLocks noGrp="1"/>
          </p:cNvSpPr>
          <p:nvPr>
            <p:ph idx="1"/>
          </p:nvPr>
        </p:nvSpPr>
        <p:spPr>
          <a:xfrm>
            <a:off x="539750" y="1066800"/>
            <a:ext cx="7772400" cy="5486400"/>
          </a:xfrm>
        </p:spPr>
        <p:txBody>
          <a:bodyPr rtlCol="0">
            <a:noAutofit/>
          </a:bodyPr>
          <a:lstStyle/>
          <a:p>
            <a:pPr marL="342900" indent="-342900" eaLnBrk="1" fontAlgn="auto" hangingPunct="1">
              <a:lnSpc>
                <a:spcPct val="150000"/>
              </a:lnSpc>
              <a:spcAft>
                <a:spcPts val="0"/>
              </a:spcAft>
              <a:buFont typeface="+mj-lt"/>
              <a:buAutoNum type="arabicPeriod"/>
              <a:defRPr/>
            </a:pPr>
            <a:r>
              <a:rPr lang="en-US" altLang="en-US" sz="2400" dirty="0" smtClean="0"/>
              <a:t>Enhanced </a:t>
            </a:r>
            <a:r>
              <a:rPr lang="en-US" altLang="en-US" sz="2400" b="1" dirty="0" smtClean="0"/>
              <a:t>linkages Programmes and Operations</a:t>
            </a:r>
          </a:p>
          <a:p>
            <a:pPr marL="342900" indent="-342900" eaLnBrk="1" fontAlgn="auto" hangingPunct="1">
              <a:lnSpc>
                <a:spcPct val="150000"/>
              </a:lnSpc>
              <a:spcAft>
                <a:spcPts val="0"/>
              </a:spcAft>
              <a:buFont typeface="+mj-lt"/>
              <a:buAutoNum type="arabicPeriod"/>
              <a:defRPr/>
            </a:pPr>
            <a:r>
              <a:rPr lang="en-US" altLang="en-US" sz="2400" b="1" dirty="0" smtClean="0"/>
              <a:t>Reduced Costs</a:t>
            </a:r>
          </a:p>
          <a:p>
            <a:pPr lvl="1" indent="-274320" eaLnBrk="1" fontAlgn="auto" hangingPunct="1">
              <a:lnSpc>
                <a:spcPct val="150000"/>
              </a:lnSpc>
              <a:spcAft>
                <a:spcPts val="0"/>
              </a:spcAft>
              <a:buFont typeface="Arial" panose="020B0604020202020204" pitchFamily="34" charset="0"/>
              <a:buChar char="•"/>
              <a:defRPr/>
            </a:pPr>
            <a:r>
              <a:rPr lang="en-US" altLang="en-US" sz="2400" dirty="0"/>
              <a:t>Reduction of duplication of work processes;</a:t>
            </a:r>
          </a:p>
          <a:p>
            <a:pPr lvl="1" indent="-274320" eaLnBrk="1" fontAlgn="auto" hangingPunct="1">
              <a:lnSpc>
                <a:spcPct val="150000"/>
              </a:lnSpc>
              <a:spcAft>
                <a:spcPts val="0"/>
              </a:spcAft>
              <a:buFont typeface="Arial" panose="020B0604020202020204" pitchFamily="34" charset="0"/>
              <a:buChar char="•"/>
              <a:defRPr/>
            </a:pPr>
            <a:r>
              <a:rPr lang="en-US" altLang="en-US" sz="2400" dirty="0"/>
              <a:t>Reduction of transaction costs;  </a:t>
            </a:r>
          </a:p>
          <a:p>
            <a:pPr marL="342900" indent="-342900" eaLnBrk="1" fontAlgn="auto" hangingPunct="1">
              <a:lnSpc>
                <a:spcPct val="150000"/>
              </a:lnSpc>
              <a:spcAft>
                <a:spcPts val="0"/>
              </a:spcAft>
              <a:buFont typeface="+mj-lt"/>
              <a:buAutoNum type="arabicPeriod"/>
              <a:defRPr/>
            </a:pPr>
            <a:r>
              <a:rPr lang="en-US" altLang="en-US" sz="2400" b="1" dirty="0" smtClean="0"/>
              <a:t>Enhanced Quality </a:t>
            </a:r>
            <a:r>
              <a:rPr lang="en-US" altLang="en-US" sz="2400" dirty="0" smtClean="0"/>
              <a:t>of Business Operations;</a:t>
            </a:r>
          </a:p>
          <a:p>
            <a:pPr marL="342900" indent="-342900" eaLnBrk="1" fontAlgn="auto" hangingPunct="1">
              <a:lnSpc>
                <a:spcPct val="150000"/>
              </a:lnSpc>
              <a:spcAft>
                <a:spcPts val="0"/>
              </a:spcAft>
              <a:buFont typeface="+mj-lt"/>
              <a:buAutoNum type="arabicPeriod"/>
              <a:defRPr/>
            </a:pPr>
            <a:r>
              <a:rPr lang="en-US" altLang="en-US" sz="2400" b="1" dirty="0" smtClean="0"/>
              <a:t>Enhanced operational focus and prioritization of investment </a:t>
            </a:r>
            <a:r>
              <a:rPr lang="en-US" altLang="en-US" sz="2400" dirty="0" smtClean="0"/>
              <a:t>in</a:t>
            </a:r>
            <a:r>
              <a:rPr lang="en-US" altLang="en-US" sz="2400" b="1" dirty="0" smtClean="0"/>
              <a:t> </a:t>
            </a:r>
            <a:r>
              <a:rPr lang="en-US" altLang="en-US" sz="2400" dirty="0" smtClean="0"/>
              <a:t> Business Operations.</a:t>
            </a:r>
          </a:p>
          <a:p>
            <a:pPr marL="342900" indent="-342900" eaLnBrk="1" fontAlgn="auto" hangingPunct="1">
              <a:lnSpc>
                <a:spcPct val="150000"/>
              </a:lnSpc>
              <a:spcAft>
                <a:spcPts val="0"/>
              </a:spcAft>
              <a:buFont typeface="+mj-lt"/>
              <a:buAutoNum type="arabicPeriod"/>
              <a:defRPr/>
            </a:pPr>
            <a:r>
              <a:rPr lang="en-US" altLang="en-US" sz="2400" dirty="0" smtClean="0"/>
              <a:t>Enhanced ability to </a:t>
            </a:r>
            <a:r>
              <a:rPr lang="en-US" altLang="en-US" sz="2400" b="1" dirty="0" smtClean="0"/>
              <a:t>track and report </a:t>
            </a:r>
            <a:r>
              <a:rPr lang="en-US" altLang="en-US" sz="2400" dirty="0" smtClean="0"/>
              <a:t>on results beyond a single year- </a:t>
            </a:r>
            <a:r>
              <a:rPr lang="en-US" altLang="en-US" sz="2400" b="1" dirty="0" smtClean="0"/>
              <a:t>enhanced Management Information </a:t>
            </a:r>
          </a:p>
        </p:txBody>
      </p:sp>
      <p:sp>
        <p:nvSpPr>
          <p:cNvPr id="19459" name="Title 1"/>
          <p:cNvSpPr>
            <a:spLocks noGrp="1"/>
          </p:cNvSpPr>
          <p:nvPr>
            <p:ph type="title"/>
          </p:nvPr>
        </p:nvSpPr>
        <p:spPr>
          <a:xfrm>
            <a:off x="907584" y="81062"/>
            <a:ext cx="8229600" cy="707922"/>
          </a:xfrm>
        </p:spPr>
        <p:txBody>
          <a:bodyPr/>
          <a:lstStyle/>
          <a:p>
            <a:pPr algn="r" eaLnBrk="1" hangingPunct="1"/>
            <a:r>
              <a:rPr lang="en-US" altLang="en-US" sz="3600" dirty="0" smtClean="0">
                <a:solidFill>
                  <a:schemeClr val="bg1"/>
                </a:solidFill>
              </a:rPr>
              <a:t>Why do the BOS?</a:t>
            </a:r>
          </a:p>
        </p:txBody>
      </p:sp>
    </p:spTree>
    <p:extLst>
      <p:ext uri="{BB962C8B-B14F-4D97-AF65-F5344CB8AC3E}">
        <p14:creationId xmlns:p14="http://schemas.microsoft.com/office/powerpoint/2010/main" val="12972066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6787</TotalTime>
  <Words>1208</Words>
  <Application>Microsoft Office PowerPoint</Application>
  <PresentationFormat>On-screen Show (4:3)</PresentationFormat>
  <Paragraphs>197</Paragraphs>
  <Slides>16</Slides>
  <Notes>7</Notes>
  <HiddenSlides>1</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Harmonization and Simplification of UN Business Operations</vt:lpstr>
      <vt:lpstr>QCPR and Business Operations</vt:lpstr>
      <vt:lpstr>Operationalization QCPR </vt:lpstr>
      <vt:lpstr>SoPs for DaO </vt:lpstr>
      <vt:lpstr>HLCM-UNDG and the BOS</vt:lpstr>
      <vt:lpstr>What is the BOS? </vt:lpstr>
      <vt:lpstr>Milestones BoS development</vt:lpstr>
      <vt:lpstr>What is the BOS ? </vt:lpstr>
      <vt:lpstr>Why do the BOS?</vt:lpstr>
      <vt:lpstr>Scoping the BoS</vt:lpstr>
      <vt:lpstr>Link BOS- Programmes </vt:lpstr>
      <vt:lpstr>BoS pilots (2013)</vt:lpstr>
      <vt:lpstr>BOS pilot Status- Sept 2014</vt:lpstr>
      <vt:lpstr>BOS pilot Status- Detailed</vt:lpstr>
      <vt:lpstr>BO areas under the BOS</vt:lpstr>
      <vt:lpstr>BOS pilots per region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QCPR/</dc:title>
  <dc:creator>Alexander Freese</dc:creator>
  <cp:lastModifiedBy>Lars Tushuizen</cp:lastModifiedBy>
  <cp:revision>750</cp:revision>
  <cp:lastPrinted>2014-01-10T22:23:43Z</cp:lastPrinted>
  <dcterms:created xsi:type="dcterms:W3CDTF">2013-02-05T17:18:31Z</dcterms:created>
  <dcterms:modified xsi:type="dcterms:W3CDTF">2014-11-18T23:13:31Z</dcterms:modified>
</cp:coreProperties>
</file>