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3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3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sldIdLst>
    <p:sldId id="402" r:id="rId5"/>
    <p:sldId id="411" r:id="rId6"/>
    <p:sldId id="347" r:id="rId7"/>
    <p:sldId id="414" r:id="rId8"/>
    <p:sldId id="445" r:id="rId9"/>
    <p:sldId id="403" r:id="rId10"/>
    <p:sldId id="404" r:id="rId11"/>
    <p:sldId id="349" r:id="rId12"/>
    <p:sldId id="447" r:id="rId13"/>
    <p:sldId id="350" r:id="rId14"/>
    <p:sldId id="406" r:id="rId15"/>
    <p:sldId id="407" r:id="rId16"/>
    <p:sldId id="351" r:id="rId17"/>
    <p:sldId id="428" r:id="rId18"/>
    <p:sldId id="448" r:id="rId19"/>
    <p:sldId id="450" r:id="rId20"/>
    <p:sldId id="354" r:id="rId21"/>
    <p:sldId id="410" r:id="rId22"/>
    <p:sldId id="418" r:id="rId23"/>
    <p:sldId id="417" r:id="rId24"/>
    <p:sldId id="419" r:id="rId25"/>
    <p:sldId id="420" r:id="rId26"/>
    <p:sldId id="421" r:id="rId27"/>
    <p:sldId id="446" r:id="rId28"/>
    <p:sldId id="444" r:id="rId29"/>
    <p:sldId id="434" r:id="rId30"/>
    <p:sldId id="413" r:id="rId31"/>
    <p:sldId id="412" r:id="rId32"/>
    <p:sldId id="443" r:id="rId33"/>
    <p:sldId id="439" r:id="rId34"/>
    <p:sldId id="440" r:id="rId35"/>
    <p:sldId id="441" r:id="rId36"/>
    <p:sldId id="442" r:id="rId37"/>
    <p:sldId id="437" r:id="rId38"/>
    <p:sldId id="438" r:id="rId39"/>
    <p:sldId id="435" r:id="rId40"/>
    <p:sldId id="436" r:id="rId41"/>
    <p:sldId id="355" r:id="rId42"/>
    <p:sldId id="422" r:id="rId43"/>
    <p:sldId id="423" r:id="rId44"/>
    <p:sldId id="424" r:id="rId45"/>
    <p:sldId id="392" r:id="rId46"/>
    <p:sldId id="393" r:id="rId47"/>
    <p:sldId id="394" r:id="rId48"/>
    <p:sldId id="395" r:id="rId49"/>
    <p:sldId id="396" r:id="rId50"/>
    <p:sldId id="397" r:id="rId51"/>
    <p:sldId id="398" r:id="rId52"/>
    <p:sldId id="386" r:id="rId53"/>
    <p:sldId id="387" r:id="rId54"/>
    <p:sldId id="388" r:id="rId55"/>
    <p:sldId id="389" r:id="rId56"/>
    <p:sldId id="390" r:id="rId57"/>
    <p:sldId id="391"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26" autoAdjust="0"/>
    <p:restoredTop sz="71803" autoAdjust="0"/>
  </p:normalViewPr>
  <p:slideViewPr>
    <p:cSldViewPr>
      <p:cViewPr varScale="1">
        <p:scale>
          <a:sx n="62" d="100"/>
          <a:sy n="62" d="100"/>
        </p:scale>
        <p:origin x="239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322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ars.tushuizen\Documents\UNDG\Funding%20_Ops\JFBO\Common%20Services\CS%20reports\Analysis_CS_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ars.tushuizen\Documents\UNDG\Funding%20_Ops\JFBO\Common%20Services\CS%20reports\Analysis_CS_2014.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w="28575">
              <a:noFill/>
            </a:ln>
          </c:spPr>
          <c:invertIfNegative val="0"/>
          <c:dLbls>
            <c:delete val="1"/>
          </c:dLbls>
          <c:cat>
            <c:strRef>
              <c:f>Sheet1!$N$8:$N$27</c:f>
              <c:strCache>
                <c:ptCount val="20"/>
                <c:pt idx="0">
                  <c:v>Security Services</c:v>
                </c:pt>
                <c:pt idx="1">
                  <c:v>Travel Services</c:v>
                </c:pt>
                <c:pt idx="2">
                  <c:v>Cleaning Services</c:v>
                </c:pt>
                <c:pt idx="3">
                  <c:v>Medical Services</c:v>
                </c:pt>
                <c:pt idx="4">
                  <c:v>Courier Services</c:v>
                </c:pt>
                <c:pt idx="5">
                  <c:v>Common Internet Provider</c:v>
                </c:pt>
                <c:pt idx="6">
                  <c:v>Telephone Land Line Provision</c:v>
                </c:pt>
                <c:pt idx="7">
                  <c:v>Mobile Phone Provision</c:v>
                </c:pt>
                <c:pt idx="8">
                  <c:v>Fuel Services</c:v>
                </c:pt>
                <c:pt idx="9">
                  <c:v>Common Internet Back-up Solution</c:v>
                </c:pt>
                <c:pt idx="10">
                  <c:v>Conference Facilities</c:v>
                </c:pt>
                <c:pt idx="11">
                  <c:v>Stationary Provision</c:v>
                </c:pt>
                <c:pt idx="12">
                  <c:v>Common ICT Help Desk</c:v>
                </c:pt>
                <c:pt idx="13">
                  <c:v>Catering Services</c:v>
                </c:pt>
                <c:pt idx="14">
                  <c:v>Common Wireless Connectivity</c:v>
                </c:pt>
                <c:pt idx="15">
                  <c:v>Common Server Space</c:v>
                </c:pt>
                <c:pt idx="16">
                  <c:v>IT Maintenance Services</c:v>
                </c:pt>
                <c:pt idx="17">
                  <c:v>Transportation (Car/Bus Rental)</c:v>
                </c:pt>
                <c:pt idx="18">
                  <c:v>Printing Services</c:v>
                </c:pt>
                <c:pt idx="19">
                  <c:v>Translation Services</c:v>
                </c:pt>
              </c:strCache>
            </c:strRef>
          </c:cat>
          <c:val>
            <c:numRef>
              <c:f>Sheet1!$O$8:$O$27</c:f>
              <c:numCache>
                <c:formatCode>General</c:formatCode>
                <c:ptCount val="20"/>
                <c:pt idx="0">
                  <c:v>84.5</c:v>
                </c:pt>
                <c:pt idx="1">
                  <c:v>70.2</c:v>
                </c:pt>
                <c:pt idx="2">
                  <c:v>58.3</c:v>
                </c:pt>
                <c:pt idx="3">
                  <c:v>55.9</c:v>
                </c:pt>
                <c:pt idx="4">
                  <c:v>50</c:v>
                </c:pt>
                <c:pt idx="5">
                  <c:v>42.9</c:v>
                </c:pt>
                <c:pt idx="6">
                  <c:v>41.7</c:v>
                </c:pt>
                <c:pt idx="7">
                  <c:v>39.300000000000004</c:v>
                </c:pt>
                <c:pt idx="8">
                  <c:v>36.9</c:v>
                </c:pt>
                <c:pt idx="9">
                  <c:v>33.300000000000004</c:v>
                </c:pt>
                <c:pt idx="10">
                  <c:v>30.9</c:v>
                </c:pt>
                <c:pt idx="11">
                  <c:v>28.6</c:v>
                </c:pt>
                <c:pt idx="12">
                  <c:v>28.6</c:v>
                </c:pt>
                <c:pt idx="13">
                  <c:v>27.4</c:v>
                </c:pt>
                <c:pt idx="14">
                  <c:v>26.2</c:v>
                </c:pt>
                <c:pt idx="15">
                  <c:v>25</c:v>
                </c:pt>
                <c:pt idx="16">
                  <c:v>25</c:v>
                </c:pt>
                <c:pt idx="17">
                  <c:v>20.2</c:v>
                </c:pt>
                <c:pt idx="18">
                  <c:v>20.2</c:v>
                </c:pt>
                <c:pt idx="19">
                  <c:v>19.100000000000001</c:v>
                </c:pt>
              </c:numCache>
            </c:numRef>
          </c:val>
        </c:ser>
        <c:dLbls>
          <c:showLegendKey val="0"/>
          <c:showVal val="1"/>
          <c:showCatName val="1"/>
          <c:showSerName val="0"/>
          <c:showPercent val="0"/>
          <c:showBubbleSize val="0"/>
        </c:dLbls>
        <c:gapWidth val="150"/>
        <c:axId val="415791272"/>
        <c:axId val="415791664"/>
      </c:barChart>
      <c:catAx>
        <c:axId val="415791272"/>
        <c:scaling>
          <c:orientation val="minMax"/>
        </c:scaling>
        <c:delete val="0"/>
        <c:axPos val="b"/>
        <c:title>
          <c:tx>
            <c:rich>
              <a:bodyPr/>
              <a:lstStyle/>
              <a:p>
                <a:pPr>
                  <a:defRPr/>
                </a:pPr>
                <a:r>
                  <a:rPr lang="en-US"/>
                  <a:t>Type of Common Service</a:t>
                </a:r>
              </a:p>
            </c:rich>
          </c:tx>
          <c:overlay val="0"/>
        </c:title>
        <c:numFmt formatCode="General" sourceLinked="0"/>
        <c:majorTickMark val="none"/>
        <c:minorTickMark val="none"/>
        <c:tickLblPos val="nextTo"/>
        <c:txPr>
          <a:bodyPr/>
          <a:lstStyle/>
          <a:p>
            <a:pPr>
              <a:defRPr b="1"/>
            </a:pPr>
            <a:endParaRPr lang="en-US"/>
          </a:p>
        </c:txPr>
        <c:crossAx val="415791664"/>
        <c:crosses val="autoZero"/>
        <c:auto val="1"/>
        <c:lblAlgn val="ctr"/>
        <c:lblOffset val="100"/>
        <c:noMultiLvlLbl val="0"/>
      </c:catAx>
      <c:valAx>
        <c:axId val="415791664"/>
        <c:scaling>
          <c:orientation val="minMax"/>
        </c:scaling>
        <c:delete val="0"/>
        <c:axPos val="l"/>
        <c:majorGridlines/>
        <c:title>
          <c:tx>
            <c:rich>
              <a:bodyPr/>
              <a:lstStyle/>
              <a:p>
                <a:pPr>
                  <a:defRPr/>
                </a:pPr>
                <a:r>
                  <a:rPr lang="en-US"/>
                  <a:t>Percentage UNCTs</a:t>
                </a:r>
              </a:p>
            </c:rich>
          </c:tx>
          <c:overlay val="0"/>
        </c:title>
        <c:numFmt formatCode="General" sourceLinked="1"/>
        <c:majorTickMark val="none"/>
        <c:minorTickMark val="none"/>
        <c:tickLblPos val="nextTo"/>
        <c:crossAx val="41579127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t>
            </a:r>
            <a:r>
              <a:rPr lang="en-US" baseline="0"/>
              <a:t> of countries executing analysis for Common Services</a:t>
            </a:r>
            <a:endParaRPr lang="en-US"/>
          </a:p>
        </c:rich>
      </c:tx>
      <c:overlay val="0"/>
    </c:title>
    <c:autoTitleDeleted val="0"/>
    <c:plotArea>
      <c:layout/>
      <c:barChart>
        <c:barDir val="col"/>
        <c:grouping val="clustered"/>
        <c:varyColors val="0"/>
        <c:ser>
          <c:idx val="0"/>
          <c:order val="0"/>
          <c:tx>
            <c:v>% of countries jointly providing this service</c:v>
          </c:tx>
          <c:invertIfNegative val="0"/>
          <c:dLbls>
            <c:delete val="1"/>
          </c:dLbls>
          <c:cat>
            <c:strRef>
              <c:f>Sheet2!$D$5:$D$24</c:f>
              <c:strCache>
                <c:ptCount val="20"/>
                <c:pt idx="0">
                  <c:v>Security Services</c:v>
                </c:pt>
                <c:pt idx="1">
                  <c:v>Travel Services</c:v>
                </c:pt>
                <c:pt idx="2">
                  <c:v>Cleaning Services</c:v>
                </c:pt>
                <c:pt idx="3">
                  <c:v>Medical Services</c:v>
                </c:pt>
                <c:pt idx="4">
                  <c:v>Courier Services</c:v>
                </c:pt>
                <c:pt idx="5">
                  <c:v>Common Internet Provider</c:v>
                </c:pt>
                <c:pt idx="6">
                  <c:v>Telephone Land Line Provision</c:v>
                </c:pt>
                <c:pt idx="7">
                  <c:v>Mobile Phone Provision</c:v>
                </c:pt>
                <c:pt idx="8">
                  <c:v>Fuel Services</c:v>
                </c:pt>
                <c:pt idx="9">
                  <c:v>Common Internet Back-up Solution</c:v>
                </c:pt>
                <c:pt idx="10">
                  <c:v>Conference Facilities</c:v>
                </c:pt>
                <c:pt idx="11">
                  <c:v>Stationary Provision</c:v>
                </c:pt>
                <c:pt idx="12">
                  <c:v>Common ICT Help Desk</c:v>
                </c:pt>
                <c:pt idx="13">
                  <c:v>Catering Services</c:v>
                </c:pt>
                <c:pt idx="14">
                  <c:v>Common Wireless Connectivity</c:v>
                </c:pt>
                <c:pt idx="15">
                  <c:v>Common Server Space</c:v>
                </c:pt>
                <c:pt idx="16">
                  <c:v>IT Maintenance Services</c:v>
                </c:pt>
                <c:pt idx="17">
                  <c:v>Transportation (Car/Bus Rental)</c:v>
                </c:pt>
                <c:pt idx="18">
                  <c:v>Printing Services</c:v>
                </c:pt>
                <c:pt idx="19">
                  <c:v>Translation Services</c:v>
                </c:pt>
              </c:strCache>
            </c:strRef>
          </c:cat>
          <c:val>
            <c:numRef>
              <c:f>Sheet2!$E$5:$E$24</c:f>
              <c:numCache>
                <c:formatCode>General</c:formatCode>
                <c:ptCount val="20"/>
                <c:pt idx="0">
                  <c:v>84.5</c:v>
                </c:pt>
                <c:pt idx="1">
                  <c:v>70.2</c:v>
                </c:pt>
                <c:pt idx="2">
                  <c:v>58.3</c:v>
                </c:pt>
                <c:pt idx="3">
                  <c:v>55.9</c:v>
                </c:pt>
                <c:pt idx="4">
                  <c:v>50</c:v>
                </c:pt>
                <c:pt idx="5">
                  <c:v>42.9</c:v>
                </c:pt>
                <c:pt idx="6">
                  <c:v>41.7</c:v>
                </c:pt>
                <c:pt idx="7">
                  <c:v>39.300000000000004</c:v>
                </c:pt>
                <c:pt idx="8">
                  <c:v>36.9</c:v>
                </c:pt>
                <c:pt idx="9">
                  <c:v>33.300000000000004</c:v>
                </c:pt>
                <c:pt idx="10">
                  <c:v>30.9</c:v>
                </c:pt>
                <c:pt idx="11">
                  <c:v>28.6</c:v>
                </c:pt>
                <c:pt idx="12">
                  <c:v>28.6</c:v>
                </c:pt>
                <c:pt idx="13">
                  <c:v>27.4</c:v>
                </c:pt>
                <c:pt idx="14">
                  <c:v>26.2</c:v>
                </c:pt>
                <c:pt idx="15">
                  <c:v>25</c:v>
                </c:pt>
                <c:pt idx="16">
                  <c:v>25</c:v>
                </c:pt>
                <c:pt idx="17">
                  <c:v>20.2</c:v>
                </c:pt>
                <c:pt idx="18">
                  <c:v>20.2</c:v>
                </c:pt>
                <c:pt idx="19">
                  <c:v>19.100000000000001</c:v>
                </c:pt>
              </c:numCache>
            </c:numRef>
          </c:val>
        </c:ser>
        <c:ser>
          <c:idx val="1"/>
          <c:order val="1"/>
          <c:tx>
            <c:v>% of countries doing ex ante analysis</c:v>
          </c:tx>
          <c:invertIfNegative val="0"/>
          <c:dLbls>
            <c:delete val="1"/>
          </c:dLbls>
          <c:cat>
            <c:strRef>
              <c:f>Sheet2!$D$5:$D$24</c:f>
              <c:strCache>
                <c:ptCount val="20"/>
                <c:pt idx="0">
                  <c:v>Security Services</c:v>
                </c:pt>
                <c:pt idx="1">
                  <c:v>Travel Services</c:v>
                </c:pt>
                <c:pt idx="2">
                  <c:v>Cleaning Services</c:v>
                </c:pt>
                <c:pt idx="3">
                  <c:v>Medical Services</c:v>
                </c:pt>
                <c:pt idx="4">
                  <c:v>Courier Services</c:v>
                </c:pt>
                <c:pt idx="5">
                  <c:v>Common Internet Provider</c:v>
                </c:pt>
                <c:pt idx="6">
                  <c:v>Telephone Land Line Provision</c:v>
                </c:pt>
                <c:pt idx="7">
                  <c:v>Mobile Phone Provision</c:v>
                </c:pt>
                <c:pt idx="8">
                  <c:v>Fuel Services</c:v>
                </c:pt>
                <c:pt idx="9">
                  <c:v>Common Internet Back-up Solution</c:v>
                </c:pt>
                <c:pt idx="10">
                  <c:v>Conference Facilities</c:v>
                </c:pt>
                <c:pt idx="11">
                  <c:v>Stationary Provision</c:v>
                </c:pt>
                <c:pt idx="12">
                  <c:v>Common ICT Help Desk</c:v>
                </c:pt>
                <c:pt idx="13">
                  <c:v>Catering Services</c:v>
                </c:pt>
                <c:pt idx="14">
                  <c:v>Common Wireless Connectivity</c:v>
                </c:pt>
                <c:pt idx="15">
                  <c:v>Common Server Space</c:v>
                </c:pt>
                <c:pt idx="16">
                  <c:v>IT Maintenance Services</c:v>
                </c:pt>
                <c:pt idx="17">
                  <c:v>Transportation (Car/Bus Rental)</c:v>
                </c:pt>
                <c:pt idx="18">
                  <c:v>Printing Services</c:v>
                </c:pt>
                <c:pt idx="19">
                  <c:v>Translation Services</c:v>
                </c:pt>
              </c:strCache>
            </c:strRef>
          </c:cat>
          <c:val>
            <c:numRef>
              <c:f>Sheet2!$F$5:$F$24</c:f>
              <c:numCache>
                <c:formatCode>General</c:formatCode>
                <c:ptCount val="20"/>
                <c:pt idx="0">
                  <c:v>17.899999999999999</c:v>
                </c:pt>
                <c:pt idx="1">
                  <c:v>21.4</c:v>
                </c:pt>
                <c:pt idx="2">
                  <c:v>9.5</c:v>
                </c:pt>
                <c:pt idx="3">
                  <c:v>9.5</c:v>
                </c:pt>
                <c:pt idx="4">
                  <c:v>11.9</c:v>
                </c:pt>
                <c:pt idx="5">
                  <c:v>11.9</c:v>
                </c:pt>
                <c:pt idx="6">
                  <c:v>7.1</c:v>
                </c:pt>
                <c:pt idx="7">
                  <c:v>14.3</c:v>
                </c:pt>
                <c:pt idx="8">
                  <c:v>8.3000000000000007</c:v>
                </c:pt>
                <c:pt idx="9">
                  <c:v>4.8</c:v>
                </c:pt>
                <c:pt idx="10">
                  <c:v>9.5</c:v>
                </c:pt>
                <c:pt idx="11">
                  <c:v>15.5</c:v>
                </c:pt>
                <c:pt idx="12">
                  <c:v>7.1</c:v>
                </c:pt>
                <c:pt idx="13">
                  <c:v>8.3000000000000007</c:v>
                </c:pt>
                <c:pt idx="14">
                  <c:v>4.8</c:v>
                </c:pt>
                <c:pt idx="15">
                  <c:v>4.8</c:v>
                </c:pt>
                <c:pt idx="16">
                  <c:v>5.9</c:v>
                </c:pt>
                <c:pt idx="17">
                  <c:v>14.1</c:v>
                </c:pt>
                <c:pt idx="18">
                  <c:v>9.5</c:v>
                </c:pt>
                <c:pt idx="19">
                  <c:v>5.9</c:v>
                </c:pt>
              </c:numCache>
            </c:numRef>
          </c:val>
        </c:ser>
        <c:dLbls>
          <c:showLegendKey val="0"/>
          <c:showVal val="1"/>
          <c:showCatName val="1"/>
          <c:showSerName val="0"/>
          <c:showPercent val="0"/>
          <c:showBubbleSize val="0"/>
        </c:dLbls>
        <c:gapWidth val="150"/>
        <c:axId val="415792448"/>
        <c:axId val="415792840"/>
      </c:barChart>
      <c:catAx>
        <c:axId val="415792448"/>
        <c:scaling>
          <c:orientation val="minMax"/>
        </c:scaling>
        <c:delete val="0"/>
        <c:axPos val="b"/>
        <c:majorGridlines/>
        <c:numFmt formatCode="General" sourceLinked="0"/>
        <c:majorTickMark val="out"/>
        <c:minorTickMark val="none"/>
        <c:tickLblPos val="nextTo"/>
        <c:crossAx val="415792840"/>
        <c:crosses val="autoZero"/>
        <c:auto val="1"/>
        <c:lblAlgn val="ctr"/>
        <c:lblOffset val="100"/>
        <c:noMultiLvlLbl val="0"/>
      </c:catAx>
      <c:valAx>
        <c:axId val="415792840"/>
        <c:scaling>
          <c:orientation val="minMax"/>
        </c:scaling>
        <c:delete val="0"/>
        <c:axPos val="l"/>
        <c:majorGridlines/>
        <c:numFmt formatCode="General" sourceLinked="1"/>
        <c:majorTickMark val="out"/>
        <c:minorTickMark val="none"/>
        <c:tickLblPos val="nextTo"/>
        <c:crossAx val="415792448"/>
        <c:crosses val="autoZero"/>
        <c:crossBetween val="between"/>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Benefits for USD 1 in investments</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Procurement</c:v>
                </c:pt>
                <c:pt idx="1">
                  <c:v>Overall</c:v>
                </c:pt>
              </c:strCache>
            </c:strRef>
          </c:cat>
          <c:val>
            <c:numRef>
              <c:f>Sheet1!$B$2:$B$3</c:f>
              <c:numCache>
                <c:formatCode>General</c:formatCode>
                <c:ptCount val="2"/>
                <c:pt idx="0">
                  <c:v>25.35</c:v>
                </c:pt>
                <c:pt idx="1">
                  <c:v>4.67</c:v>
                </c:pt>
              </c:numCache>
            </c:numRef>
          </c:val>
        </c:ser>
        <c:dLbls>
          <c:showLegendKey val="0"/>
          <c:showVal val="1"/>
          <c:showCatName val="0"/>
          <c:showSerName val="0"/>
          <c:showPercent val="0"/>
          <c:showBubbleSize val="0"/>
        </c:dLbls>
        <c:gapWidth val="100"/>
        <c:axId val="455740184"/>
        <c:axId val="455740576"/>
      </c:barChart>
      <c:catAx>
        <c:axId val="455740184"/>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50000"/>
                    <a:lumOff val="50000"/>
                  </a:schemeClr>
                </a:solidFill>
                <a:latin typeface="+mn-lt"/>
                <a:ea typeface="+mn-ea"/>
                <a:cs typeface="+mn-cs"/>
              </a:defRPr>
            </a:pPr>
            <a:endParaRPr lang="en-US"/>
          </a:p>
        </c:txPr>
        <c:crossAx val="455740576"/>
        <c:crosses val="autoZero"/>
        <c:auto val="1"/>
        <c:lblAlgn val="ctr"/>
        <c:lblOffset val="100"/>
        <c:noMultiLvlLbl val="0"/>
      </c:catAx>
      <c:valAx>
        <c:axId val="455740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en-US"/>
          </a:p>
        </c:txPr>
        <c:crossAx val="455740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13DA46-FF1C-4A92-A426-F13CB0E1C4E4}" type="doc">
      <dgm:prSet loTypeId="urn:microsoft.com/office/officeart/2005/8/layout/gear1" loCatId="process" qsTypeId="urn:microsoft.com/office/officeart/2005/8/quickstyle/simple1" qsCatId="simple" csTypeId="urn:microsoft.com/office/officeart/2005/8/colors/accent1_2" csCatId="accent1" phldr="1"/>
      <dgm:spPr/>
    </dgm:pt>
    <dgm:pt modelId="{DA95DF8A-4756-4C9B-A3EF-D7DF42CF3925}">
      <dgm:prSet phldrT="[Text]" custT="1"/>
      <dgm:spPr>
        <a:solidFill>
          <a:schemeClr val="tx2">
            <a:lumMod val="60000"/>
            <a:lumOff val="40000"/>
          </a:schemeClr>
        </a:solidFill>
      </dgm:spPr>
      <dgm:t>
        <a:bodyPr/>
        <a:lstStyle/>
        <a:p>
          <a:r>
            <a:rPr lang="en-US" sz="1800" b="1" dirty="0" smtClean="0">
              <a:solidFill>
                <a:schemeClr val="tx1"/>
              </a:solidFill>
            </a:rPr>
            <a:t>Operational Excellence</a:t>
          </a:r>
          <a:endParaRPr lang="en-US" sz="1800" b="1" dirty="0">
            <a:solidFill>
              <a:schemeClr val="tx1"/>
            </a:solidFill>
          </a:endParaRPr>
        </a:p>
      </dgm:t>
    </dgm:pt>
    <dgm:pt modelId="{6A9F2B2C-9EDB-4F5E-AA33-7FCBD38F46D8}" type="parTrans" cxnId="{98CA34E2-41C3-4B98-BC56-43CAF3BE6E2F}">
      <dgm:prSet/>
      <dgm:spPr/>
      <dgm:t>
        <a:bodyPr/>
        <a:lstStyle/>
        <a:p>
          <a:endParaRPr lang="en-US"/>
        </a:p>
      </dgm:t>
    </dgm:pt>
    <dgm:pt modelId="{AF8ABE74-634A-48A4-8D42-1C45D9B85BD9}" type="sibTrans" cxnId="{98CA34E2-41C3-4B98-BC56-43CAF3BE6E2F}">
      <dgm:prSet/>
      <dgm:spPr/>
      <dgm:t>
        <a:bodyPr/>
        <a:lstStyle/>
        <a:p>
          <a:endParaRPr lang="en-US"/>
        </a:p>
      </dgm:t>
    </dgm:pt>
    <dgm:pt modelId="{20DAFA87-C4AA-4DCE-AAFE-D22778C474B1}">
      <dgm:prSet phldrT="[Text]" custT="1"/>
      <dgm:spPr>
        <a:solidFill>
          <a:schemeClr val="tx2">
            <a:lumMod val="75000"/>
          </a:schemeClr>
        </a:solidFill>
      </dgm:spPr>
      <dgm:t>
        <a:bodyPr/>
        <a:lstStyle/>
        <a:p>
          <a:r>
            <a:rPr lang="en-US" sz="1800" b="1" dirty="0" smtClean="0"/>
            <a:t>Partnerships</a:t>
          </a:r>
          <a:endParaRPr lang="en-US" sz="1200" b="1" dirty="0"/>
        </a:p>
      </dgm:t>
    </dgm:pt>
    <dgm:pt modelId="{D78A2F3B-FCC8-477B-ACD4-50BC4B7B47F7}" type="parTrans" cxnId="{E8BB219F-7610-4C43-8837-2C6789114CA3}">
      <dgm:prSet/>
      <dgm:spPr/>
      <dgm:t>
        <a:bodyPr/>
        <a:lstStyle/>
        <a:p>
          <a:endParaRPr lang="en-US"/>
        </a:p>
      </dgm:t>
    </dgm:pt>
    <dgm:pt modelId="{9FFEAB11-8A24-4F78-BA22-D346F3C4B02F}" type="sibTrans" cxnId="{E8BB219F-7610-4C43-8837-2C6789114CA3}">
      <dgm:prSet/>
      <dgm:spPr/>
      <dgm:t>
        <a:bodyPr/>
        <a:lstStyle/>
        <a:p>
          <a:endParaRPr lang="en-US"/>
        </a:p>
      </dgm:t>
    </dgm:pt>
    <dgm:pt modelId="{C7E86E8B-4B61-4AD2-92AA-47439098F8C5}">
      <dgm:prSet phldrT="[Text]" custT="1"/>
      <dgm:spPr>
        <a:solidFill>
          <a:schemeClr val="tx2">
            <a:lumMod val="50000"/>
          </a:schemeClr>
        </a:solidFill>
      </dgm:spPr>
      <dgm:t>
        <a:bodyPr/>
        <a:lstStyle/>
        <a:p>
          <a:r>
            <a:rPr lang="en-US" sz="1400" b="1" dirty="0" smtClean="0"/>
            <a:t>Data Revolution</a:t>
          </a:r>
          <a:endParaRPr lang="en-US" sz="1400" b="1" dirty="0"/>
        </a:p>
      </dgm:t>
    </dgm:pt>
    <dgm:pt modelId="{86991FB7-DAFA-4D27-9240-8BFA9D6D8264}" type="parTrans" cxnId="{40B71D19-6CDD-4DB9-98A9-1E89F74E0934}">
      <dgm:prSet/>
      <dgm:spPr/>
      <dgm:t>
        <a:bodyPr/>
        <a:lstStyle/>
        <a:p>
          <a:endParaRPr lang="en-US"/>
        </a:p>
      </dgm:t>
    </dgm:pt>
    <dgm:pt modelId="{17D27833-5F5D-444B-8CB8-2AA09E5ECECA}" type="sibTrans" cxnId="{40B71D19-6CDD-4DB9-98A9-1E89F74E0934}">
      <dgm:prSet/>
      <dgm:spPr/>
      <dgm:t>
        <a:bodyPr/>
        <a:lstStyle/>
        <a:p>
          <a:endParaRPr lang="en-US"/>
        </a:p>
      </dgm:t>
    </dgm:pt>
    <dgm:pt modelId="{1B51D713-CC1A-4B1E-9779-2E44D48D4634}" type="pres">
      <dgm:prSet presAssocID="{D213DA46-FF1C-4A92-A426-F13CB0E1C4E4}" presName="composite" presStyleCnt="0">
        <dgm:presLayoutVars>
          <dgm:chMax val="3"/>
          <dgm:animLvl val="lvl"/>
          <dgm:resizeHandles val="exact"/>
        </dgm:presLayoutVars>
      </dgm:prSet>
      <dgm:spPr/>
    </dgm:pt>
    <dgm:pt modelId="{2B1D49AC-F7E9-4AA5-8C90-2D0DB4E48378}" type="pres">
      <dgm:prSet presAssocID="{DA95DF8A-4756-4C9B-A3EF-D7DF42CF3925}" presName="gear1" presStyleLbl="node1" presStyleIdx="0" presStyleCnt="3">
        <dgm:presLayoutVars>
          <dgm:chMax val="1"/>
          <dgm:bulletEnabled val="1"/>
        </dgm:presLayoutVars>
      </dgm:prSet>
      <dgm:spPr/>
      <dgm:t>
        <a:bodyPr/>
        <a:lstStyle/>
        <a:p>
          <a:endParaRPr lang="en-US"/>
        </a:p>
      </dgm:t>
    </dgm:pt>
    <dgm:pt modelId="{C9DC09EE-01E6-4BEA-9A20-8860C7DA97C9}" type="pres">
      <dgm:prSet presAssocID="{DA95DF8A-4756-4C9B-A3EF-D7DF42CF3925}" presName="gear1srcNode" presStyleLbl="node1" presStyleIdx="0" presStyleCnt="3"/>
      <dgm:spPr/>
      <dgm:t>
        <a:bodyPr/>
        <a:lstStyle/>
        <a:p>
          <a:endParaRPr lang="en-US"/>
        </a:p>
      </dgm:t>
    </dgm:pt>
    <dgm:pt modelId="{7E1484C8-9017-49B7-84B5-32CDBB4D35A2}" type="pres">
      <dgm:prSet presAssocID="{DA95DF8A-4756-4C9B-A3EF-D7DF42CF3925}" presName="gear1dstNode" presStyleLbl="node1" presStyleIdx="0" presStyleCnt="3"/>
      <dgm:spPr/>
      <dgm:t>
        <a:bodyPr/>
        <a:lstStyle/>
        <a:p>
          <a:endParaRPr lang="en-US"/>
        </a:p>
      </dgm:t>
    </dgm:pt>
    <dgm:pt modelId="{852F188E-6B4E-4264-B9F9-E8C82D811F81}" type="pres">
      <dgm:prSet presAssocID="{20DAFA87-C4AA-4DCE-AAFE-D22778C474B1}" presName="gear2" presStyleLbl="node1" presStyleIdx="1" presStyleCnt="3" custScaleX="149375" custScaleY="121250" custLinFactNeighborX="-14295">
        <dgm:presLayoutVars>
          <dgm:chMax val="1"/>
          <dgm:bulletEnabled val="1"/>
        </dgm:presLayoutVars>
      </dgm:prSet>
      <dgm:spPr/>
      <dgm:t>
        <a:bodyPr/>
        <a:lstStyle/>
        <a:p>
          <a:endParaRPr lang="en-US"/>
        </a:p>
      </dgm:t>
    </dgm:pt>
    <dgm:pt modelId="{36AF0D93-CE20-482F-8913-18C17F832D74}" type="pres">
      <dgm:prSet presAssocID="{20DAFA87-C4AA-4DCE-AAFE-D22778C474B1}" presName="gear2srcNode" presStyleLbl="node1" presStyleIdx="1" presStyleCnt="3"/>
      <dgm:spPr/>
      <dgm:t>
        <a:bodyPr/>
        <a:lstStyle/>
        <a:p>
          <a:endParaRPr lang="en-US"/>
        </a:p>
      </dgm:t>
    </dgm:pt>
    <dgm:pt modelId="{FF875182-16B0-433F-BE3A-A61523994A46}" type="pres">
      <dgm:prSet presAssocID="{20DAFA87-C4AA-4DCE-AAFE-D22778C474B1}" presName="gear2dstNode" presStyleLbl="node1" presStyleIdx="1" presStyleCnt="3"/>
      <dgm:spPr/>
      <dgm:t>
        <a:bodyPr/>
        <a:lstStyle/>
        <a:p>
          <a:endParaRPr lang="en-US"/>
        </a:p>
      </dgm:t>
    </dgm:pt>
    <dgm:pt modelId="{7176526C-3D1A-4AFB-A98F-C937BC20B1E0}" type="pres">
      <dgm:prSet presAssocID="{C7E86E8B-4B61-4AD2-92AA-47439098F8C5}" presName="gear3" presStyleLbl="node1" presStyleIdx="2" presStyleCnt="3" custLinFactNeighborY="1588"/>
      <dgm:spPr/>
      <dgm:t>
        <a:bodyPr/>
        <a:lstStyle/>
        <a:p>
          <a:endParaRPr lang="en-US"/>
        </a:p>
      </dgm:t>
    </dgm:pt>
    <dgm:pt modelId="{C54E1550-2629-40E5-9D55-1392B401D5BB}" type="pres">
      <dgm:prSet presAssocID="{C7E86E8B-4B61-4AD2-92AA-47439098F8C5}" presName="gear3tx" presStyleLbl="node1" presStyleIdx="2" presStyleCnt="3">
        <dgm:presLayoutVars>
          <dgm:chMax val="1"/>
          <dgm:bulletEnabled val="1"/>
        </dgm:presLayoutVars>
      </dgm:prSet>
      <dgm:spPr/>
      <dgm:t>
        <a:bodyPr/>
        <a:lstStyle/>
        <a:p>
          <a:endParaRPr lang="en-US"/>
        </a:p>
      </dgm:t>
    </dgm:pt>
    <dgm:pt modelId="{C2E366CB-146D-4A16-BE1E-938D7F57063F}" type="pres">
      <dgm:prSet presAssocID="{C7E86E8B-4B61-4AD2-92AA-47439098F8C5}" presName="gear3srcNode" presStyleLbl="node1" presStyleIdx="2" presStyleCnt="3"/>
      <dgm:spPr/>
      <dgm:t>
        <a:bodyPr/>
        <a:lstStyle/>
        <a:p>
          <a:endParaRPr lang="en-US"/>
        </a:p>
      </dgm:t>
    </dgm:pt>
    <dgm:pt modelId="{4503C1E0-C676-4FE5-80B0-F73AC6BBBCA5}" type="pres">
      <dgm:prSet presAssocID="{C7E86E8B-4B61-4AD2-92AA-47439098F8C5}" presName="gear3dstNode" presStyleLbl="node1" presStyleIdx="2" presStyleCnt="3"/>
      <dgm:spPr/>
      <dgm:t>
        <a:bodyPr/>
        <a:lstStyle/>
        <a:p>
          <a:endParaRPr lang="en-US"/>
        </a:p>
      </dgm:t>
    </dgm:pt>
    <dgm:pt modelId="{4474049C-828D-4CC3-8995-A657FC62631F}" type="pres">
      <dgm:prSet presAssocID="{AF8ABE74-634A-48A4-8D42-1C45D9B85BD9}" presName="connector1" presStyleLbl="sibTrans2D1" presStyleIdx="0" presStyleCnt="3"/>
      <dgm:spPr/>
      <dgm:t>
        <a:bodyPr/>
        <a:lstStyle/>
        <a:p>
          <a:endParaRPr lang="en-US"/>
        </a:p>
      </dgm:t>
    </dgm:pt>
    <dgm:pt modelId="{FB022FE2-13A8-47D8-9A48-C01232E21179}" type="pres">
      <dgm:prSet presAssocID="{9FFEAB11-8A24-4F78-BA22-D346F3C4B02F}" presName="connector2" presStyleLbl="sibTrans2D1" presStyleIdx="1" presStyleCnt="3" custLinFactNeighborX="-34782" custLinFactNeighborY="-2519"/>
      <dgm:spPr/>
      <dgm:t>
        <a:bodyPr/>
        <a:lstStyle/>
        <a:p>
          <a:endParaRPr lang="en-US"/>
        </a:p>
      </dgm:t>
    </dgm:pt>
    <dgm:pt modelId="{76C2D635-1733-4013-97BC-DAE13DD529BC}" type="pres">
      <dgm:prSet presAssocID="{17D27833-5F5D-444B-8CB8-2AA09E5ECECA}" presName="connector3" presStyleLbl="sibTrans2D1" presStyleIdx="2" presStyleCnt="3"/>
      <dgm:spPr/>
      <dgm:t>
        <a:bodyPr/>
        <a:lstStyle/>
        <a:p>
          <a:endParaRPr lang="en-US"/>
        </a:p>
      </dgm:t>
    </dgm:pt>
  </dgm:ptLst>
  <dgm:cxnLst>
    <dgm:cxn modelId="{6DDE7432-D60F-46E1-89BC-7FC6147A3FBD}" type="presOf" srcId="{C7E86E8B-4B61-4AD2-92AA-47439098F8C5}" destId="{4503C1E0-C676-4FE5-80B0-F73AC6BBBCA5}" srcOrd="3" destOrd="0" presId="urn:microsoft.com/office/officeart/2005/8/layout/gear1"/>
    <dgm:cxn modelId="{C2861475-BCD4-4AEF-89C9-4343231A8258}" type="presOf" srcId="{AF8ABE74-634A-48A4-8D42-1C45D9B85BD9}" destId="{4474049C-828D-4CC3-8995-A657FC62631F}" srcOrd="0" destOrd="0" presId="urn:microsoft.com/office/officeart/2005/8/layout/gear1"/>
    <dgm:cxn modelId="{AA5D2A87-6C47-45E0-8036-74BD5BD8F76E}" type="presOf" srcId="{DA95DF8A-4756-4C9B-A3EF-D7DF42CF3925}" destId="{C9DC09EE-01E6-4BEA-9A20-8860C7DA97C9}" srcOrd="1" destOrd="0" presId="urn:microsoft.com/office/officeart/2005/8/layout/gear1"/>
    <dgm:cxn modelId="{4DC793FD-257B-4FDB-988D-0C7DCA937D7E}" type="presOf" srcId="{DA95DF8A-4756-4C9B-A3EF-D7DF42CF3925}" destId="{7E1484C8-9017-49B7-84B5-32CDBB4D35A2}" srcOrd="2" destOrd="0" presId="urn:microsoft.com/office/officeart/2005/8/layout/gear1"/>
    <dgm:cxn modelId="{BC9ACF16-314F-4EE5-90F4-382B18B326D1}" type="presOf" srcId="{D213DA46-FF1C-4A92-A426-F13CB0E1C4E4}" destId="{1B51D713-CC1A-4B1E-9779-2E44D48D4634}" srcOrd="0" destOrd="0" presId="urn:microsoft.com/office/officeart/2005/8/layout/gear1"/>
    <dgm:cxn modelId="{B4593904-331B-45B7-8A62-563DA585AF96}" type="presOf" srcId="{C7E86E8B-4B61-4AD2-92AA-47439098F8C5}" destId="{C2E366CB-146D-4A16-BE1E-938D7F57063F}" srcOrd="2" destOrd="0" presId="urn:microsoft.com/office/officeart/2005/8/layout/gear1"/>
    <dgm:cxn modelId="{40B71D19-6CDD-4DB9-98A9-1E89F74E0934}" srcId="{D213DA46-FF1C-4A92-A426-F13CB0E1C4E4}" destId="{C7E86E8B-4B61-4AD2-92AA-47439098F8C5}" srcOrd="2" destOrd="0" parTransId="{86991FB7-DAFA-4D27-9240-8BFA9D6D8264}" sibTransId="{17D27833-5F5D-444B-8CB8-2AA09E5ECECA}"/>
    <dgm:cxn modelId="{98CA34E2-41C3-4B98-BC56-43CAF3BE6E2F}" srcId="{D213DA46-FF1C-4A92-A426-F13CB0E1C4E4}" destId="{DA95DF8A-4756-4C9B-A3EF-D7DF42CF3925}" srcOrd="0" destOrd="0" parTransId="{6A9F2B2C-9EDB-4F5E-AA33-7FCBD38F46D8}" sibTransId="{AF8ABE74-634A-48A4-8D42-1C45D9B85BD9}"/>
    <dgm:cxn modelId="{C55E272E-AF9D-473D-A24A-03AC90B42AAB}" type="presOf" srcId="{20DAFA87-C4AA-4DCE-AAFE-D22778C474B1}" destId="{FF875182-16B0-433F-BE3A-A61523994A46}" srcOrd="2" destOrd="0" presId="urn:microsoft.com/office/officeart/2005/8/layout/gear1"/>
    <dgm:cxn modelId="{E8BB219F-7610-4C43-8837-2C6789114CA3}" srcId="{D213DA46-FF1C-4A92-A426-F13CB0E1C4E4}" destId="{20DAFA87-C4AA-4DCE-AAFE-D22778C474B1}" srcOrd="1" destOrd="0" parTransId="{D78A2F3B-FCC8-477B-ACD4-50BC4B7B47F7}" sibTransId="{9FFEAB11-8A24-4F78-BA22-D346F3C4B02F}"/>
    <dgm:cxn modelId="{EA30314C-A254-45D0-8C63-4F6CB6980422}" type="presOf" srcId="{DA95DF8A-4756-4C9B-A3EF-D7DF42CF3925}" destId="{2B1D49AC-F7E9-4AA5-8C90-2D0DB4E48378}" srcOrd="0" destOrd="0" presId="urn:microsoft.com/office/officeart/2005/8/layout/gear1"/>
    <dgm:cxn modelId="{043DDDFE-F878-489D-A938-96D980849011}" type="presOf" srcId="{17D27833-5F5D-444B-8CB8-2AA09E5ECECA}" destId="{76C2D635-1733-4013-97BC-DAE13DD529BC}" srcOrd="0" destOrd="0" presId="urn:microsoft.com/office/officeart/2005/8/layout/gear1"/>
    <dgm:cxn modelId="{1FDE6CCB-6CBA-4E8A-AE8B-4E47DFEAA35A}" type="presOf" srcId="{C7E86E8B-4B61-4AD2-92AA-47439098F8C5}" destId="{C54E1550-2629-40E5-9D55-1392B401D5BB}" srcOrd="1" destOrd="0" presId="urn:microsoft.com/office/officeart/2005/8/layout/gear1"/>
    <dgm:cxn modelId="{6BA70FA4-8456-4113-BAA9-8D525A6E5496}" type="presOf" srcId="{20DAFA87-C4AA-4DCE-AAFE-D22778C474B1}" destId="{852F188E-6B4E-4264-B9F9-E8C82D811F81}" srcOrd="0" destOrd="0" presId="urn:microsoft.com/office/officeart/2005/8/layout/gear1"/>
    <dgm:cxn modelId="{CDC301A7-2432-4062-8652-BF3C42A7496F}" type="presOf" srcId="{9FFEAB11-8A24-4F78-BA22-D346F3C4B02F}" destId="{FB022FE2-13A8-47D8-9A48-C01232E21179}" srcOrd="0" destOrd="0" presId="urn:microsoft.com/office/officeart/2005/8/layout/gear1"/>
    <dgm:cxn modelId="{8FF287E2-733D-4FB5-9A5B-D388DDAC76BF}" type="presOf" srcId="{C7E86E8B-4B61-4AD2-92AA-47439098F8C5}" destId="{7176526C-3D1A-4AFB-A98F-C937BC20B1E0}" srcOrd="0" destOrd="0" presId="urn:microsoft.com/office/officeart/2005/8/layout/gear1"/>
    <dgm:cxn modelId="{2B8E2034-42DC-461D-A6DA-CD65140CA4DF}" type="presOf" srcId="{20DAFA87-C4AA-4DCE-AAFE-D22778C474B1}" destId="{36AF0D93-CE20-482F-8913-18C17F832D74}" srcOrd="1" destOrd="0" presId="urn:microsoft.com/office/officeart/2005/8/layout/gear1"/>
    <dgm:cxn modelId="{0051B38B-F372-47FA-87B6-3B4635D4ECBE}" type="presParOf" srcId="{1B51D713-CC1A-4B1E-9779-2E44D48D4634}" destId="{2B1D49AC-F7E9-4AA5-8C90-2D0DB4E48378}" srcOrd="0" destOrd="0" presId="urn:microsoft.com/office/officeart/2005/8/layout/gear1"/>
    <dgm:cxn modelId="{CC664235-A792-44BB-BA65-4075AF650CE0}" type="presParOf" srcId="{1B51D713-CC1A-4B1E-9779-2E44D48D4634}" destId="{C9DC09EE-01E6-4BEA-9A20-8860C7DA97C9}" srcOrd="1" destOrd="0" presId="urn:microsoft.com/office/officeart/2005/8/layout/gear1"/>
    <dgm:cxn modelId="{2B5C8B0C-9220-42B6-AB0F-D6E15033136E}" type="presParOf" srcId="{1B51D713-CC1A-4B1E-9779-2E44D48D4634}" destId="{7E1484C8-9017-49B7-84B5-32CDBB4D35A2}" srcOrd="2" destOrd="0" presId="urn:microsoft.com/office/officeart/2005/8/layout/gear1"/>
    <dgm:cxn modelId="{4FF5FA93-57C4-4104-870F-53E2711B861F}" type="presParOf" srcId="{1B51D713-CC1A-4B1E-9779-2E44D48D4634}" destId="{852F188E-6B4E-4264-B9F9-E8C82D811F81}" srcOrd="3" destOrd="0" presId="urn:microsoft.com/office/officeart/2005/8/layout/gear1"/>
    <dgm:cxn modelId="{98642165-242E-49DA-8F42-E6D66CDF5C54}" type="presParOf" srcId="{1B51D713-CC1A-4B1E-9779-2E44D48D4634}" destId="{36AF0D93-CE20-482F-8913-18C17F832D74}" srcOrd="4" destOrd="0" presId="urn:microsoft.com/office/officeart/2005/8/layout/gear1"/>
    <dgm:cxn modelId="{654F5C2F-BDE0-49E6-B092-86173253314C}" type="presParOf" srcId="{1B51D713-CC1A-4B1E-9779-2E44D48D4634}" destId="{FF875182-16B0-433F-BE3A-A61523994A46}" srcOrd="5" destOrd="0" presId="urn:microsoft.com/office/officeart/2005/8/layout/gear1"/>
    <dgm:cxn modelId="{195F6733-00A2-434A-83E7-984AD031B57D}" type="presParOf" srcId="{1B51D713-CC1A-4B1E-9779-2E44D48D4634}" destId="{7176526C-3D1A-4AFB-A98F-C937BC20B1E0}" srcOrd="6" destOrd="0" presId="urn:microsoft.com/office/officeart/2005/8/layout/gear1"/>
    <dgm:cxn modelId="{AF925D95-767E-40EA-A931-B97710EDDA0F}" type="presParOf" srcId="{1B51D713-CC1A-4B1E-9779-2E44D48D4634}" destId="{C54E1550-2629-40E5-9D55-1392B401D5BB}" srcOrd="7" destOrd="0" presId="urn:microsoft.com/office/officeart/2005/8/layout/gear1"/>
    <dgm:cxn modelId="{259C0810-CDE5-426A-8C8B-7268FA1BE185}" type="presParOf" srcId="{1B51D713-CC1A-4B1E-9779-2E44D48D4634}" destId="{C2E366CB-146D-4A16-BE1E-938D7F57063F}" srcOrd="8" destOrd="0" presId="urn:microsoft.com/office/officeart/2005/8/layout/gear1"/>
    <dgm:cxn modelId="{C6828EF2-B3F4-443C-AC60-3312D63850EA}" type="presParOf" srcId="{1B51D713-CC1A-4B1E-9779-2E44D48D4634}" destId="{4503C1E0-C676-4FE5-80B0-F73AC6BBBCA5}" srcOrd="9" destOrd="0" presId="urn:microsoft.com/office/officeart/2005/8/layout/gear1"/>
    <dgm:cxn modelId="{1332B44B-01B1-47FC-8314-889046A4AC5E}" type="presParOf" srcId="{1B51D713-CC1A-4B1E-9779-2E44D48D4634}" destId="{4474049C-828D-4CC3-8995-A657FC62631F}" srcOrd="10" destOrd="0" presId="urn:microsoft.com/office/officeart/2005/8/layout/gear1"/>
    <dgm:cxn modelId="{7EFEA8B7-35E1-47CF-B276-5986E92EB6C1}" type="presParOf" srcId="{1B51D713-CC1A-4B1E-9779-2E44D48D4634}" destId="{FB022FE2-13A8-47D8-9A48-C01232E21179}" srcOrd="11" destOrd="0" presId="urn:microsoft.com/office/officeart/2005/8/layout/gear1"/>
    <dgm:cxn modelId="{505C4C6A-DEB0-440B-B930-51D5D8784D35}" type="presParOf" srcId="{1B51D713-CC1A-4B1E-9779-2E44D48D4634}" destId="{76C2D635-1733-4013-97BC-DAE13DD529B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E9E8E2-68F2-4093-9BF5-5EFCD7A4F457}" type="doc">
      <dgm:prSet loTypeId="urn:microsoft.com/office/officeart/2005/8/layout/cycle4" loCatId="cycle" qsTypeId="urn:microsoft.com/office/officeart/2005/8/quickstyle/3d2" qsCatId="3D" csTypeId="urn:microsoft.com/office/officeart/2005/8/colors/accent1_2" csCatId="accent1" phldr="1"/>
      <dgm:spPr/>
      <dgm:t>
        <a:bodyPr/>
        <a:lstStyle/>
        <a:p>
          <a:endParaRPr lang="en-US"/>
        </a:p>
      </dgm:t>
    </dgm:pt>
    <dgm:pt modelId="{20B1C663-EB4D-466F-8B59-3EC5382039AC}">
      <dgm:prSet phldrT="[Text]" custT="1"/>
      <dgm:spPr>
        <a:gradFill rotWithShape="0">
          <a:gsLst>
            <a:gs pos="0">
              <a:schemeClr val="tx2">
                <a:lumMod val="5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n-US" sz="1800" b="1" dirty="0" smtClean="0"/>
            <a:t>Strategic Planning</a:t>
          </a:r>
          <a:endParaRPr lang="en-US" sz="1800" b="1" dirty="0"/>
        </a:p>
      </dgm:t>
    </dgm:pt>
    <dgm:pt modelId="{DECC5CDD-9D49-464F-BFEE-76AC4D701219}" type="parTrans" cxnId="{05421A40-858C-402D-A6A8-09DEB5B00420}">
      <dgm:prSet/>
      <dgm:spPr/>
      <dgm:t>
        <a:bodyPr/>
        <a:lstStyle/>
        <a:p>
          <a:endParaRPr lang="en-US"/>
        </a:p>
      </dgm:t>
    </dgm:pt>
    <dgm:pt modelId="{2746E761-6371-42BE-A7A3-16D16B76FD04}" type="sibTrans" cxnId="{05421A40-858C-402D-A6A8-09DEB5B00420}">
      <dgm:prSet/>
      <dgm:spPr/>
      <dgm:t>
        <a:bodyPr/>
        <a:lstStyle/>
        <a:p>
          <a:endParaRPr lang="en-US"/>
        </a:p>
      </dgm:t>
    </dgm:pt>
    <dgm:pt modelId="{724E4804-18B8-4C49-9CEE-A66ACDF1643C}">
      <dgm:prSet phldrT="[Text]" custT="1"/>
      <dgm:spPr/>
      <dgm:t>
        <a:bodyPr/>
        <a:lstStyle/>
        <a:p>
          <a:r>
            <a:rPr lang="en-US" sz="1600" dirty="0" smtClean="0"/>
            <a:t>BOS</a:t>
          </a:r>
          <a:endParaRPr lang="en-US" sz="1600" dirty="0"/>
        </a:p>
      </dgm:t>
    </dgm:pt>
    <dgm:pt modelId="{05279A2A-170F-41E5-9AAB-4A120F44AE4C}" type="parTrans" cxnId="{9C40F574-C2BD-4818-82FC-A23C1BC7F8CC}">
      <dgm:prSet/>
      <dgm:spPr/>
      <dgm:t>
        <a:bodyPr/>
        <a:lstStyle/>
        <a:p>
          <a:endParaRPr lang="en-US"/>
        </a:p>
      </dgm:t>
    </dgm:pt>
    <dgm:pt modelId="{5A177ECC-9972-4204-9870-4EA65B362970}" type="sibTrans" cxnId="{9C40F574-C2BD-4818-82FC-A23C1BC7F8CC}">
      <dgm:prSet/>
      <dgm:spPr/>
      <dgm:t>
        <a:bodyPr/>
        <a:lstStyle/>
        <a:p>
          <a:endParaRPr lang="en-US"/>
        </a:p>
      </dgm:t>
    </dgm:pt>
    <dgm:pt modelId="{EC524665-D216-4F30-B270-589E57E3468C}">
      <dgm:prSet phldrT="[Text]" custT="1"/>
      <dgm:spPr>
        <a:gradFill rotWithShape="0">
          <a:gsLst>
            <a:gs pos="0">
              <a:schemeClr val="tx2">
                <a:lumMod val="75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endParaRPr lang="en-US" sz="1800" b="1" dirty="0" smtClean="0"/>
        </a:p>
        <a:p>
          <a:endParaRPr lang="en-US" sz="1800" b="1" dirty="0" smtClean="0"/>
        </a:p>
        <a:p>
          <a:r>
            <a:rPr lang="en-US" sz="1800" b="1" dirty="0" smtClean="0"/>
            <a:t>Bus Ops</a:t>
          </a:r>
          <a:endParaRPr lang="en-US" sz="1800" b="1" dirty="0"/>
        </a:p>
      </dgm:t>
    </dgm:pt>
    <dgm:pt modelId="{ACBECF4C-503D-40B4-B46B-BD14FE741D3E}" type="parTrans" cxnId="{E6BF4149-7F5C-4AB6-BEE1-0CF2E11A11E4}">
      <dgm:prSet/>
      <dgm:spPr/>
      <dgm:t>
        <a:bodyPr/>
        <a:lstStyle/>
        <a:p>
          <a:endParaRPr lang="en-US"/>
        </a:p>
      </dgm:t>
    </dgm:pt>
    <dgm:pt modelId="{8C84BB33-7A2A-4A50-ADF3-25D3A01F03A5}" type="sibTrans" cxnId="{E6BF4149-7F5C-4AB6-BEE1-0CF2E11A11E4}">
      <dgm:prSet/>
      <dgm:spPr/>
      <dgm:t>
        <a:bodyPr/>
        <a:lstStyle/>
        <a:p>
          <a:endParaRPr lang="en-US"/>
        </a:p>
      </dgm:t>
    </dgm:pt>
    <dgm:pt modelId="{EE82D3E4-188D-4FDB-85CA-9823840466CB}">
      <dgm:prSet phldrT="[Text]" custT="1"/>
      <dgm:spPr>
        <a:gradFill rotWithShape="0">
          <a:gsLst>
            <a:gs pos="0">
              <a:schemeClr val="tx2">
                <a:lumMod val="60000"/>
                <a:lumOff val="4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n-US" sz="1800" b="1" dirty="0" smtClean="0"/>
            <a:t>Implementation</a:t>
          </a:r>
          <a:endParaRPr lang="en-US" sz="1800" b="1" dirty="0"/>
        </a:p>
      </dgm:t>
    </dgm:pt>
    <dgm:pt modelId="{CA7E774F-BE33-4803-A5EB-4FE1DB54D43E}" type="parTrans" cxnId="{1DF85AF3-515B-4543-BE4E-80BD526DCEC5}">
      <dgm:prSet/>
      <dgm:spPr/>
      <dgm:t>
        <a:bodyPr/>
        <a:lstStyle/>
        <a:p>
          <a:endParaRPr lang="en-US"/>
        </a:p>
      </dgm:t>
    </dgm:pt>
    <dgm:pt modelId="{3A762E21-818A-4923-8FB6-F25163BB9DC2}" type="sibTrans" cxnId="{1DF85AF3-515B-4543-BE4E-80BD526DCEC5}">
      <dgm:prSet/>
      <dgm:spPr/>
      <dgm:t>
        <a:bodyPr/>
        <a:lstStyle/>
        <a:p>
          <a:endParaRPr lang="en-US"/>
        </a:p>
      </dgm:t>
    </dgm:pt>
    <dgm:pt modelId="{A7720C93-ABCB-418E-94F6-B2C59558DF5D}">
      <dgm:prSet phldrT="[Text]"/>
      <dgm:spPr/>
      <dgm:t>
        <a:bodyPr/>
        <a:lstStyle/>
        <a:p>
          <a:r>
            <a:rPr lang="en-US" dirty="0" smtClean="0"/>
            <a:t>Standardized CS Packages</a:t>
          </a:r>
          <a:endParaRPr lang="en-US" dirty="0"/>
        </a:p>
      </dgm:t>
    </dgm:pt>
    <dgm:pt modelId="{F71CC775-1650-486C-979A-B5A31508D38C}" type="parTrans" cxnId="{FFE5E346-CF95-4E57-BA4C-51BCCBBA1EB4}">
      <dgm:prSet/>
      <dgm:spPr/>
      <dgm:t>
        <a:bodyPr/>
        <a:lstStyle/>
        <a:p>
          <a:endParaRPr lang="en-US"/>
        </a:p>
      </dgm:t>
    </dgm:pt>
    <dgm:pt modelId="{861988CF-4332-40E2-A4BC-50A5ADB3ECE4}" type="sibTrans" cxnId="{FFE5E346-CF95-4E57-BA4C-51BCCBBA1EB4}">
      <dgm:prSet/>
      <dgm:spPr/>
      <dgm:t>
        <a:bodyPr/>
        <a:lstStyle/>
        <a:p>
          <a:endParaRPr lang="en-US"/>
        </a:p>
      </dgm:t>
    </dgm:pt>
    <dgm:pt modelId="{81FB600E-DE73-43E1-AB0C-5ED5CF1F0ED6}">
      <dgm:prSet phldrT="[Text]" custT="1"/>
      <dgm:spPr/>
      <dgm:t>
        <a:bodyPr/>
        <a:lstStyle/>
        <a:p>
          <a:r>
            <a:rPr lang="en-US" sz="1800" b="1" dirty="0" smtClean="0"/>
            <a:t>M&amp;E </a:t>
          </a:r>
          <a:endParaRPr lang="en-US" sz="1800" b="1" dirty="0"/>
        </a:p>
      </dgm:t>
    </dgm:pt>
    <dgm:pt modelId="{42AF0424-EE66-4595-8C7E-5855FF75203B}" type="parTrans" cxnId="{2391D41B-A7CF-4E3E-BE1B-42F2B8A39F23}">
      <dgm:prSet/>
      <dgm:spPr/>
      <dgm:t>
        <a:bodyPr/>
        <a:lstStyle/>
        <a:p>
          <a:endParaRPr lang="en-US"/>
        </a:p>
      </dgm:t>
    </dgm:pt>
    <dgm:pt modelId="{F34D8BF0-4CBB-4F6C-9094-4AC44046C2E2}" type="sibTrans" cxnId="{2391D41B-A7CF-4E3E-BE1B-42F2B8A39F23}">
      <dgm:prSet/>
      <dgm:spPr/>
      <dgm:t>
        <a:bodyPr/>
        <a:lstStyle/>
        <a:p>
          <a:endParaRPr lang="en-US"/>
        </a:p>
      </dgm:t>
    </dgm:pt>
    <dgm:pt modelId="{75C39036-D4EB-46B8-A99D-A97CBE94B44D}">
      <dgm:prSet phldrT="[Text]"/>
      <dgm:spPr/>
      <dgm:t>
        <a:bodyPr/>
        <a:lstStyle/>
        <a:p>
          <a:r>
            <a:rPr lang="en-US" dirty="0" smtClean="0"/>
            <a:t>Harmonized  M&amp;E Framework- 2 core indicators</a:t>
          </a:r>
          <a:endParaRPr lang="en-US" dirty="0"/>
        </a:p>
      </dgm:t>
    </dgm:pt>
    <dgm:pt modelId="{C0E3BB33-4FAE-4E19-B7AE-E21D5C7A6CFC}" type="parTrans" cxnId="{D0D6B021-2CA8-4E94-A4E6-69786108760C}">
      <dgm:prSet/>
      <dgm:spPr/>
      <dgm:t>
        <a:bodyPr/>
        <a:lstStyle/>
        <a:p>
          <a:endParaRPr lang="en-US"/>
        </a:p>
      </dgm:t>
    </dgm:pt>
    <dgm:pt modelId="{37E4A530-048D-485C-B99B-7DFD1765BAF7}" type="sibTrans" cxnId="{D0D6B021-2CA8-4E94-A4E6-69786108760C}">
      <dgm:prSet/>
      <dgm:spPr/>
      <dgm:t>
        <a:bodyPr/>
        <a:lstStyle/>
        <a:p>
          <a:endParaRPr lang="en-US"/>
        </a:p>
      </dgm:t>
    </dgm:pt>
    <dgm:pt modelId="{8C29D2F6-8ED0-4ABC-BED9-31FB6C04B056}">
      <dgm:prSet phldrT="[Text]" custT="1"/>
      <dgm:spPr/>
      <dgm:t>
        <a:bodyPr/>
        <a:lstStyle/>
        <a:p>
          <a:r>
            <a:rPr lang="en-US" sz="1600" dirty="0" smtClean="0"/>
            <a:t>Lead Agency</a:t>
          </a:r>
          <a:endParaRPr lang="en-US" sz="1600" dirty="0"/>
        </a:p>
      </dgm:t>
    </dgm:pt>
    <dgm:pt modelId="{F6CEF659-765D-4B7A-A780-BE0BD5A99EBC}" type="parTrans" cxnId="{E8BB7900-9738-4109-93BE-36B4770863F0}">
      <dgm:prSet/>
      <dgm:spPr/>
      <dgm:t>
        <a:bodyPr/>
        <a:lstStyle/>
        <a:p>
          <a:endParaRPr lang="en-US"/>
        </a:p>
      </dgm:t>
    </dgm:pt>
    <dgm:pt modelId="{2A75F6F8-2238-48CD-AC09-8AA69EB7FE7E}" type="sibTrans" cxnId="{E8BB7900-9738-4109-93BE-36B4770863F0}">
      <dgm:prSet/>
      <dgm:spPr/>
      <dgm:t>
        <a:bodyPr/>
        <a:lstStyle/>
        <a:p>
          <a:endParaRPr lang="en-US"/>
        </a:p>
      </dgm:t>
    </dgm:pt>
    <dgm:pt modelId="{FC572759-AD85-481A-AB30-744AFB3FEFEB}">
      <dgm:prSet phldrT="[Text]" custT="1"/>
      <dgm:spPr/>
      <dgm:t>
        <a:bodyPr/>
        <a:lstStyle/>
        <a:p>
          <a:r>
            <a:rPr lang="en-US" sz="1600" dirty="0" smtClean="0"/>
            <a:t>Common Service Unit</a:t>
          </a:r>
          <a:endParaRPr lang="en-US" sz="1600" dirty="0"/>
        </a:p>
      </dgm:t>
    </dgm:pt>
    <dgm:pt modelId="{18BF2681-811C-4950-BE22-CAC017A17F3D}" type="parTrans" cxnId="{90E775C9-3751-4CC3-BFD5-E472CE94CE73}">
      <dgm:prSet/>
      <dgm:spPr/>
      <dgm:t>
        <a:bodyPr/>
        <a:lstStyle/>
        <a:p>
          <a:endParaRPr lang="en-US"/>
        </a:p>
      </dgm:t>
    </dgm:pt>
    <dgm:pt modelId="{1FE0581E-FDAE-45DA-AF48-534D5FD24AD9}" type="sibTrans" cxnId="{90E775C9-3751-4CC3-BFD5-E472CE94CE73}">
      <dgm:prSet/>
      <dgm:spPr/>
      <dgm:t>
        <a:bodyPr/>
        <a:lstStyle/>
        <a:p>
          <a:endParaRPr lang="en-US"/>
        </a:p>
      </dgm:t>
    </dgm:pt>
    <dgm:pt modelId="{5BC12D8C-08BE-4B68-B37B-3F9626665E1E}">
      <dgm:prSet phldrT="[Text]" custT="1"/>
      <dgm:spPr/>
      <dgm:t>
        <a:bodyPr/>
        <a:lstStyle/>
        <a:p>
          <a:r>
            <a:rPr lang="en-US" sz="1600" dirty="0" smtClean="0"/>
            <a:t>Integrated Service Centers</a:t>
          </a:r>
          <a:endParaRPr lang="en-US" sz="1600" dirty="0"/>
        </a:p>
      </dgm:t>
    </dgm:pt>
    <dgm:pt modelId="{DF73E6ED-CD1B-4027-AD2E-0B5FA6ABD008}" type="parTrans" cxnId="{80812AD9-D199-45E5-8667-F3AB1EB9998C}">
      <dgm:prSet/>
      <dgm:spPr/>
      <dgm:t>
        <a:bodyPr/>
        <a:lstStyle/>
        <a:p>
          <a:endParaRPr lang="en-US"/>
        </a:p>
      </dgm:t>
    </dgm:pt>
    <dgm:pt modelId="{472351AC-DD50-48B7-B5F3-4C89AEDEA9B8}" type="sibTrans" cxnId="{80812AD9-D199-45E5-8667-F3AB1EB9998C}">
      <dgm:prSet/>
      <dgm:spPr/>
      <dgm:t>
        <a:bodyPr/>
        <a:lstStyle/>
        <a:p>
          <a:endParaRPr lang="en-US"/>
        </a:p>
      </dgm:t>
    </dgm:pt>
    <dgm:pt modelId="{0ADB101C-C778-48E2-B232-F92A417805C0}">
      <dgm:prSet phldrT="[Text]" custT="1"/>
      <dgm:spPr/>
      <dgm:t>
        <a:bodyPr/>
        <a:lstStyle/>
        <a:p>
          <a:r>
            <a:rPr lang="en-US" sz="1600" dirty="0" smtClean="0"/>
            <a:t>Integrated work planning OMT</a:t>
          </a:r>
          <a:endParaRPr lang="en-US" sz="1600" dirty="0"/>
        </a:p>
      </dgm:t>
    </dgm:pt>
    <dgm:pt modelId="{7EB20D75-2A4C-4114-AA70-D16BE384CE08}" type="parTrans" cxnId="{6EB9FEAE-36D2-4D79-9D33-6EDBE8CE3F2A}">
      <dgm:prSet/>
      <dgm:spPr/>
      <dgm:t>
        <a:bodyPr/>
        <a:lstStyle/>
        <a:p>
          <a:endParaRPr lang="en-US"/>
        </a:p>
      </dgm:t>
    </dgm:pt>
    <dgm:pt modelId="{782E474C-7053-4A50-BA4C-CF0625C8DC07}" type="sibTrans" cxnId="{6EB9FEAE-36D2-4D79-9D33-6EDBE8CE3F2A}">
      <dgm:prSet/>
      <dgm:spPr/>
      <dgm:t>
        <a:bodyPr/>
        <a:lstStyle/>
        <a:p>
          <a:endParaRPr lang="en-US"/>
        </a:p>
      </dgm:t>
    </dgm:pt>
    <dgm:pt modelId="{8C67E9D9-53B3-4F90-80F6-75DD552AB622}" type="pres">
      <dgm:prSet presAssocID="{CDE9E8E2-68F2-4093-9BF5-5EFCD7A4F457}" presName="cycleMatrixDiagram" presStyleCnt="0">
        <dgm:presLayoutVars>
          <dgm:chMax val="1"/>
          <dgm:dir/>
          <dgm:animLvl val="lvl"/>
          <dgm:resizeHandles val="exact"/>
        </dgm:presLayoutVars>
      </dgm:prSet>
      <dgm:spPr/>
      <dgm:t>
        <a:bodyPr/>
        <a:lstStyle/>
        <a:p>
          <a:endParaRPr lang="en-US"/>
        </a:p>
      </dgm:t>
    </dgm:pt>
    <dgm:pt modelId="{C18E4710-DEBB-4E31-A8E4-EF4757988C90}" type="pres">
      <dgm:prSet presAssocID="{CDE9E8E2-68F2-4093-9BF5-5EFCD7A4F457}" presName="children" presStyleCnt="0"/>
      <dgm:spPr/>
    </dgm:pt>
    <dgm:pt modelId="{1A55A5B1-DAC4-4D4B-8877-DC3C2B51E7A1}" type="pres">
      <dgm:prSet presAssocID="{CDE9E8E2-68F2-4093-9BF5-5EFCD7A4F457}" presName="child1group" presStyleCnt="0"/>
      <dgm:spPr/>
    </dgm:pt>
    <dgm:pt modelId="{0557F14D-7E11-4865-AABA-EB4F1EB0C15A}" type="pres">
      <dgm:prSet presAssocID="{CDE9E8E2-68F2-4093-9BF5-5EFCD7A4F457}" presName="child1" presStyleLbl="bgAcc1" presStyleIdx="0" presStyleCnt="4" custScaleX="127639"/>
      <dgm:spPr/>
      <dgm:t>
        <a:bodyPr/>
        <a:lstStyle/>
        <a:p>
          <a:endParaRPr lang="en-US"/>
        </a:p>
      </dgm:t>
    </dgm:pt>
    <dgm:pt modelId="{42722530-FAE1-46E2-BBD7-E58849A4EC1E}" type="pres">
      <dgm:prSet presAssocID="{CDE9E8E2-68F2-4093-9BF5-5EFCD7A4F457}" presName="child1Text" presStyleLbl="bgAcc1" presStyleIdx="0" presStyleCnt="4">
        <dgm:presLayoutVars>
          <dgm:bulletEnabled val="1"/>
        </dgm:presLayoutVars>
      </dgm:prSet>
      <dgm:spPr/>
      <dgm:t>
        <a:bodyPr/>
        <a:lstStyle/>
        <a:p>
          <a:endParaRPr lang="en-US"/>
        </a:p>
      </dgm:t>
    </dgm:pt>
    <dgm:pt modelId="{DD0694C7-C4AB-44EF-8FB0-6CBBF8288E9C}" type="pres">
      <dgm:prSet presAssocID="{CDE9E8E2-68F2-4093-9BF5-5EFCD7A4F457}" presName="child2group" presStyleCnt="0"/>
      <dgm:spPr/>
    </dgm:pt>
    <dgm:pt modelId="{2E1B2B36-18F5-4E1C-B3BD-F26F07BAFCE2}" type="pres">
      <dgm:prSet presAssocID="{CDE9E8E2-68F2-4093-9BF5-5EFCD7A4F457}" presName="child2" presStyleLbl="bgAcc1" presStyleIdx="1" presStyleCnt="4" custScaleX="135814" custLinFactNeighborX="23436"/>
      <dgm:spPr/>
      <dgm:t>
        <a:bodyPr/>
        <a:lstStyle/>
        <a:p>
          <a:endParaRPr lang="en-US"/>
        </a:p>
      </dgm:t>
    </dgm:pt>
    <dgm:pt modelId="{9B2B20EB-84A5-4B15-996E-D4E9B8310A0E}" type="pres">
      <dgm:prSet presAssocID="{CDE9E8E2-68F2-4093-9BF5-5EFCD7A4F457}" presName="child2Text" presStyleLbl="bgAcc1" presStyleIdx="1" presStyleCnt="4">
        <dgm:presLayoutVars>
          <dgm:bulletEnabled val="1"/>
        </dgm:presLayoutVars>
      </dgm:prSet>
      <dgm:spPr/>
      <dgm:t>
        <a:bodyPr/>
        <a:lstStyle/>
        <a:p>
          <a:endParaRPr lang="en-US"/>
        </a:p>
      </dgm:t>
    </dgm:pt>
    <dgm:pt modelId="{01F679B6-14F3-45D0-AC43-449DEA46CE3D}" type="pres">
      <dgm:prSet presAssocID="{CDE9E8E2-68F2-4093-9BF5-5EFCD7A4F457}" presName="child3group" presStyleCnt="0"/>
      <dgm:spPr/>
    </dgm:pt>
    <dgm:pt modelId="{F70868AD-712D-4ED7-AA83-5901540F77C5}" type="pres">
      <dgm:prSet presAssocID="{CDE9E8E2-68F2-4093-9BF5-5EFCD7A4F457}" presName="child3" presStyleLbl="bgAcc1" presStyleIdx="2" presStyleCnt="4" custScaleX="141264" custLinFactNeighborX="21204"/>
      <dgm:spPr/>
      <dgm:t>
        <a:bodyPr/>
        <a:lstStyle/>
        <a:p>
          <a:endParaRPr lang="en-US"/>
        </a:p>
      </dgm:t>
    </dgm:pt>
    <dgm:pt modelId="{F41B29D1-8AA2-445F-962A-AF23AE6915C4}" type="pres">
      <dgm:prSet presAssocID="{CDE9E8E2-68F2-4093-9BF5-5EFCD7A4F457}" presName="child3Text" presStyleLbl="bgAcc1" presStyleIdx="2" presStyleCnt="4">
        <dgm:presLayoutVars>
          <dgm:bulletEnabled val="1"/>
        </dgm:presLayoutVars>
      </dgm:prSet>
      <dgm:spPr/>
      <dgm:t>
        <a:bodyPr/>
        <a:lstStyle/>
        <a:p>
          <a:endParaRPr lang="en-US"/>
        </a:p>
      </dgm:t>
    </dgm:pt>
    <dgm:pt modelId="{B45F0649-4D86-4B1E-89ED-1A951B4D1D77}" type="pres">
      <dgm:prSet presAssocID="{CDE9E8E2-68F2-4093-9BF5-5EFCD7A4F457}" presName="child4group" presStyleCnt="0"/>
      <dgm:spPr/>
    </dgm:pt>
    <dgm:pt modelId="{0DB703B9-04A0-4E19-A3C1-91A95E164133}" type="pres">
      <dgm:prSet presAssocID="{CDE9E8E2-68F2-4093-9BF5-5EFCD7A4F457}" presName="child4" presStyleLbl="bgAcc1" presStyleIdx="3" presStyleCnt="4" custScaleX="135230" custLinFactNeighborX="1280"/>
      <dgm:spPr/>
      <dgm:t>
        <a:bodyPr/>
        <a:lstStyle/>
        <a:p>
          <a:endParaRPr lang="en-US"/>
        </a:p>
      </dgm:t>
    </dgm:pt>
    <dgm:pt modelId="{88284B77-8913-42C0-9886-14CE844461C4}" type="pres">
      <dgm:prSet presAssocID="{CDE9E8E2-68F2-4093-9BF5-5EFCD7A4F457}" presName="child4Text" presStyleLbl="bgAcc1" presStyleIdx="3" presStyleCnt="4">
        <dgm:presLayoutVars>
          <dgm:bulletEnabled val="1"/>
        </dgm:presLayoutVars>
      </dgm:prSet>
      <dgm:spPr/>
      <dgm:t>
        <a:bodyPr/>
        <a:lstStyle/>
        <a:p>
          <a:endParaRPr lang="en-US"/>
        </a:p>
      </dgm:t>
    </dgm:pt>
    <dgm:pt modelId="{AE367EA4-B434-4A1E-BB26-73C0480C4941}" type="pres">
      <dgm:prSet presAssocID="{CDE9E8E2-68F2-4093-9BF5-5EFCD7A4F457}" presName="childPlaceholder" presStyleCnt="0"/>
      <dgm:spPr/>
    </dgm:pt>
    <dgm:pt modelId="{265F6E5C-0F38-43AE-ADF2-1997F8F6F443}" type="pres">
      <dgm:prSet presAssocID="{CDE9E8E2-68F2-4093-9BF5-5EFCD7A4F457}" presName="circle" presStyleCnt="0"/>
      <dgm:spPr/>
    </dgm:pt>
    <dgm:pt modelId="{C70AA108-8332-4BB1-B16E-93107195797F}" type="pres">
      <dgm:prSet presAssocID="{CDE9E8E2-68F2-4093-9BF5-5EFCD7A4F457}" presName="quadrant1" presStyleLbl="node1" presStyleIdx="0" presStyleCnt="4">
        <dgm:presLayoutVars>
          <dgm:chMax val="1"/>
          <dgm:bulletEnabled val="1"/>
        </dgm:presLayoutVars>
      </dgm:prSet>
      <dgm:spPr/>
      <dgm:t>
        <a:bodyPr/>
        <a:lstStyle/>
        <a:p>
          <a:endParaRPr lang="en-US"/>
        </a:p>
      </dgm:t>
    </dgm:pt>
    <dgm:pt modelId="{CF205850-3789-4296-8C6A-5A54988A6396}" type="pres">
      <dgm:prSet presAssocID="{CDE9E8E2-68F2-4093-9BF5-5EFCD7A4F457}" presName="quadrant2" presStyleLbl="node1" presStyleIdx="1" presStyleCnt="4">
        <dgm:presLayoutVars>
          <dgm:chMax val="1"/>
          <dgm:bulletEnabled val="1"/>
        </dgm:presLayoutVars>
      </dgm:prSet>
      <dgm:spPr/>
      <dgm:t>
        <a:bodyPr/>
        <a:lstStyle/>
        <a:p>
          <a:endParaRPr lang="en-US"/>
        </a:p>
      </dgm:t>
    </dgm:pt>
    <dgm:pt modelId="{DF531F47-9FDA-42D2-BEB1-74321409A996}" type="pres">
      <dgm:prSet presAssocID="{CDE9E8E2-68F2-4093-9BF5-5EFCD7A4F457}" presName="quadrant3" presStyleLbl="node1" presStyleIdx="2" presStyleCnt="4">
        <dgm:presLayoutVars>
          <dgm:chMax val="1"/>
          <dgm:bulletEnabled val="1"/>
        </dgm:presLayoutVars>
      </dgm:prSet>
      <dgm:spPr/>
      <dgm:t>
        <a:bodyPr/>
        <a:lstStyle/>
        <a:p>
          <a:endParaRPr lang="en-US"/>
        </a:p>
      </dgm:t>
    </dgm:pt>
    <dgm:pt modelId="{742253A8-6790-43DE-AB06-9DDBA5146248}" type="pres">
      <dgm:prSet presAssocID="{CDE9E8E2-68F2-4093-9BF5-5EFCD7A4F457}" presName="quadrant4" presStyleLbl="node1" presStyleIdx="3" presStyleCnt="4">
        <dgm:presLayoutVars>
          <dgm:chMax val="1"/>
          <dgm:bulletEnabled val="1"/>
        </dgm:presLayoutVars>
      </dgm:prSet>
      <dgm:spPr/>
      <dgm:t>
        <a:bodyPr/>
        <a:lstStyle/>
        <a:p>
          <a:endParaRPr lang="en-US"/>
        </a:p>
      </dgm:t>
    </dgm:pt>
    <dgm:pt modelId="{5CFE3BC5-F005-41FF-9656-1F2D0D9476E3}" type="pres">
      <dgm:prSet presAssocID="{CDE9E8E2-68F2-4093-9BF5-5EFCD7A4F457}" presName="quadrantPlaceholder" presStyleCnt="0"/>
      <dgm:spPr/>
    </dgm:pt>
    <dgm:pt modelId="{FB4449B2-7ACF-4851-BB0C-76B289E94DE7}" type="pres">
      <dgm:prSet presAssocID="{CDE9E8E2-68F2-4093-9BF5-5EFCD7A4F457}" presName="center1" presStyleLbl="fgShp" presStyleIdx="0" presStyleCnt="2"/>
      <dgm:spPr/>
    </dgm:pt>
    <dgm:pt modelId="{CCB58E0F-49F3-4972-9561-3F4C900568EA}" type="pres">
      <dgm:prSet presAssocID="{CDE9E8E2-68F2-4093-9BF5-5EFCD7A4F457}" presName="center2" presStyleLbl="fgShp" presStyleIdx="1" presStyleCnt="2"/>
      <dgm:spPr/>
    </dgm:pt>
  </dgm:ptLst>
  <dgm:cxnLst>
    <dgm:cxn modelId="{96A28B1F-4731-4347-9A72-B962C188C29E}" type="presOf" srcId="{FC572759-AD85-481A-AB30-744AFB3FEFEB}" destId="{9B2B20EB-84A5-4B15-996E-D4E9B8310A0E}" srcOrd="1" destOrd="1" presId="urn:microsoft.com/office/officeart/2005/8/layout/cycle4"/>
    <dgm:cxn modelId="{D0D6B021-2CA8-4E94-A4E6-69786108760C}" srcId="{81FB600E-DE73-43E1-AB0C-5ED5CF1F0ED6}" destId="{75C39036-D4EB-46B8-A99D-A97CBE94B44D}" srcOrd="0" destOrd="0" parTransId="{C0E3BB33-4FAE-4E19-B7AE-E21D5C7A6CFC}" sibTransId="{37E4A530-048D-485C-B99B-7DFD1765BAF7}"/>
    <dgm:cxn modelId="{90E775C9-3751-4CC3-BFD5-E472CE94CE73}" srcId="{EC524665-D216-4F30-B270-589E57E3468C}" destId="{FC572759-AD85-481A-AB30-744AFB3FEFEB}" srcOrd="1" destOrd="0" parTransId="{18BF2681-811C-4950-BE22-CAC017A17F3D}" sibTransId="{1FE0581E-FDAE-45DA-AF48-534D5FD24AD9}"/>
    <dgm:cxn modelId="{1DF85AF3-515B-4543-BE4E-80BD526DCEC5}" srcId="{CDE9E8E2-68F2-4093-9BF5-5EFCD7A4F457}" destId="{EE82D3E4-188D-4FDB-85CA-9823840466CB}" srcOrd="2" destOrd="0" parTransId="{CA7E774F-BE33-4803-A5EB-4FE1DB54D43E}" sibTransId="{3A762E21-818A-4923-8FB6-F25163BB9DC2}"/>
    <dgm:cxn modelId="{81853311-AB48-4C60-AF2B-985F52971B48}" type="presOf" srcId="{8C29D2F6-8ED0-4ABC-BED9-31FB6C04B056}" destId="{2E1B2B36-18F5-4E1C-B3BD-F26F07BAFCE2}" srcOrd="0" destOrd="0" presId="urn:microsoft.com/office/officeart/2005/8/layout/cycle4"/>
    <dgm:cxn modelId="{086DD662-555F-4F9D-824F-55A9972C3824}" type="presOf" srcId="{CDE9E8E2-68F2-4093-9BF5-5EFCD7A4F457}" destId="{8C67E9D9-53B3-4F90-80F6-75DD552AB622}" srcOrd="0" destOrd="0" presId="urn:microsoft.com/office/officeart/2005/8/layout/cycle4"/>
    <dgm:cxn modelId="{9C40F574-C2BD-4818-82FC-A23C1BC7F8CC}" srcId="{20B1C663-EB4D-466F-8B59-3EC5382039AC}" destId="{724E4804-18B8-4C49-9CEE-A66ACDF1643C}" srcOrd="0" destOrd="0" parTransId="{05279A2A-170F-41E5-9AAB-4A120F44AE4C}" sibTransId="{5A177ECC-9972-4204-9870-4EA65B362970}"/>
    <dgm:cxn modelId="{A9B34B0B-4FF8-4442-99B2-942D68EA4AD5}" type="presOf" srcId="{FC572759-AD85-481A-AB30-744AFB3FEFEB}" destId="{2E1B2B36-18F5-4E1C-B3BD-F26F07BAFCE2}" srcOrd="0" destOrd="1" presId="urn:microsoft.com/office/officeart/2005/8/layout/cycle4"/>
    <dgm:cxn modelId="{EEA79E04-E102-480E-8AF9-30B9CAE2AA79}" type="presOf" srcId="{A7720C93-ABCB-418E-94F6-B2C59558DF5D}" destId="{F41B29D1-8AA2-445F-962A-AF23AE6915C4}" srcOrd="1" destOrd="0" presId="urn:microsoft.com/office/officeart/2005/8/layout/cycle4"/>
    <dgm:cxn modelId="{1663C890-2BEF-4116-9A30-03F3B0BF3DCB}" type="presOf" srcId="{0ADB101C-C778-48E2-B232-F92A417805C0}" destId="{42722530-FAE1-46E2-BBD7-E58849A4EC1E}" srcOrd="1" destOrd="1" presId="urn:microsoft.com/office/officeart/2005/8/layout/cycle4"/>
    <dgm:cxn modelId="{841CBBD9-2680-415E-BB12-2CA5BCB1097A}" type="presOf" srcId="{EE82D3E4-188D-4FDB-85CA-9823840466CB}" destId="{DF531F47-9FDA-42D2-BEB1-74321409A996}" srcOrd="0" destOrd="0" presId="urn:microsoft.com/office/officeart/2005/8/layout/cycle4"/>
    <dgm:cxn modelId="{E6BF4149-7F5C-4AB6-BEE1-0CF2E11A11E4}" srcId="{CDE9E8E2-68F2-4093-9BF5-5EFCD7A4F457}" destId="{EC524665-D216-4F30-B270-589E57E3468C}" srcOrd="1" destOrd="0" parTransId="{ACBECF4C-503D-40B4-B46B-BD14FE741D3E}" sibTransId="{8C84BB33-7A2A-4A50-ADF3-25D3A01F03A5}"/>
    <dgm:cxn modelId="{0D285645-587D-48F7-8557-452EA0DA94CC}" type="presOf" srcId="{EC524665-D216-4F30-B270-589E57E3468C}" destId="{CF205850-3789-4296-8C6A-5A54988A6396}" srcOrd="0" destOrd="0" presId="urn:microsoft.com/office/officeart/2005/8/layout/cycle4"/>
    <dgm:cxn modelId="{792D4420-16F3-467A-A568-27A701A1271E}" type="presOf" srcId="{20B1C663-EB4D-466F-8B59-3EC5382039AC}" destId="{C70AA108-8332-4BB1-B16E-93107195797F}" srcOrd="0" destOrd="0" presId="urn:microsoft.com/office/officeart/2005/8/layout/cycle4"/>
    <dgm:cxn modelId="{FFE5E346-CF95-4E57-BA4C-51BCCBBA1EB4}" srcId="{EE82D3E4-188D-4FDB-85CA-9823840466CB}" destId="{A7720C93-ABCB-418E-94F6-B2C59558DF5D}" srcOrd="0" destOrd="0" parTransId="{F71CC775-1650-486C-979A-B5A31508D38C}" sibTransId="{861988CF-4332-40E2-A4BC-50A5ADB3ECE4}"/>
    <dgm:cxn modelId="{42BA2C04-3EA6-41D6-A6E7-A8F0A167424C}" type="presOf" srcId="{724E4804-18B8-4C49-9CEE-A66ACDF1643C}" destId="{0557F14D-7E11-4865-AABA-EB4F1EB0C15A}" srcOrd="0" destOrd="0" presId="urn:microsoft.com/office/officeart/2005/8/layout/cycle4"/>
    <dgm:cxn modelId="{2391D41B-A7CF-4E3E-BE1B-42F2B8A39F23}" srcId="{CDE9E8E2-68F2-4093-9BF5-5EFCD7A4F457}" destId="{81FB600E-DE73-43E1-AB0C-5ED5CF1F0ED6}" srcOrd="3" destOrd="0" parTransId="{42AF0424-EE66-4595-8C7E-5855FF75203B}" sibTransId="{F34D8BF0-4CBB-4F6C-9094-4AC44046C2E2}"/>
    <dgm:cxn modelId="{80812AD9-D199-45E5-8667-F3AB1EB9998C}" srcId="{EC524665-D216-4F30-B270-589E57E3468C}" destId="{5BC12D8C-08BE-4B68-B37B-3F9626665E1E}" srcOrd="2" destOrd="0" parTransId="{DF73E6ED-CD1B-4027-AD2E-0B5FA6ABD008}" sibTransId="{472351AC-DD50-48B7-B5F3-4C89AEDEA9B8}"/>
    <dgm:cxn modelId="{05421A40-858C-402D-A6A8-09DEB5B00420}" srcId="{CDE9E8E2-68F2-4093-9BF5-5EFCD7A4F457}" destId="{20B1C663-EB4D-466F-8B59-3EC5382039AC}" srcOrd="0" destOrd="0" parTransId="{DECC5CDD-9D49-464F-BFEE-76AC4D701219}" sibTransId="{2746E761-6371-42BE-A7A3-16D16B76FD04}"/>
    <dgm:cxn modelId="{5572E87E-8564-4003-8058-C9841ADAAB99}" type="presOf" srcId="{75C39036-D4EB-46B8-A99D-A97CBE94B44D}" destId="{0DB703B9-04A0-4E19-A3C1-91A95E164133}" srcOrd="0" destOrd="0" presId="urn:microsoft.com/office/officeart/2005/8/layout/cycle4"/>
    <dgm:cxn modelId="{21385C6C-21C9-4EBF-9051-DD5CB2AA97E6}" type="presOf" srcId="{75C39036-D4EB-46B8-A99D-A97CBE94B44D}" destId="{88284B77-8913-42C0-9886-14CE844461C4}" srcOrd="1" destOrd="0" presId="urn:microsoft.com/office/officeart/2005/8/layout/cycle4"/>
    <dgm:cxn modelId="{A97E8CAC-9CD3-491B-BDFA-2AC129D297E2}" type="presOf" srcId="{5BC12D8C-08BE-4B68-B37B-3F9626665E1E}" destId="{2E1B2B36-18F5-4E1C-B3BD-F26F07BAFCE2}" srcOrd="0" destOrd="2" presId="urn:microsoft.com/office/officeart/2005/8/layout/cycle4"/>
    <dgm:cxn modelId="{CF2D165D-B0CD-4E76-B858-3F9E23E65DC6}" type="presOf" srcId="{81FB600E-DE73-43E1-AB0C-5ED5CF1F0ED6}" destId="{742253A8-6790-43DE-AB06-9DDBA5146248}" srcOrd="0" destOrd="0" presId="urn:microsoft.com/office/officeart/2005/8/layout/cycle4"/>
    <dgm:cxn modelId="{281EBCCC-9D63-4974-9C57-0D92E7061870}" type="presOf" srcId="{5BC12D8C-08BE-4B68-B37B-3F9626665E1E}" destId="{9B2B20EB-84A5-4B15-996E-D4E9B8310A0E}" srcOrd="1" destOrd="2" presId="urn:microsoft.com/office/officeart/2005/8/layout/cycle4"/>
    <dgm:cxn modelId="{E8BB7900-9738-4109-93BE-36B4770863F0}" srcId="{EC524665-D216-4F30-B270-589E57E3468C}" destId="{8C29D2F6-8ED0-4ABC-BED9-31FB6C04B056}" srcOrd="0" destOrd="0" parTransId="{F6CEF659-765D-4B7A-A780-BE0BD5A99EBC}" sibTransId="{2A75F6F8-2238-48CD-AC09-8AA69EB7FE7E}"/>
    <dgm:cxn modelId="{E5E495C6-13D5-4D75-8DCB-26BFFA041C5D}" type="presOf" srcId="{8C29D2F6-8ED0-4ABC-BED9-31FB6C04B056}" destId="{9B2B20EB-84A5-4B15-996E-D4E9B8310A0E}" srcOrd="1" destOrd="0" presId="urn:microsoft.com/office/officeart/2005/8/layout/cycle4"/>
    <dgm:cxn modelId="{5DD8BA08-C650-4C69-9B12-B8FDD192DDE3}" type="presOf" srcId="{0ADB101C-C778-48E2-B232-F92A417805C0}" destId="{0557F14D-7E11-4865-AABA-EB4F1EB0C15A}" srcOrd="0" destOrd="1" presId="urn:microsoft.com/office/officeart/2005/8/layout/cycle4"/>
    <dgm:cxn modelId="{4D8BC1E3-2B73-4B0F-AB4A-AAED6C9FFBE4}" type="presOf" srcId="{A7720C93-ABCB-418E-94F6-B2C59558DF5D}" destId="{F70868AD-712D-4ED7-AA83-5901540F77C5}" srcOrd="0" destOrd="0" presId="urn:microsoft.com/office/officeart/2005/8/layout/cycle4"/>
    <dgm:cxn modelId="{41477164-297F-43FB-9FB0-7DD3B5C33CEA}" type="presOf" srcId="{724E4804-18B8-4C49-9CEE-A66ACDF1643C}" destId="{42722530-FAE1-46E2-BBD7-E58849A4EC1E}" srcOrd="1" destOrd="0" presId="urn:microsoft.com/office/officeart/2005/8/layout/cycle4"/>
    <dgm:cxn modelId="{6EB9FEAE-36D2-4D79-9D33-6EDBE8CE3F2A}" srcId="{20B1C663-EB4D-466F-8B59-3EC5382039AC}" destId="{0ADB101C-C778-48E2-B232-F92A417805C0}" srcOrd="1" destOrd="0" parTransId="{7EB20D75-2A4C-4114-AA70-D16BE384CE08}" sibTransId="{782E474C-7053-4A50-BA4C-CF0625C8DC07}"/>
    <dgm:cxn modelId="{09698863-30F3-4B02-9092-6AD3AC8B1B48}" type="presParOf" srcId="{8C67E9D9-53B3-4F90-80F6-75DD552AB622}" destId="{C18E4710-DEBB-4E31-A8E4-EF4757988C90}" srcOrd="0" destOrd="0" presId="urn:microsoft.com/office/officeart/2005/8/layout/cycle4"/>
    <dgm:cxn modelId="{1DB4856A-0D2C-4DD6-90BC-88AE42FC2285}" type="presParOf" srcId="{C18E4710-DEBB-4E31-A8E4-EF4757988C90}" destId="{1A55A5B1-DAC4-4D4B-8877-DC3C2B51E7A1}" srcOrd="0" destOrd="0" presId="urn:microsoft.com/office/officeart/2005/8/layout/cycle4"/>
    <dgm:cxn modelId="{9A5D464A-53CD-4BDA-A478-16E43B8A1E2B}" type="presParOf" srcId="{1A55A5B1-DAC4-4D4B-8877-DC3C2B51E7A1}" destId="{0557F14D-7E11-4865-AABA-EB4F1EB0C15A}" srcOrd="0" destOrd="0" presId="urn:microsoft.com/office/officeart/2005/8/layout/cycle4"/>
    <dgm:cxn modelId="{CC5315E9-F954-4E34-8CA4-DC555DE105A8}" type="presParOf" srcId="{1A55A5B1-DAC4-4D4B-8877-DC3C2B51E7A1}" destId="{42722530-FAE1-46E2-BBD7-E58849A4EC1E}" srcOrd="1" destOrd="0" presId="urn:microsoft.com/office/officeart/2005/8/layout/cycle4"/>
    <dgm:cxn modelId="{E9A024B7-9028-42F1-9A3C-C64AE4C9DE6E}" type="presParOf" srcId="{C18E4710-DEBB-4E31-A8E4-EF4757988C90}" destId="{DD0694C7-C4AB-44EF-8FB0-6CBBF8288E9C}" srcOrd="1" destOrd="0" presId="urn:microsoft.com/office/officeart/2005/8/layout/cycle4"/>
    <dgm:cxn modelId="{51AB6266-5FFE-4984-93E1-FECB58A34D3E}" type="presParOf" srcId="{DD0694C7-C4AB-44EF-8FB0-6CBBF8288E9C}" destId="{2E1B2B36-18F5-4E1C-B3BD-F26F07BAFCE2}" srcOrd="0" destOrd="0" presId="urn:microsoft.com/office/officeart/2005/8/layout/cycle4"/>
    <dgm:cxn modelId="{BF42B4AC-AE35-48CB-9B2D-9FE3BFAC1BEC}" type="presParOf" srcId="{DD0694C7-C4AB-44EF-8FB0-6CBBF8288E9C}" destId="{9B2B20EB-84A5-4B15-996E-D4E9B8310A0E}" srcOrd="1" destOrd="0" presId="urn:microsoft.com/office/officeart/2005/8/layout/cycle4"/>
    <dgm:cxn modelId="{1E062957-A3FD-489E-ACD3-A7CBCB9CBB95}" type="presParOf" srcId="{C18E4710-DEBB-4E31-A8E4-EF4757988C90}" destId="{01F679B6-14F3-45D0-AC43-449DEA46CE3D}" srcOrd="2" destOrd="0" presId="urn:microsoft.com/office/officeart/2005/8/layout/cycle4"/>
    <dgm:cxn modelId="{363624C8-8B5D-47C6-B969-92D993A0DC03}" type="presParOf" srcId="{01F679B6-14F3-45D0-AC43-449DEA46CE3D}" destId="{F70868AD-712D-4ED7-AA83-5901540F77C5}" srcOrd="0" destOrd="0" presId="urn:microsoft.com/office/officeart/2005/8/layout/cycle4"/>
    <dgm:cxn modelId="{8E289FA8-B428-4AB4-B146-104C4D3A50CC}" type="presParOf" srcId="{01F679B6-14F3-45D0-AC43-449DEA46CE3D}" destId="{F41B29D1-8AA2-445F-962A-AF23AE6915C4}" srcOrd="1" destOrd="0" presId="urn:microsoft.com/office/officeart/2005/8/layout/cycle4"/>
    <dgm:cxn modelId="{A9E7A670-4288-4E61-ABFC-24FB4DC2CAB2}" type="presParOf" srcId="{C18E4710-DEBB-4E31-A8E4-EF4757988C90}" destId="{B45F0649-4D86-4B1E-89ED-1A951B4D1D77}" srcOrd="3" destOrd="0" presId="urn:microsoft.com/office/officeart/2005/8/layout/cycle4"/>
    <dgm:cxn modelId="{3CBA91D2-9B95-4B96-A16F-3F88F757FFCF}" type="presParOf" srcId="{B45F0649-4D86-4B1E-89ED-1A951B4D1D77}" destId="{0DB703B9-04A0-4E19-A3C1-91A95E164133}" srcOrd="0" destOrd="0" presId="urn:microsoft.com/office/officeart/2005/8/layout/cycle4"/>
    <dgm:cxn modelId="{AF8DD5BC-4CCE-4F5D-A508-EED635753036}" type="presParOf" srcId="{B45F0649-4D86-4B1E-89ED-1A951B4D1D77}" destId="{88284B77-8913-42C0-9886-14CE844461C4}" srcOrd="1" destOrd="0" presId="urn:microsoft.com/office/officeart/2005/8/layout/cycle4"/>
    <dgm:cxn modelId="{3C5078D7-C7EE-4465-A70C-E35BA064A2AF}" type="presParOf" srcId="{C18E4710-DEBB-4E31-A8E4-EF4757988C90}" destId="{AE367EA4-B434-4A1E-BB26-73C0480C4941}" srcOrd="4" destOrd="0" presId="urn:microsoft.com/office/officeart/2005/8/layout/cycle4"/>
    <dgm:cxn modelId="{0C83F38C-9CD2-42F5-B4D8-4EFB5BD04825}" type="presParOf" srcId="{8C67E9D9-53B3-4F90-80F6-75DD552AB622}" destId="{265F6E5C-0F38-43AE-ADF2-1997F8F6F443}" srcOrd="1" destOrd="0" presId="urn:microsoft.com/office/officeart/2005/8/layout/cycle4"/>
    <dgm:cxn modelId="{0040367D-F444-4EFB-B79E-25D076433099}" type="presParOf" srcId="{265F6E5C-0F38-43AE-ADF2-1997F8F6F443}" destId="{C70AA108-8332-4BB1-B16E-93107195797F}" srcOrd="0" destOrd="0" presId="urn:microsoft.com/office/officeart/2005/8/layout/cycle4"/>
    <dgm:cxn modelId="{A57C1D38-49F2-4F13-8940-CEC2DFC70C71}" type="presParOf" srcId="{265F6E5C-0F38-43AE-ADF2-1997F8F6F443}" destId="{CF205850-3789-4296-8C6A-5A54988A6396}" srcOrd="1" destOrd="0" presId="urn:microsoft.com/office/officeart/2005/8/layout/cycle4"/>
    <dgm:cxn modelId="{C8C6A3E1-A2F4-430A-A330-4346FB502FF8}" type="presParOf" srcId="{265F6E5C-0F38-43AE-ADF2-1997F8F6F443}" destId="{DF531F47-9FDA-42D2-BEB1-74321409A996}" srcOrd="2" destOrd="0" presId="urn:microsoft.com/office/officeart/2005/8/layout/cycle4"/>
    <dgm:cxn modelId="{FFAFF8F1-035C-4BFE-9DB2-30370AB6CF27}" type="presParOf" srcId="{265F6E5C-0F38-43AE-ADF2-1997F8F6F443}" destId="{742253A8-6790-43DE-AB06-9DDBA5146248}" srcOrd="3" destOrd="0" presId="urn:microsoft.com/office/officeart/2005/8/layout/cycle4"/>
    <dgm:cxn modelId="{AFAD4908-87B6-4970-81C0-94117AE77DE8}" type="presParOf" srcId="{265F6E5C-0F38-43AE-ADF2-1997F8F6F443}" destId="{5CFE3BC5-F005-41FF-9656-1F2D0D9476E3}" srcOrd="4" destOrd="0" presId="urn:microsoft.com/office/officeart/2005/8/layout/cycle4"/>
    <dgm:cxn modelId="{AAB47964-B048-40B7-850F-E037A016CD2C}" type="presParOf" srcId="{8C67E9D9-53B3-4F90-80F6-75DD552AB622}" destId="{FB4449B2-7ACF-4851-BB0C-76B289E94DE7}" srcOrd="2" destOrd="0" presId="urn:microsoft.com/office/officeart/2005/8/layout/cycle4"/>
    <dgm:cxn modelId="{035CA032-D2C9-42C2-929B-20D77C1FA0D9}" type="presParOf" srcId="{8C67E9D9-53B3-4F90-80F6-75DD552AB622}" destId="{CCB58E0F-49F3-4972-9561-3F4C900568E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A941C1-87D3-46C1-AB13-B0B846D0B9A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A1BD8CC-748A-40E8-91DE-C796AF4FD903}">
      <dgm:prSet phldrT="[Text]"/>
      <dgm:spPr/>
      <dgm:t>
        <a:bodyPr/>
        <a:lstStyle/>
        <a:p>
          <a:r>
            <a:rPr lang="en-US" dirty="0" smtClean="0"/>
            <a:t>Derives from UNDAF/One Programme</a:t>
          </a:r>
          <a:endParaRPr lang="en-US" dirty="0"/>
        </a:p>
      </dgm:t>
    </dgm:pt>
    <dgm:pt modelId="{CCC5229A-A8CA-4742-8B83-A83F9837DB92}" type="parTrans" cxnId="{0C0636E6-71C5-493C-8315-DBC51A522530}">
      <dgm:prSet/>
      <dgm:spPr/>
      <dgm:t>
        <a:bodyPr/>
        <a:lstStyle/>
        <a:p>
          <a:endParaRPr lang="en-US"/>
        </a:p>
      </dgm:t>
    </dgm:pt>
    <dgm:pt modelId="{60C1623D-341A-4B5E-AFE6-611AA8AEEF75}" type="sibTrans" cxnId="{0C0636E6-71C5-493C-8315-DBC51A522530}">
      <dgm:prSet/>
      <dgm:spPr/>
      <dgm:t>
        <a:bodyPr/>
        <a:lstStyle/>
        <a:p>
          <a:endParaRPr lang="en-US"/>
        </a:p>
      </dgm:t>
    </dgm:pt>
    <dgm:pt modelId="{64A9DD81-27E2-44EF-85CD-4B0CA6A07D80}">
      <dgm:prSet phldrT="[Text]"/>
      <dgm:spPr/>
      <dgm:t>
        <a:bodyPr/>
        <a:lstStyle/>
        <a:p>
          <a:r>
            <a:rPr lang="en-US" dirty="0" smtClean="0"/>
            <a:t>Voluntary</a:t>
          </a:r>
          <a:endParaRPr lang="en-US" dirty="0"/>
        </a:p>
      </dgm:t>
    </dgm:pt>
    <dgm:pt modelId="{61870D82-26A3-4982-9B9D-9908434FDF31}" type="parTrans" cxnId="{B9F1C5EE-4867-4281-8558-24D4B0D10FAC}">
      <dgm:prSet/>
      <dgm:spPr/>
      <dgm:t>
        <a:bodyPr/>
        <a:lstStyle/>
        <a:p>
          <a:endParaRPr lang="en-US"/>
        </a:p>
      </dgm:t>
    </dgm:pt>
    <dgm:pt modelId="{1EDCAFA3-F2BE-4A3B-BBD8-9C8B79766FAF}" type="sibTrans" cxnId="{B9F1C5EE-4867-4281-8558-24D4B0D10FAC}">
      <dgm:prSet/>
      <dgm:spPr/>
      <dgm:t>
        <a:bodyPr/>
        <a:lstStyle/>
        <a:p>
          <a:endParaRPr lang="en-US"/>
        </a:p>
      </dgm:t>
    </dgm:pt>
    <dgm:pt modelId="{F08827B3-E4AD-420F-BB03-9841954DCB7D}">
      <dgm:prSet phldrT="[Text]"/>
      <dgm:spPr/>
      <dgm:t>
        <a:bodyPr/>
        <a:lstStyle/>
        <a:p>
          <a:r>
            <a:rPr lang="en-US" dirty="0" smtClean="0"/>
            <a:t>Reflects only </a:t>
          </a:r>
          <a:r>
            <a:rPr lang="en-US" i="1" dirty="0" smtClean="0"/>
            <a:t>Common </a:t>
          </a:r>
          <a:r>
            <a:rPr lang="en-US" dirty="0" smtClean="0"/>
            <a:t>Operations</a:t>
          </a:r>
          <a:endParaRPr lang="en-US" dirty="0"/>
        </a:p>
      </dgm:t>
    </dgm:pt>
    <dgm:pt modelId="{8E64696C-EF8C-43DF-9FC4-64FBEA1A2BF5}" type="parTrans" cxnId="{64EB9C54-E73E-42E9-925D-3900E963CBB9}">
      <dgm:prSet/>
      <dgm:spPr/>
      <dgm:t>
        <a:bodyPr/>
        <a:lstStyle/>
        <a:p>
          <a:endParaRPr lang="en-US"/>
        </a:p>
      </dgm:t>
    </dgm:pt>
    <dgm:pt modelId="{48F76AFD-8667-4991-9E98-A56052DC9B6A}" type="sibTrans" cxnId="{64EB9C54-E73E-42E9-925D-3900E963CBB9}">
      <dgm:prSet/>
      <dgm:spPr/>
      <dgm:t>
        <a:bodyPr/>
        <a:lstStyle/>
        <a:p>
          <a:endParaRPr lang="en-US"/>
        </a:p>
      </dgm:t>
    </dgm:pt>
    <dgm:pt modelId="{F2D67FFE-A2CE-4323-84B7-D5DFFB204810}">
      <dgm:prSet phldrT="[Text]"/>
      <dgm:spPr/>
      <dgm:t>
        <a:bodyPr/>
        <a:lstStyle/>
        <a:p>
          <a:r>
            <a:rPr lang="en-US" smtClean="0"/>
            <a:t>Same cycle as UNDAF</a:t>
          </a:r>
          <a:endParaRPr lang="en-US" dirty="0"/>
        </a:p>
      </dgm:t>
    </dgm:pt>
    <dgm:pt modelId="{FB49B9E6-8477-4E57-8391-5E18C7BEAF27}" type="parTrans" cxnId="{9D476E58-75E1-4467-B416-9590A97500AF}">
      <dgm:prSet/>
      <dgm:spPr/>
      <dgm:t>
        <a:bodyPr/>
        <a:lstStyle/>
        <a:p>
          <a:endParaRPr lang="en-US"/>
        </a:p>
      </dgm:t>
    </dgm:pt>
    <dgm:pt modelId="{29B63B4F-E79F-4A1E-AB73-D37531E21B85}" type="sibTrans" cxnId="{9D476E58-75E1-4467-B416-9590A97500AF}">
      <dgm:prSet/>
      <dgm:spPr/>
      <dgm:t>
        <a:bodyPr/>
        <a:lstStyle/>
        <a:p>
          <a:endParaRPr lang="en-US"/>
        </a:p>
      </dgm:t>
    </dgm:pt>
    <dgm:pt modelId="{A2346E20-4128-48D1-9A12-7A4EB9C12450}">
      <dgm:prSet phldrT="[Text]"/>
      <dgm:spPr/>
      <dgm:t>
        <a:bodyPr/>
        <a:lstStyle/>
        <a:p>
          <a:r>
            <a:rPr lang="en-US" dirty="0" smtClean="0"/>
            <a:t>Medium Term strategic framework</a:t>
          </a:r>
          <a:endParaRPr lang="en-US" dirty="0"/>
        </a:p>
      </dgm:t>
    </dgm:pt>
    <dgm:pt modelId="{B55373AB-4287-4DDC-8435-0E110A7678D4}" type="parTrans" cxnId="{42A16199-FF75-4D18-98B6-58F0244C2841}">
      <dgm:prSet/>
      <dgm:spPr/>
      <dgm:t>
        <a:bodyPr/>
        <a:lstStyle/>
        <a:p>
          <a:endParaRPr lang="en-US"/>
        </a:p>
      </dgm:t>
    </dgm:pt>
    <dgm:pt modelId="{0D3DD334-ACFE-47FF-BBB7-2BAFDF031CF4}" type="sibTrans" cxnId="{42A16199-FF75-4D18-98B6-58F0244C2841}">
      <dgm:prSet/>
      <dgm:spPr/>
      <dgm:t>
        <a:bodyPr/>
        <a:lstStyle/>
        <a:p>
          <a:endParaRPr lang="en-US"/>
        </a:p>
      </dgm:t>
    </dgm:pt>
    <dgm:pt modelId="{3F2B0C49-3DE2-4302-8160-C1D6B09063A4}">
      <dgm:prSet phldrT="[Text]"/>
      <dgm:spPr/>
      <dgm:t>
        <a:bodyPr/>
        <a:lstStyle/>
        <a:p>
          <a:r>
            <a:rPr lang="en-US" dirty="0" smtClean="0"/>
            <a:t>Flexible and scalable to local need</a:t>
          </a:r>
          <a:endParaRPr lang="en-US" dirty="0"/>
        </a:p>
      </dgm:t>
    </dgm:pt>
    <dgm:pt modelId="{3896574F-798E-48CD-B0F8-FC4C2A515AD1}" type="parTrans" cxnId="{CA0206FA-544E-4B49-894B-0A784C652CD8}">
      <dgm:prSet/>
      <dgm:spPr/>
      <dgm:t>
        <a:bodyPr/>
        <a:lstStyle/>
        <a:p>
          <a:endParaRPr lang="en-US"/>
        </a:p>
      </dgm:t>
    </dgm:pt>
    <dgm:pt modelId="{0E116224-3C5E-45FD-AF0E-BC7034932431}" type="sibTrans" cxnId="{CA0206FA-544E-4B49-894B-0A784C652CD8}">
      <dgm:prSet/>
      <dgm:spPr/>
      <dgm:t>
        <a:bodyPr/>
        <a:lstStyle/>
        <a:p>
          <a:endParaRPr lang="en-US"/>
        </a:p>
      </dgm:t>
    </dgm:pt>
    <dgm:pt modelId="{AD9B52D9-5CF6-4EE7-9A9E-2A4007C3C3E2}" type="pres">
      <dgm:prSet presAssocID="{B2A941C1-87D3-46C1-AB13-B0B846D0B9AD}" presName="Name0" presStyleCnt="0">
        <dgm:presLayoutVars>
          <dgm:chMax val="7"/>
          <dgm:chPref val="7"/>
          <dgm:dir/>
        </dgm:presLayoutVars>
      </dgm:prSet>
      <dgm:spPr/>
      <dgm:t>
        <a:bodyPr/>
        <a:lstStyle/>
        <a:p>
          <a:endParaRPr lang="en-US"/>
        </a:p>
      </dgm:t>
    </dgm:pt>
    <dgm:pt modelId="{EFCF4BF8-5884-47F4-B2CE-ABA3958C1E0C}" type="pres">
      <dgm:prSet presAssocID="{B2A941C1-87D3-46C1-AB13-B0B846D0B9AD}" presName="Name1" presStyleCnt="0"/>
      <dgm:spPr/>
    </dgm:pt>
    <dgm:pt modelId="{C66550CC-4F1D-4527-9081-C97B85ED4ABB}" type="pres">
      <dgm:prSet presAssocID="{B2A941C1-87D3-46C1-AB13-B0B846D0B9AD}" presName="cycle" presStyleCnt="0"/>
      <dgm:spPr/>
    </dgm:pt>
    <dgm:pt modelId="{24F8FD95-C78E-4771-B900-756916D0CB2E}" type="pres">
      <dgm:prSet presAssocID="{B2A941C1-87D3-46C1-AB13-B0B846D0B9AD}" presName="srcNode" presStyleLbl="node1" presStyleIdx="0" presStyleCnt="6"/>
      <dgm:spPr/>
    </dgm:pt>
    <dgm:pt modelId="{796BEA1F-3DD7-4932-A924-FAF8466EC2A7}" type="pres">
      <dgm:prSet presAssocID="{B2A941C1-87D3-46C1-AB13-B0B846D0B9AD}" presName="conn" presStyleLbl="parChTrans1D2" presStyleIdx="0" presStyleCnt="1"/>
      <dgm:spPr/>
      <dgm:t>
        <a:bodyPr/>
        <a:lstStyle/>
        <a:p>
          <a:endParaRPr lang="en-US"/>
        </a:p>
      </dgm:t>
    </dgm:pt>
    <dgm:pt modelId="{ED1662DC-9CE2-4808-8CB7-B17FA39B5055}" type="pres">
      <dgm:prSet presAssocID="{B2A941C1-87D3-46C1-AB13-B0B846D0B9AD}" presName="extraNode" presStyleLbl="node1" presStyleIdx="0" presStyleCnt="6"/>
      <dgm:spPr/>
    </dgm:pt>
    <dgm:pt modelId="{98339B6E-74D0-4CC6-8846-982F8D39905C}" type="pres">
      <dgm:prSet presAssocID="{B2A941C1-87D3-46C1-AB13-B0B846D0B9AD}" presName="dstNode" presStyleLbl="node1" presStyleIdx="0" presStyleCnt="6"/>
      <dgm:spPr/>
    </dgm:pt>
    <dgm:pt modelId="{E78D5673-9F59-45F0-8771-3653AA0634AF}" type="pres">
      <dgm:prSet presAssocID="{A2346E20-4128-48D1-9A12-7A4EB9C12450}" presName="text_1" presStyleLbl="node1" presStyleIdx="0" presStyleCnt="6">
        <dgm:presLayoutVars>
          <dgm:bulletEnabled val="1"/>
        </dgm:presLayoutVars>
      </dgm:prSet>
      <dgm:spPr/>
      <dgm:t>
        <a:bodyPr/>
        <a:lstStyle/>
        <a:p>
          <a:endParaRPr lang="en-US"/>
        </a:p>
      </dgm:t>
    </dgm:pt>
    <dgm:pt modelId="{76D1FACC-C199-462C-B7E1-141D459943F3}" type="pres">
      <dgm:prSet presAssocID="{A2346E20-4128-48D1-9A12-7A4EB9C12450}" presName="accent_1" presStyleCnt="0"/>
      <dgm:spPr/>
    </dgm:pt>
    <dgm:pt modelId="{20DC499B-4114-45AA-9F59-30E23CC95464}" type="pres">
      <dgm:prSet presAssocID="{A2346E20-4128-48D1-9A12-7A4EB9C12450}" presName="accentRepeatNode" presStyleLbl="solidFgAcc1" presStyleIdx="0" presStyleCnt="6"/>
      <dgm:spPr/>
    </dgm:pt>
    <dgm:pt modelId="{98EC6E18-01CD-45DE-9CBF-3391E2C0DCB7}" type="pres">
      <dgm:prSet presAssocID="{1A1BD8CC-748A-40E8-91DE-C796AF4FD903}" presName="text_2" presStyleLbl="node1" presStyleIdx="1" presStyleCnt="6">
        <dgm:presLayoutVars>
          <dgm:bulletEnabled val="1"/>
        </dgm:presLayoutVars>
      </dgm:prSet>
      <dgm:spPr/>
      <dgm:t>
        <a:bodyPr/>
        <a:lstStyle/>
        <a:p>
          <a:endParaRPr lang="en-US"/>
        </a:p>
      </dgm:t>
    </dgm:pt>
    <dgm:pt modelId="{2F25EF31-2A01-4142-9196-C1B458744B78}" type="pres">
      <dgm:prSet presAssocID="{1A1BD8CC-748A-40E8-91DE-C796AF4FD903}" presName="accent_2" presStyleCnt="0"/>
      <dgm:spPr/>
    </dgm:pt>
    <dgm:pt modelId="{DFC4A328-5183-4A8A-9FAA-44583EF168B6}" type="pres">
      <dgm:prSet presAssocID="{1A1BD8CC-748A-40E8-91DE-C796AF4FD903}" presName="accentRepeatNode" presStyleLbl="solidFgAcc1" presStyleIdx="1" presStyleCnt="6"/>
      <dgm:spPr/>
    </dgm:pt>
    <dgm:pt modelId="{B43F9E61-CA4A-4057-8F48-E18313065B77}" type="pres">
      <dgm:prSet presAssocID="{F2D67FFE-A2CE-4323-84B7-D5DFFB204810}" presName="text_3" presStyleLbl="node1" presStyleIdx="2" presStyleCnt="6">
        <dgm:presLayoutVars>
          <dgm:bulletEnabled val="1"/>
        </dgm:presLayoutVars>
      </dgm:prSet>
      <dgm:spPr/>
      <dgm:t>
        <a:bodyPr/>
        <a:lstStyle/>
        <a:p>
          <a:endParaRPr lang="en-US"/>
        </a:p>
      </dgm:t>
    </dgm:pt>
    <dgm:pt modelId="{BC1DABA2-C63C-48CA-8545-AFBB1012B321}" type="pres">
      <dgm:prSet presAssocID="{F2D67FFE-A2CE-4323-84B7-D5DFFB204810}" presName="accent_3" presStyleCnt="0"/>
      <dgm:spPr/>
    </dgm:pt>
    <dgm:pt modelId="{BCC0B88D-16DF-4A36-874C-39C144BCC809}" type="pres">
      <dgm:prSet presAssocID="{F2D67FFE-A2CE-4323-84B7-D5DFFB204810}" presName="accentRepeatNode" presStyleLbl="solidFgAcc1" presStyleIdx="2" presStyleCnt="6"/>
      <dgm:spPr/>
    </dgm:pt>
    <dgm:pt modelId="{FCB74AE8-9E66-437C-A9D8-7E17A63AC3C1}" type="pres">
      <dgm:prSet presAssocID="{64A9DD81-27E2-44EF-85CD-4B0CA6A07D80}" presName="text_4" presStyleLbl="node1" presStyleIdx="3" presStyleCnt="6">
        <dgm:presLayoutVars>
          <dgm:bulletEnabled val="1"/>
        </dgm:presLayoutVars>
      </dgm:prSet>
      <dgm:spPr/>
      <dgm:t>
        <a:bodyPr/>
        <a:lstStyle/>
        <a:p>
          <a:endParaRPr lang="en-US"/>
        </a:p>
      </dgm:t>
    </dgm:pt>
    <dgm:pt modelId="{C3FABBF3-18F1-4F0A-9FC1-362D00E1A4D4}" type="pres">
      <dgm:prSet presAssocID="{64A9DD81-27E2-44EF-85CD-4B0CA6A07D80}" presName="accent_4" presStyleCnt="0"/>
      <dgm:spPr/>
    </dgm:pt>
    <dgm:pt modelId="{E76AB94A-9A5F-4103-95CB-41489618BE7F}" type="pres">
      <dgm:prSet presAssocID="{64A9DD81-27E2-44EF-85CD-4B0CA6A07D80}" presName="accentRepeatNode" presStyleLbl="solidFgAcc1" presStyleIdx="3" presStyleCnt="6"/>
      <dgm:spPr/>
    </dgm:pt>
    <dgm:pt modelId="{B10A17EF-20EF-4B50-AA3E-ECD7C5C5350B}" type="pres">
      <dgm:prSet presAssocID="{F08827B3-E4AD-420F-BB03-9841954DCB7D}" presName="text_5" presStyleLbl="node1" presStyleIdx="4" presStyleCnt="6">
        <dgm:presLayoutVars>
          <dgm:bulletEnabled val="1"/>
        </dgm:presLayoutVars>
      </dgm:prSet>
      <dgm:spPr/>
      <dgm:t>
        <a:bodyPr/>
        <a:lstStyle/>
        <a:p>
          <a:endParaRPr lang="en-US"/>
        </a:p>
      </dgm:t>
    </dgm:pt>
    <dgm:pt modelId="{1022EC37-029F-4576-962C-6996C5B73727}" type="pres">
      <dgm:prSet presAssocID="{F08827B3-E4AD-420F-BB03-9841954DCB7D}" presName="accent_5" presStyleCnt="0"/>
      <dgm:spPr/>
    </dgm:pt>
    <dgm:pt modelId="{5B6EA388-F348-4569-A9F0-626D96A21A6F}" type="pres">
      <dgm:prSet presAssocID="{F08827B3-E4AD-420F-BB03-9841954DCB7D}" presName="accentRepeatNode" presStyleLbl="solidFgAcc1" presStyleIdx="4" presStyleCnt="6"/>
      <dgm:spPr/>
    </dgm:pt>
    <dgm:pt modelId="{9E759A50-71FC-4264-90C8-050304FF0CC7}" type="pres">
      <dgm:prSet presAssocID="{3F2B0C49-3DE2-4302-8160-C1D6B09063A4}" presName="text_6" presStyleLbl="node1" presStyleIdx="5" presStyleCnt="6">
        <dgm:presLayoutVars>
          <dgm:bulletEnabled val="1"/>
        </dgm:presLayoutVars>
      </dgm:prSet>
      <dgm:spPr/>
      <dgm:t>
        <a:bodyPr/>
        <a:lstStyle/>
        <a:p>
          <a:endParaRPr lang="en-US"/>
        </a:p>
      </dgm:t>
    </dgm:pt>
    <dgm:pt modelId="{C324C305-B181-4E21-A63E-486A5DE7DA71}" type="pres">
      <dgm:prSet presAssocID="{3F2B0C49-3DE2-4302-8160-C1D6B09063A4}" presName="accent_6" presStyleCnt="0"/>
      <dgm:spPr/>
    </dgm:pt>
    <dgm:pt modelId="{66F62D65-2BF1-4793-96B6-069523A3F3A0}" type="pres">
      <dgm:prSet presAssocID="{3F2B0C49-3DE2-4302-8160-C1D6B09063A4}" presName="accentRepeatNode" presStyleLbl="solidFgAcc1" presStyleIdx="5" presStyleCnt="6"/>
      <dgm:spPr/>
    </dgm:pt>
  </dgm:ptLst>
  <dgm:cxnLst>
    <dgm:cxn modelId="{85CE5D7D-4304-45A4-8D85-5CF1C9BCCEFC}" type="presOf" srcId="{A2346E20-4128-48D1-9A12-7A4EB9C12450}" destId="{E78D5673-9F59-45F0-8771-3653AA0634AF}" srcOrd="0" destOrd="0" presId="urn:microsoft.com/office/officeart/2008/layout/VerticalCurvedList"/>
    <dgm:cxn modelId="{8BD0849E-AEA3-4EF5-AEC6-6720EA7424E2}" type="presOf" srcId="{1A1BD8CC-748A-40E8-91DE-C796AF4FD903}" destId="{98EC6E18-01CD-45DE-9CBF-3391E2C0DCB7}" srcOrd="0" destOrd="0" presId="urn:microsoft.com/office/officeart/2008/layout/VerticalCurvedList"/>
    <dgm:cxn modelId="{CA0206FA-544E-4B49-894B-0A784C652CD8}" srcId="{B2A941C1-87D3-46C1-AB13-B0B846D0B9AD}" destId="{3F2B0C49-3DE2-4302-8160-C1D6B09063A4}" srcOrd="5" destOrd="0" parTransId="{3896574F-798E-48CD-B0F8-FC4C2A515AD1}" sibTransId="{0E116224-3C5E-45FD-AF0E-BC7034932431}"/>
    <dgm:cxn modelId="{0C0636E6-71C5-493C-8315-DBC51A522530}" srcId="{B2A941C1-87D3-46C1-AB13-B0B846D0B9AD}" destId="{1A1BD8CC-748A-40E8-91DE-C796AF4FD903}" srcOrd="1" destOrd="0" parTransId="{CCC5229A-A8CA-4742-8B83-A83F9837DB92}" sibTransId="{60C1623D-341A-4B5E-AFE6-611AA8AEEF75}"/>
    <dgm:cxn modelId="{57D2CF99-46C1-4943-9733-76F99019D9C5}" type="presOf" srcId="{B2A941C1-87D3-46C1-AB13-B0B846D0B9AD}" destId="{AD9B52D9-5CF6-4EE7-9A9E-2A4007C3C3E2}" srcOrd="0" destOrd="0" presId="urn:microsoft.com/office/officeart/2008/layout/VerticalCurvedList"/>
    <dgm:cxn modelId="{0C9DF40B-47D7-49E3-A876-1F9FFC036308}" type="presOf" srcId="{3F2B0C49-3DE2-4302-8160-C1D6B09063A4}" destId="{9E759A50-71FC-4264-90C8-050304FF0CC7}" srcOrd="0" destOrd="0" presId="urn:microsoft.com/office/officeart/2008/layout/VerticalCurvedList"/>
    <dgm:cxn modelId="{9D476E58-75E1-4467-B416-9590A97500AF}" srcId="{B2A941C1-87D3-46C1-AB13-B0B846D0B9AD}" destId="{F2D67FFE-A2CE-4323-84B7-D5DFFB204810}" srcOrd="2" destOrd="0" parTransId="{FB49B9E6-8477-4E57-8391-5E18C7BEAF27}" sibTransId="{29B63B4F-E79F-4A1E-AB73-D37531E21B85}"/>
    <dgm:cxn modelId="{0B8AC6F8-DFFC-494E-B23D-48ED2A8F15F9}" type="presOf" srcId="{64A9DD81-27E2-44EF-85CD-4B0CA6A07D80}" destId="{FCB74AE8-9E66-437C-A9D8-7E17A63AC3C1}" srcOrd="0" destOrd="0" presId="urn:microsoft.com/office/officeart/2008/layout/VerticalCurvedList"/>
    <dgm:cxn modelId="{B9F1C5EE-4867-4281-8558-24D4B0D10FAC}" srcId="{B2A941C1-87D3-46C1-AB13-B0B846D0B9AD}" destId="{64A9DD81-27E2-44EF-85CD-4B0CA6A07D80}" srcOrd="3" destOrd="0" parTransId="{61870D82-26A3-4982-9B9D-9908434FDF31}" sibTransId="{1EDCAFA3-F2BE-4A3B-BBD8-9C8B79766FAF}"/>
    <dgm:cxn modelId="{B7215C50-7539-43CC-8E45-9E0CE8CA4956}" type="presOf" srcId="{F08827B3-E4AD-420F-BB03-9841954DCB7D}" destId="{B10A17EF-20EF-4B50-AA3E-ECD7C5C5350B}" srcOrd="0" destOrd="0" presId="urn:microsoft.com/office/officeart/2008/layout/VerticalCurvedList"/>
    <dgm:cxn modelId="{A0CB34FF-CCEF-438F-BC03-C9CFF1435946}" type="presOf" srcId="{F2D67FFE-A2CE-4323-84B7-D5DFFB204810}" destId="{B43F9E61-CA4A-4057-8F48-E18313065B77}" srcOrd="0" destOrd="0" presId="urn:microsoft.com/office/officeart/2008/layout/VerticalCurvedList"/>
    <dgm:cxn modelId="{7B47EB29-E3DB-43D9-B646-2EF8A861BEAB}" type="presOf" srcId="{0D3DD334-ACFE-47FF-BBB7-2BAFDF031CF4}" destId="{796BEA1F-3DD7-4932-A924-FAF8466EC2A7}" srcOrd="0" destOrd="0" presId="urn:microsoft.com/office/officeart/2008/layout/VerticalCurvedList"/>
    <dgm:cxn modelId="{42A16199-FF75-4D18-98B6-58F0244C2841}" srcId="{B2A941C1-87D3-46C1-AB13-B0B846D0B9AD}" destId="{A2346E20-4128-48D1-9A12-7A4EB9C12450}" srcOrd="0" destOrd="0" parTransId="{B55373AB-4287-4DDC-8435-0E110A7678D4}" sibTransId="{0D3DD334-ACFE-47FF-BBB7-2BAFDF031CF4}"/>
    <dgm:cxn modelId="{64EB9C54-E73E-42E9-925D-3900E963CBB9}" srcId="{B2A941C1-87D3-46C1-AB13-B0B846D0B9AD}" destId="{F08827B3-E4AD-420F-BB03-9841954DCB7D}" srcOrd="4" destOrd="0" parTransId="{8E64696C-EF8C-43DF-9FC4-64FBEA1A2BF5}" sibTransId="{48F76AFD-8667-4991-9E98-A56052DC9B6A}"/>
    <dgm:cxn modelId="{844DD99D-D7C4-4695-AF1D-DF78A4D9E2FC}" type="presParOf" srcId="{AD9B52D9-5CF6-4EE7-9A9E-2A4007C3C3E2}" destId="{EFCF4BF8-5884-47F4-B2CE-ABA3958C1E0C}" srcOrd="0" destOrd="0" presId="urn:microsoft.com/office/officeart/2008/layout/VerticalCurvedList"/>
    <dgm:cxn modelId="{82B109B6-5099-41C8-82F9-4F89A989F615}" type="presParOf" srcId="{EFCF4BF8-5884-47F4-B2CE-ABA3958C1E0C}" destId="{C66550CC-4F1D-4527-9081-C97B85ED4ABB}" srcOrd="0" destOrd="0" presId="urn:microsoft.com/office/officeart/2008/layout/VerticalCurvedList"/>
    <dgm:cxn modelId="{899DA5AA-D6B3-4D88-8A38-944A13E4014F}" type="presParOf" srcId="{C66550CC-4F1D-4527-9081-C97B85ED4ABB}" destId="{24F8FD95-C78E-4771-B900-756916D0CB2E}" srcOrd="0" destOrd="0" presId="urn:microsoft.com/office/officeart/2008/layout/VerticalCurvedList"/>
    <dgm:cxn modelId="{21BC5719-4D65-4AAB-BFDF-EDEAE6D73FAC}" type="presParOf" srcId="{C66550CC-4F1D-4527-9081-C97B85ED4ABB}" destId="{796BEA1F-3DD7-4932-A924-FAF8466EC2A7}" srcOrd="1" destOrd="0" presId="urn:microsoft.com/office/officeart/2008/layout/VerticalCurvedList"/>
    <dgm:cxn modelId="{57185328-B3CF-4604-9E91-7B685C1F97E1}" type="presParOf" srcId="{C66550CC-4F1D-4527-9081-C97B85ED4ABB}" destId="{ED1662DC-9CE2-4808-8CB7-B17FA39B5055}" srcOrd="2" destOrd="0" presId="urn:microsoft.com/office/officeart/2008/layout/VerticalCurvedList"/>
    <dgm:cxn modelId="{770A1DB3-A715-4C2F-A96C-FA074924DA79}" type="presParOf" srcId="{C66550CC-4F1D-4527-9081-C97B85ED4ABB}" destId="{98339B6E-74D0-4CC6-8846-982F8D39905C}" srcOrd="3" destOrd="0" presId="urn:microsoft.com/office/officeart/2008/layout/VerticalCurvedList"/>
    <dgm:cxn modelId="{EB88FB9B-0FEA-4244-9BDB-FBF9FC5DD0A9}" type="presParOf" srcId="{EFCF4BF8-5884-47F4-B2CE-ABA3958C1E0C}" destId="{E78D5673-9F59-45F0-8771-3653AA0634AF}" srcOrd="1" destOrd="0" presId="urn:microsoft.com/office/officeart/2008/layout/VerticalCurvedList"/>
    <dgm:cxn modelId="{24F3A681-1E69-4CBA-8841-7633D25389E4}" type="presParOf" srcId="{EFCF4BF8-5884-47F4-B2CE-ABA3958C1E0C}" destId="{76D1FACC-C199-462C-B7E1-141D459943F3}" srcOrd="2" destOrd="0" presId="urn:microsoft.com/office/officeart/2008/layout/VerticalCurvedList"/>
    <dgm:cxn modelId="{38DEFC8C-380D-4F6E-8C5C-849E503599BF}" type="presParOf" srcId="{76D1FACC-C199-462C-B7E1-141D459943F3}" destId="{20DC499B-4114-45AA-9F59-30E23CC95464}" srcOrd="0" destOrd="0" presId="urn:microsoft.com/office/officeart/2008/layout/VerticalCurvedList"/>
    <dgm:cxn modelId="{C151DFDD-748A-45DF-9616-5DD9CF4CCE4B}" type="presParOf" srcId="{EFCF4BF8-5884-47F4-B2CE-ABA3958C1E0C}" destId="{98EC6E18-01CD-45DE-9CBF-3391E2C0DCB7}" srcOrd="3" destOrd="0" presId="urn:microsoft.com/office/officeart/2008/layout/VerticalCurvedList"/>
    <dgm:cxn modelId="{F1FD3A2C-C31F-4722-B98F-03401DA08166}" type="presParOf" srcId="{EFCF4BF8-5884-47F4-B2CE-ABA3958C1E0C}" destId="{2F25EF31-2A01-4142-9196-C1B458744B78}" srcOrd="4" destOrd="0" presId="urn:microsoft.com/office/officeart/2008/layout/VerticalCurvedList"/>
    <dgm:cxn modelId="{E02417AC-072B-4245-A950-7A8F32888971}" type="presParOf" srcId="{2F25EF31-2A01-4142-9196-C1B458744B78}" destId="{DFC4A328-5183-4A8A-9FAA-44583EF168B6}" srcOrd="0" destOrd="0" presId="urn:microsoft.com/office/officeart/2008/layout/VerticalCurvedList"/>
    <dgm:cxn modelId="{ADC0F1E3-D60F-4091-AE32-C020725549BE}" type="presParOf" srcId="{EFCF4BF8-5884-47F4-B2CE-ABA3958C1E0C}" destId="{B43F9E61-CA4A-4057-8F48-E18313065B77}" srcOrd="5" destOrd="0" presId="urn:microsoft.com/office/officeart/2008/layout/VerticalCurvedList"/>
    <dgm:cxn modelId="{D8EEC7D9-FE24-4EDA-98F2-035929EA6AC5}" type="presParOf" srcId="{EFCF4BF8-5884-47F4-B2CE-ABA3958C1E0C}" destId="{BC1DABA2-C63C-48CA-8545-AFBB1012B321}" srcOrd="6" destOrd="0" presId="urn:microsoft.com/office/officeart/2008/layout/VerticalCurvedList"/>
    <dgm:cxn modelId="{5E615E45-808A-42B9-8D49-27F34BE55A89}" type="presParOf" srcId="{BC1DABA2-C63C-48CA-8545-AFBB1012B321}" destId="{BCC0B88D-16DF-4A36-874C-39C144BCC809}" srcOrd="0" destOrd="0" presId="urn:microsoft.com/office/officeart/2008/layout/VerticalCurvedList"/>
    <dgm:cxn modelId="{FFC9FB8D-C025-444E-804D-95EB546A5E28}" type="presParOf" srcId="{EFCF4BF8-5884-47F4-B2CE-ABA3958C1E0C}" destId="{FCB74AE8-9E66-437C-A9D8-7E17A63AC3C1}" srcOrd="7" destOrd="0" presId="urn:microsoft.com/office/officeart/2008/layout/VerticalCurvedList"/>
    <dgm:cxn modelId="{DEDEE9B7-27AF-43FD-BFF7-94777931E6EC}" type="presParOf" srcId="{EFCF4BF8-5884-47F4-B2CE-ABA3958C1E0C}" destId="{C3FABBF3-18F1-4F0A-9FC1-362D00E1A4D4}" srcOrd="8" destOrd="0" presId="urn:microsoft.com/office/officeart/2008/layout/VerticalCurvedList"/>
    <dgm:cxn modelId="{8467C258-E290-41B9-9C1E-C5793C50CDC0}" type="presParOf" srcId="{C3FABBF3-18F1-4F0A-9FC1-362D00E1A4D4}" destId="{E76AB94A-9A5F-4103-95CB-41489618BE7F}" srcOrd="0" destOrd="0" presId="urn:microsoft.com/office/officeart/2008/layout/VerticalCurvedList"/>
    <dgm:cxn modelId="{5E393A5A-E52B-4F78-B1F1-895D916B6884}" type="presParOf" srcId="{EFCF4BF8-5884-47F4-B2CE-ABA3958C1E0C}" destId="{B10A17EF-20EF-4B50-AA3E-ECD7C5C5350B}" srcOrd="9" destOrd="0" presId="urn:microsoft.com/office/officeart/2008/layout/VerticalCurvedList"/>
    <dgm:cxn modelId="{6921A283-1470-4836-ABF6-70CDDE119E29}" type="presParOf" srcId="{EFCF4BF8-5884-47F4-B2CE-ABA3958C1E0C}" destId="{1022EC37-029F-4576-962C-6996C5B73727}" srcOrd="10" destOrd="0" presId="urn:microsoft.com/office/officeart/2008/layout/VerticalCurvedList"/>
    <dgm:cxn modelId="{A8AE221B-4BE2-4A97-8DF1-444F7413CA41}" type="presParOf" srcId="{1022EC37-029F-4576-962C-6996C5B73727}" destId="{5B6EA388-F348-4569-A9F0-626D96A21A6F}" srcOrd="0" destOrd="0" presId="urn:microsoft.com/office/officeart/2008/layout/VerticalCurvedList"/>
    <dgm:cxn modelId="{A5D3F462-D0FE-4BA3-8B2E-5614892828F2}" type="presParOf" srcId="{EFCF4BF8-5884-47F4-B2CE-ABA3958C1E0C}" destId="{9E759A50-71FC-4264-90C8-050304FF0CC7}" srcOrd="11" destOrd="0" presId="urn:microsoft.com/office/officeart/2008/layout/VerticalCurvedList"/>
    <dgm:cxn modelId="{F8EC561E-BC59-4190-B2DA-7999C132410B}" type="presParOf" srcId="{EFCF4BF8-5884-47F4-B2CE-ABA3958C1E0C}" destId="{C324C305-B181-4E21-A63E-486A5DE7DA71}" srcOrd="12" destOrd="0" presId="urn:microsoft.com/office/officeart/2008/layout/VerticalCurvedList"/>
    <dgm:cxn modelId="{63A4739F-B8B9-42BC-9B98-19BEB4DD5713}" type="presParOf" srcId="{C324C305-B181-4E21-A63E-486A5DE7DA71}" destId="{66F62D65-2BF1-4793-96B6-069523A3F3A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4635CA-B120-444F-9BE1-35E4575DD28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A47DA7C5-FB61-4F61-905A-097E19E5381D}">
      <dgm:prSet phldrT="[Text]" custT="1"/>
      <dgm:spPr/>
      <dgm:t>
        <a:bodyPr/>
        <a:lstStyle/>
        <a:p>
          <a:r>
            <a:rPr lang="en-US" altLang="en-US" sz="2000" dirty="0" smtClean="0"/>
            <a:t>Enhanced </a:t>
          </a:r>
          <a:r>
            <a:rPr lang="en-US" altLang="en-US" sz="2000" b="1" dirty="0" smtClean="0"/>
            <a:t>linkages Programmes and Operations</a:t>
          </a:r>
          <a:endParaRPr lang="en-US" sz="2000" dirty="0"/>
        </a:p>
      </dgm:t>
    </dgm:pt>
    <dgm:pt modelId="{6B8FC2D5-87D0-4292-BF81-633B27C08168}" type="parTrans" cxnId="{C9588E98-9964-4FE3-B313-A246E157A0D2}">
      <dgm:prSet/>
      <dgm:spPr/>
      <dgm:t>
        <a:bodyPr/>
        <a:lstStyle/>
        <a:p>
          <a:endParaRPr lang="en-US"/>
        </a:p>
      </dgm:t>
    </dgm:pt>
    <dgm:pt modelId="{AE83B2F6-E345-4E9B-A1EF-468703EFA438}" type="sibTrans" cxnId="{C9588E98-9964-4FE3-B313-A246E157A0D2}">
      <dgm:prSet/>
      <dgm:spPr/>
      <dgm:t>
        <a:bodyPr/>
        <a:lstStyle/>
        <a:p>
          <a:endParaRPr lang="en-US"/>
        </a:p>
      </dgm:t>
    </dgm:pt>
    <dgm:pt modelId="{0FB388FB-103F-4BDD-AE6A-92DEAF7688D9}">
      <dgm:prSet phldrT="[Text]"/>
      <dgm:spPr/>
      <dgm:t>
        <a:bodyPr/>
        <a:lstStyle/>
        <a:p>
          <a:r>
            <a:rPr lang="en-US" dirty="0" smtClean="0"/>
            <a:t>Partially derives from UNDAF</a:t>
          </a:r>
          <a:endParaRPr lang="en-US" dirty="0"/>
        </a:p>
      </dgm:t>
    </dgm:pt>
    <dgm:pt modelId="{D8D27D91-3D7B-4CB2-B21A-16975A57DA51}" type="parTrans" cxnId="{808F9BB1-0A17-484A-9281-273891C69C50}">
      <dgm:prSet/>
      <dgm:spPr/>
      <dgm:t>
        <a:bodyPr/>
        <a:lstStyle/>
        <a:p>
          <a:endParaRPr lang="en-US"/>
        </a:p>
      </dgm:t>
    </dgm:pt>
    <dgm:pt modelId="{7B3C32A3-B1FD-4722-8E23-9E99209F9E31}" type="sibTrans" cxnId="{808F9BB1-0A17-484A-9281-273891C69C50}">
      <dgm:prSet/>
      <dgm:spPr/>
      <dgm:t>
        <a:bodyPr/>
        <a:lstStyle/>
        <a:p>
          <a:endParaRPr lang="en-US"/>
        </a:p>
      </dgm:t>
    </dgm:pt>
    <dgm:pt modelId="{A3A7505F-2BFD-4610-9415-0469419928C3}">
      <dgm:prSet phldrT="[Text]"/>
      <dgm:spPr/>
      <dgm:t>
        <a:bodyPr/>
        <a:lstStyle/>
        <a:p>
          <a:r>
            <a:rPr lang="en-US" dirty="0" smtClean="0"/>
            <a:t>Better match programme demand and service supply</a:t>
          </a:r>
          <a:endParaRPr lang="en-US" dirty="0"/>
        </a:p>
      </dgm:t>
    </dgm:pt>
    <dgm:pt modelId="{C98EB09B-A02D-4B8F-9C03-A35386F7AB23}" type="parTrans" cxnId="{621337C2-445C-480A-934C-1F75D500ED7D}">
      <dgm:prSet/>
      <dgm:spPr/>
      <dgm:t>
        <a:bodyPr/>
        <a:lstStyle/>
        <a:p>
          <a:endParaRPr lang="en-US"/>
        </a:p>
      </dgm:t>
    </dgm:pt>
    <dgm:pt modelId="{A198708C-B0B8-42F1-9644-5B96714C5FED}" type="sibTrans" cxnId="{621337C2-445C-480A-934C-1F75D500ED7D}">
      <dgm:prSet/>
      <dgm:spPr/>
      <dgm:t>
        <a:bodyPr/>
        <a:lstStyle/>
        <a:p>
          <a:endParaRPr lang="en-US"/>
        </a:p>
      </dgm:t>
    </dgm:pt>
    <dgm:pt modelId="{9700B874-7A5B-4115-98F6-A301FB6636F5}">
      <dgm:prSet phldrT="[Text]" custT="1"/>
      <dgm:spPr/>
      <dgm:t>
        <a:bodyPr/>
        <a:lstStyle/>
        <a:p>
          <a:r>
            <a:rPr lang="en-US" altLang="en-US" sz="1800" b="0" dirty="0" smtClean="0"/>
            <a:t>Lower</a:t>
          </a:r>
          <a:r>
            <a:rPr lang="en-US" altLang="en-US" sz="1800" b="1" dirty="0" smtClean="0"/>
            <a:t> Operational Costs</a:t>
          </a:r>
          <a:endParaRPr lang="en-US" sz="1800" dirty="0"/>
        </a:p>
      </dgm:t>
    </dgm:pt>
    <dgm:pt modelId="{FD8F2E84-B7EF-40E2-A4BA-016451A54F2F}" type="parTrans" cxnId="{29974354-C679-42CF-8A4E-082D88C4F7A2}">
      <dgm:prSet/>
      <dgm:spPr/>
      <dgm:t>
        <a:bodyPr/>
        <a:lstStyle/>
        <a:p>
          <a:endParaRPr lang="en-US"/>
        </a:p>
      </dgm:t>
    </dgm:pt>
    <dgm:pt modelId="{FB2795A7-32D8-4442-ABBD-CFD0A872AADC}" type="sibTrans" cxnId="{29974354-C679-42CF-8A4E-082D88C4F7A2}">
      <dgm:prSet/>
      <dgm:spPr/>
      <dgm:t>
        <a:bodyPr/>
        <a:lstStyle/>
        <a:p>
          <a:endParaRPr lang="en-US"/>
        </a:p>
      </dgm:t>
    </dgm:pt>
    <dgm:pt modelId="{ECF56B81-CE31-4904-99DB-D0DABA957A8D}">
      <dgm:prSet phldrT="[Text]"/>
      <dgm:spPr/>
      <dgm:t>
        <a:bodyPr/>
        <a:lstStyle/>
        <a:p>
          <a:r>
            <a:rPr lang="en-US" altLang="en-US" dirty="0" smtClean="0"/>
            <a:t>Reduction of duplication of work processes;</a:t>
          </a:r>
        </a:p>
      </dgm:t>
    </dgm:pt>
    <dgm:pt modelId="{D0FB5E62-6247-47A6-AD9A-3230A720F800}" type="parTrans" cxnId="{98069CAD-5DF1-4444-9771-5DFBDD58BEAE}">
      <dgm:prSet/>
      <dgm:spPr/>
      <dgm:t>
        <a:bodyPr/>
        <a:lstStyle/>
        <a:p>
          <a:endParaRPr lang="en-US"/>
        </a:p>
      </dgm:t>
    </dgm:pt>
    <dgm:pt modelId="{C156B4CC-0648-467C-BB27-76BCF54DD10E}" type="sibTrans" cxnId="{98069CAD-5DF1-4444-9771-5DFBDD58BEAE}">
      <dgm:prSet/>
      <dgm:spPr/>
      <dgm:t>
        <a:bodyPr/>
        <a:lstStyle/>
        <a:p>
          <a:endParaRPr lang="en-US"/>
        </a:p>
      </dgm:t>
    </dgm:pt>
    <dgm:pt modelId="{210EF068-B150-442D-B284-AEC5EBFA37BA}">
      <dgm:prSet phldrT="[Text]" custT="1"/>
      <dgm:spPr/>
      <dgm:t>
        <a:bodyPr/>
        <a:lstStyle/>
        <a:p>
          <a:r>
            <a:rPr lang="en-US" altLang="en-US" sz="1800" b="0" dirty="0" smtClean="0"/>
            <a:t>Enhanced</a:t>
          </a:r>
          <a:r>
            <a:rPr lang="en-US" altLang="en-US" sz="1800" b="1" dirty="0" smtClean="0"/>
            <a:t> Management Control</a:t>
          </a:r>
          <a:endParaRPr lang="en-US" sz="1800" dirty="0"/>
        </a:p>
      </dgm:t>
    </dgm:pt>
    <dgm:pt modelId="{0C22A707-C5DB-472A-9209-2574663AB9F3}" type="parTrans" cxnId="{B55C2205-930C-4504-B17D-653966CDC441}">
      <dgm:prSet/>
      <dgm:spPr/>
      <dgm:t>
        <a:bodyPr/>
        <a:lstStyle/>
        <a:p>
          <a:endParaRPr lang="en-US"/>
        </a:p>
      </dgm:t>
    </dgm:pt>
    <dgm:pt modelId="{48064DBE-EF23-4AC8-9F3D-54D5D14B5680}" type="sibTrans" cxnId="{B55C2205-930C-4504-B17D-653966CDC441}">
      <dgm:prSet/>
      <dgm:spPr/>
      <dgm:t>
        <a:bodyPr/>
        <a:lstStyle/>
        <a:p>
          <a:endParaRPr lang="en-US"/>
        </a:p>
      </dgm:t>
    </dgm:pt>
    <dgm:pt modelId="{AB120476-3DA0-4BBD-BFCC-2DBB6C06AAE9}">
      <dgm:prSet phldrT="[Text]"/>
      <dgm:spPr/>
      <dgm:t>
        <a:bodyPr/>
        <a:lstStyle/>
        <a:p>
          <a:r>
            <a:rPr lang="en-US" dirty="0" smtClean="0"/>
            <a:t>Better Prioritization</a:t>
          </a:r>
          <a:endParaRPr lang="en-US" dirty="0"/>
        </a:p>
      </dgm:t>
    </dgm:pt>
    <dgm:pt modelId="{A7D07B25-0988-46A0-8A46-B1169F269FA7}" type="parTrans" cxnId="{F197FEC0-E416-4021-BC6B-1045BBD79486}">
      <dgm:prSet/>
      <dgm:spPr/>
      <dgm:t>
        <a:bodyPr/>
        <a:lstStyle/>
        <a:p>
          <a:endParaRPr lang="en-US"/>
        </a:p>
      </dgm:t>
    </dgm:pt>
    <dgm:pt modelId="{865A44AE-FC67-4A3B-8699-A8F7CCE568F1}" type="sibTrans" cxnId="{F197FEC0-E416-4021-BC6B-1045BBD79486}">
      <dgm:prSet/>
      <dgm:spPr/>
      <dgm:t>
        <a:bodyPr/>
        <a:lstStyle/>
        <a:p>
          <a:endParaRPr lang="en-US"/>
        </a:p>
      </dgm:t>
    </dgm:pt>
    <dgm:pt modelId="{6AC17D7C-A480-410C-B877-28DA0AE0A633}">
      <dgm:prSet phldrT="[Text]"/>
      <dgm:spPr/>
      <dgm:t>
        <a:bodyPr/>
        <a:lstStyle/>
        <a:p>
          <a:r>
            <a:rPr lang="en-US" dirty="0" smtClean="0"/>
            <a:t>Focused Investment time and money</a:t>
          </a:r>
          <a:endParaRPr lang="en-US" dirty="0"/>
        </a:p>
      </dgm:t>
    </dgm:pt>
    <dgm:pt modelId="{2D245B8C-CB4C-4A6C-905D-A1CC19511454}" type="parTrans" cxnId="{423EB634-9BED-40BE-B523-499AC16029E2}">
      <dgm:prSet/>
      <dgm:spPr/>
      <dgm:t>
        <a:bodyPr/>
        <a:lstStyle/>
        <a:p>
          <a:endParaRPr lang="en-US"/>
        </a:p>
      </dgm:t>
    </dgm:pt>
    <dgm:pt modelId="{E8292D3E-C7A7-4997-8D49-9B2B6220A1A4}" type="sibTrans" cxnId="{423EB634-9BED-40BE-B523-499AC16029E2}">
      <dgm:prSet/>
      <dgm:spPr/>
      <dgm:t>
        <a:bodyPr/>
        <a:lstStyle/>
        <a:p>
          <a:endParaRPr lang="en-US"/>
        </a:p>
      </dgm:t>
    </dgm:pt>
    <dgm:pt modelId="{AF0858A1-347D-44C5-9FC9-947C4A26A1F6}">
      <dgm:prSet custT="1"/>
      <dgm:spPr/>
      <dgm:t>
        <a:bodyPr/>
        <a:lstStyle/>
        <a:p>
          <a:r>
            <a:rPr lang="en-US" altLang="en-US" sz="1800" b="0" dirty="0" smtClean="0"/>
            <a:t>Enhanced</a:t>
          </a:r>
          <a:r>
            <a:rPr lang="en-US" altLang="en-US" sz="1800" b="1" dirty="0" smtClean="0"/>
            <a:t> Quality </a:t>
          </a:r>
          <a:r>
            <a:rPr lang="en-US" altLang="en-US" sz="1800" dirty="0" smtClean="0"/>
            <a:t>of Business Operations</a:t>
          </a:r>
          <a:endParaRPr lang="en-US" altLang="en-US" sz="1800" b="1" dirty="0" smtClean="0"/>
        </a:p>
      </dgm:t>
    </dgm:pt>
    <dgm:pt modelId="{6D1CB44E-A677-4C4E-BA4C-84D2270DFE72}" type="parTrans" cxnId="{400AF319-4F05-4FAB-B960-A96EA22D9725}">
      <dgm:prSet/>
      <dgm:spPr/>
      <dgm:t>
        <a:bodyPr/>
        <a:lstStyle/>
        <a:p>
          <a:endParaRPr lang="en-US"/>
        </a:p>
      </dgm:t>
    </dgm:pt>
    <dgm:pt modelId="{D431DE4B-7405-4DA0-8AB4-AFC917D923FE}" type="sibTrans" cxnId="{400AF319-4F05-4FAB-B960-A96EA22D9725}">
      <dgm:prSet/>
      <dgm:spPr/>
      <dgm:t>
        <a:bodyPr/>
        <a:lstStyle/>
        <a:p>
          <a:endParaRPr lang="en-US"/>
        </a:p>
      </dgm:t>
    </dgm:pt>
    <dgm:pt modelId="{04351EC9-7130-41A2-8961-C59B370682E8}">
      <dgm:prSet phldrT="[Text]" custT="1"/>
      <dgm:spPr/>
      <dgm:t>
        <a:bodyPr/>
        <a:lstStyle/>
        <a:p>
          <a:r>
            <a:rPr lang="en-US" altLang="en-US" sz="1800" b="0" dirty="0" smtClean="0"/>
            <a:t>Enhanced</a:t>
          </a:r>
          <a:r>
            <a:rPr lang="en-US" altLang="en-US" sz="1800" b="1" dirty="0" smtClean="0"/>
            <a:t> Ability to Track and Report</a:t>
          </a:r>
          <a:endParaRPr lang="en-US" sz="1800" b="1" dirty="0"/>
        </a:p>
      </dgm:t>
    </dgm:pt>
    <dgm:pt modelId="{6356207D-D49F-4A03-BD40-37172D057386}" type="parTrans" cxnId="{B860FD48-FB24-484D-A3DA-8619193E4ADB}">
      <dgm:prSet/>
      <dgm:spPr/>
      <dgm:t>
        <a:bodyPr/>
        <a:lstStyle/>
        <a:p>
          <a:endParaRPr lang="en-US"/>
        </a:p>
      </dgm:t>
    </dgm:pt>
    <dgm:pt modelId="{08148CC5-42CB-4CB0-91DE-01FB06DDC5BC}" type="sibTrans" cxnId="{B860FD48-FB24-484D-A3DA-8619193E4ADB}">
      <dgm:prSet/>
      <dgm:spPr/>
      <dgm:t>
        <a:bodyPr/>
        <a:lstStyle/>
        <a:p>
          <a:endParaRPr lang="en-US"/>
        </a:p>
      </dgm:t>
    </dgm:pt>
    <dgm:pt modelId="{073DFA60-B379-49F1-857F-3F40A67CF122}">
      <dgm:prSet phldrT="[Text]"/>
      <dgm:spPr/>
      <dgm:t>
        <a:bodyPr/>
        <a:lstStyle/>
        <a:p>
          <a:r>
            <a:rPr lang="en-US" altLang="en-US" smtClean="0"/>
            <a:t>Reduction of transaction costs;  </a:t>
          </a:r>
          <a:endParaRPr lang="en-US" altLang="en-US" dirty="0" smtClean="0"/>
        </a:p>
      </dgm:t>
    </dgm:pt>
    <dgm:pt modelId="{40F4AF3A-30F9-4DB7-AACA-92FD2C073DD0}" type="parTrans" cxnId="{FC2AFE64-490C-4BAE-8C9C-DA7895932C15}">
      <dgm:prSet/>
      <dgm:spPr/>
      <dgm:t>
        <a:bodyPr/>
        <a:lstStyle/>
        <a:p>
          <a:endParaRPr lang="en-US"/>
        </a:p>
      </dgm:t>
    </dgm:pt>
    <dgm:pt modelId="{DF4B05A0-2030-4F99-ADCF-6B5F1653A99D}" type="sibTrans" cxnId="{FC2AFE64-490C-4BAE-8C9C-DA7895932C15}">
      <dgm:prSet/>
      <dgm:spPr/>
      <dgm:t>
        <a:bodyPr/>
        <a:lstStyle/>
        <a:p>
          <a:endParaRPr lang="en-US"/>
        </a:p>
      </dgm:t>
    </dgm:pt>
    <dgm:pt modelId="{B09FE061-B8D6-47DC-9EAA-C797EC548C01}">
      <dgm:prSet phldrT="[Text]"/>
      <dgm:spPr/>
      <dgm:t>
        <a:bodyPr/>
        <a:lstStyle/>
        <a:p>
          <a:r>
            <a:rPr lang="en-US" altLang="en-US" b="0" dirty="0" smtClean="0"/>
            <a:t>Enhanced Management Information </a:t>
          </a:r>
          <a:endParaRPr lang="en-US" b="0" dirty="0"/>
        </a:p>
      </dgm:t>
    </dgm:pt>
    <dgm:pt modelId="{2C147E04-F267-4D2D-B449-407E4D6AD10C}" type="parTrans" cxnId="{4C4C3091-E3C6-40B6-9C9D-5325DA15F3D2}">
      <dgm:prSet/>
      <dgm:spPr/>
      <dgm:t>
        <a:bodyPr/>
        <a:lstStyle/>
        <a:p>
          <a:endParaRPr lang="en-US"/>
        </a:p>
      </dgm:t>
    </dgm:pt>
    <dgm:pt modelId="{F45C0C87-E76C-4E96-A198-A1EC0CA45B94}" type="sibTrans" cxnId="{4C4C3091-E3C6-40B6-9C9D-5325DA15F3D2}">
      <dgm:prSet/>
      <dgm:spPr/>
      <dgm:t>
        <a:bodyPr/>
        <a:lstStyle/>
        <a:p>
          <a:endParaRPr lang="en-US"/>
        </a:p>
      </dgm:t>
    </dgm:pt>
    <dgm:pt modelId="{1A06E995-BB10-4740-AF71-E99A2442C890}">
      <dgm:prSet phldrT="[Text]"/>
      <dgm:spPr/>
      <dgm:t>
        <a:bodyPr/>
        <a:lstStyle/>
        <a:p>
          <a:r>
            <a:rPr lang="en-US" altLang="en-US" dirty="0" smtClean="0"/>
            <a:t>Results beyond a single year </a:t>
          </a:r>
          <a:endParaRPr lang="en-US" dirty="0"/>
        </a:p>
      </dgm:t>
    </dgm:pt>
    <dgm:pt modelId="{1F973203-48CE-4CE8-862D-A1272F254ABD}" type="parTrans" cxnId="{0E593724-838F-4289-AB99-F9E20C00D88B}">
      <dgm:prSet/>
      <dgm:spPr/>
      <dgm:t>
        <a:bodyPr/>
        <a:lstStyle/>
        <a:p>
          <a:endParaRPr lang="en-US"/>
        </a:p>
      </dgm:t>
    </dgm:pt>
    <dgm:pt modelId="{FBCAC7FF-209E-458D-B271-35B26065C045}" type="sibTrans" cxnId="{0E593724-838F-4289-AB99-F9E20C00D88B}">
      <dgm:prSet/>
      <dgm:spPr/>
      <dgm:t>
        <a:bodyPr/>
        <a:lstStyle/>
        <a:p>
          <a:endParaRPr lang="en-US"/>
        </a:p>
      </dgm:t>
    </dgm:pt>
    <dgm:pt modelId="{E553A7B9-D740-4465-9EE8-1C108757D663}">
      <dgm:prSet/>
      <dgm:spPr/>
      <dgm:t>
        <a:bodyPr/>
        <a:lstStyle/>
        <a:p>
          <a:r>
            <a:rPr lang="en-US" altLang="en-US" b="0" dirty="0" smtClean="0"/>
            <a:t>Service quality management</a:t>
          </a:r>
        </a:p>
      </dgm:t>
    </dgm:pt>
    <dgm:pt modelId="{EA829C8F-2B6F-4FF7-BEF0-F25E79CC2EED}" type="parTrans" cxnId="{78BB0C05-3517-4CE9-B3EF-92A1166B2167}">
      <dgm:prSet/>
      <dgm:spPr/>
      <dgm:t>
        <a:bodyPr/>
        <a:lstStyle/>
        <a:p>
          <a:endParaRPr lang="en-US"/>
        </a:p>
      </dgm:t>
    </dgm:pt>
    <dgm:pt modelId="{5EABB917-BFCF-4028-8660-91D48BB3B607}" type="sibTrans" cxnId="{78BB0C05-3517-4CE9-B3EF-92A1166B2167}">
      <dgm:prSet/>
      <dgm:spPr/>
      <dgm:t>
        <a:bodyPr/>
        <a:lstStyle/>
        <a:p>
          <a:endParaRPr lang="en-US"/>
        </a:p>
      </dgm:t>
    </dgm:pt>
    <dgm:pt modelId="{559B8F19-10B4-41B7-A0A6-991932B18FA5}">
      <dgm:prSet/>
      <dgm:spPr/>
      <dgm:t>
        <a:bodyPr/>
        <a:lstStyle/>
        <a:p>
          <a:r>
            <a:rPr lang="en-US" altLang="en-US" b="0" dirty="0" smtClean="0"/>
            <a:t>Access to services</a:t>
          </a:r>
        </a:p>
      </dgm:t>
    </dgm:pt>
    <dgm:pt modelId="{FBF272F9-C10C-4637-89B1-4E95B4639EDB}" type="parTrans" cxnId="{FC1A9975-DEBA-4E56-A02E-B0EE93E8E828}">
      <dgm:prSet/>
      <dgm:spPr/>
      <dgm:t>
        <a:bodyPr/>
        <a:lstStyle/>
        <a:p>
          <a:endParaRPr lang="en-US"/>
        </a:p>
      </dgm:t>
    </dgm:pt>
    <dgm:pt modelId="{5CA9E343-7338-4F7F-A0E5-D5BCFA62694C}" type="sibTrans" cxnId="{FC1A9975-DEBA-4E56-A02E-B0EE93E8E828}">
      <dgm:prSet/>
      <dgm:spPr/>
      <dgm:t>
        <a:bodyPr/>
        <a:lstStyle/>
        <a:p>
          <a:endParaRPr lang="en-US"/>
        </a:p>
      </dgm:t>
    </dgm:pt>
    <dgm:pt modelId="{58D09A8F-D5FA-4459-A7D8-CD4D6CA7BC32}" type="pres">
      <dgm:prSet presAssocID="{D44635CA-B120-444F-9BE1-35E4575DD28E}" presName="Name0" presStyleCnt="0">
        <dgm:presLayoutVars>
          <dgm:dir/>
          <dgm:animLvl val="lvl"/>
          <dgm:resizeHandles val="exact"/>
        </dgm:presLayoutVars>
      </dgm:prSet>
      <dgm:spPr/>
      <dgm:t>
        <a:bodyPr/>
        <a:lstStyle/>
        <a:p>
          <a:endParaRPr lang="en-US"/>
        </a:p>
      </dgm:t>
    </dgm:pt>
    <dgm:pt modelId="{343B6E21-CEF8-49F2-80DA-47AB123764BB}" type="pres">
      <dgm:prSet presAssocID="{210EF068-B150-442D-B284-AEC5EBFA37BA}" presName="boxAndChildren" presStyleCnt="0"/>
      <dgm:spPr/>
    </dgm:pt>
    <dgm:pt modelId="{C3C9997C-CAB4-4B99-BE4E-8A0AF6744BBE}" type="pres">
      <dgm:prSet presAssocID="{210EF068-B150-442D-B284-AEC5EBFA37BA}" presName="parentTextBox" presStyleLbl="node1" presStyleIdx="0" presStyleCnt="5"/>
      <dgm:spPr/>
      <dgm:t>
        <a:bodyPr/>
        <a:lstStyle/>
        <a:p>
          <a:endParaRPr lang="en-US"/>
        </a:p>
      </dgm:t>
    </dgm:pt>
    <dgm:pt modelId="{ADE4FD5B-61E4-490E-ACBE-E3F5C124CEA9}" type="pres">
      <dgm:prSet presAssocID="{210EF068-B150-442D-B284-AEC5EBFA37BA}" presName="entireBox" presStyleLbl="node1" presStyleIdx="0" presStyleCnt="5"/>
      <dgm:spPr/>
      <dgm:t>
        <a:bodyPr/>
        <a:lstStyle/>
        <a:p>
          <a:endParaRPr lang="en-US"/>
        </a:p>
      </dgm:t>
    </dgm:pt>
    <dgm:pt modelId="{A71DDF7B-3924-4E4C-83F0-5078FCB54AB0}" type="pres">
      <dgm:prSet presAssocID="{210EF068-B150-442D-B284-AEC5EBFA37BA}" presName="descendantBox" presStyleCnt="0"/>
      <dgm:spPr/>
    </dgm:pt>
    <dgm:pt modelId="{FA1D0EBB-B953-49FE-8696-5BE2F5764CA0}" type="pres">
      <dgm:prSet presAssocID="{AB120476-3DA0-4BBD-BFCC-2DBB6C06AAE9}" presName="childTextBox" presStyleLbl="fgAccFollowNode1" presStyleIdx="0" presStyleCnt="10">
        <dgm:presLayoutVars>
          <dgm:bulletEnabled val="1"/>
        </dgm:presLayoutVars>
      </dgm:prSet>
      <dgm:spPr/>
      <dgm:t>
        <a:bodyPr/>
        <a:lstStyle/>
        <a:p>
          <a:endParaRPr lang="en-US"/>
        </a:p>
      </dgm:t>
    </dgm:pt>
    <dgm:pt modelId="{906F058E-2F88-40CF-B8C6-96393C128842}" type="pres">
      <dgm:prSet presAssocID="{6AC17D7C-A480-410C-B877-28DA0AE0A633}" presName="childTextBox" presStyleLbl="fgAccFollowNode1" presStyleIdx="1" presStyleCnt="10">
        <dgm:presLayoutVars>
          <dgm:bulletEnabled val="1"/>
        </dgm:presLayoutVars>
      </dgm:prSet>
      <dgm:spPr/>
      <dgm:t>
        <a:bodyPr/>
        <a:lstStyle/>
        <a:p>
          <a:endParaRPr lang="en-US"/>
        </a:p>
      </dgm:t>
    </dgm:pt>
    <dgm:pt modelId="{98019CD7-55F8-4BC7-86C6-4D0D85EE8A33}" type="pres">
      <dgm:prSet presAssocID="{08148CC5-42CB-4CB0-91DE-01FB06DDC5BC}" presName="sp" presStyleCnt="0"/>
      <dgm:spPr/>
    </dgm:pt>
    <dgm:pt modelId="{918C921B-4070-468C-A653-1020657FE0B8}" type="pres">
      <dgm:prSet presAssocID="{04351EC9-7130-41A2-8961-C59B370682E8}" presName="arrowAndChildren" presStyleCnt="0"/>
      <dgm:spPr/>
    </dgm:pt>
    <dgm:pt modelId="{C2031D9D-1624-498A-BA51-BB529A144CDE}" type="pres">
      <dgm:prSet presAssocID="{04351EC9-7130-41A2-8961-C59B370682E8}" presName="parentTextArrow" presStyleLbl="node1" presStyleIdx="0" presStyleCnt="5"/>
      <dgm:spPr/>
      <dgm:t>
        <a:bodyPr/>
        <a:lstStyle/>
        <a:p>
          <a:endParaRPr lang="en-US"/>
        </a:p>
      </dgm:t>
    </dgm:pt>
    <dgm:pt modelId="{396426D5-3149-4026-8B6D-E47EBC39B5B3}" type="pres">
      <dgm:prSet presAssocID="{04351EC9-7130-41A2-8961-C59B370682E8}" presName="arrow" presStyleLbl="node1" presStyleIdx="1" presStyleCnt="5"/>
      <dgm:spPr/>
      <dgm:t>
        <a:bodyPr/>
        <a:lstStyle/>
        <a:p>
          <a:endParaRPr lang="en-US"/>
        </a:p>
      </dgm:t>
    </dgm:pt>
    <dgm:pt modelId="{443E2448-4C77-4D1C-A4A6-C0573EB8C5B0}" type="pres">
      <dgm:prSet presAssocID="{04351EC9-7130-41A2-8961-C59B370682E8}" presName="descendantArrow" presStyleCnt="0"/>
      <dgm:spPr/>
    </dgm:pt>
    <dgm:pt modelId="{E2041F48-B62C-4936-B301-F6DE69D5405B}" type="pres">
      <dgm:prSet presAssocID="{B09FE061-B8D6-47DC-9EAA-C797EC548C01}" presName="childTextArrow" presStyleLbl="fgAccFollowNode1" presStyleIdx="2" presStyleCnt="10">
        <dgm:presLayoutVars>
          <dgm:bulletEnabled val="1"/>
        </dgm:presLayoutVars>
      </dgm:prSet>
      <dgm:spPr/>
      <dgm:t>
        <a:bodyPr/>
        <a:lstStyle/>
        <a:p>
          <a:endParaRPr lang="en-US"/>
        </a:p>
      </dgm:t>
    </dgm:pt>
    <dgm:pt modelId="{8DE6DE9D-C867-45E5-B2D5-5A6859907F83}" type="pres">
      <dgm:prSet presAssocID="{1A06E995-BB10-4740-AF71-E99A2442C890}" presName="childTextArrow" presStyleLbl="fgAccFollowNode1" presStyleIdx="3" presStyleCnt="10">
        <dgm:presLayoutVars>
          <dgm:bulletEnabled val="1"/>
        </dgm:presLayoutVars>
      </dgm:prSet>
      <dgm:spPr/>
      <dgm:t>
        <a:bodyPr/>
        <a:lstStyle/>
        <a:p>
          <a:endParaRPr lang="en-US"/>
        </a:p>
      </dgm:t>
    </dgm:pt>
    <dgm:pt modelId="{BA8C1E8D-DFB5-4A19-BF34-E785A59FBF13}" type="pres">
      <dgm:prSet presAssocID="{D431DE4B-7405-4DA0-8AB4-AFC917D923FE}" presName="sp" presStyleCnt="0"/>
      <dgm:spPr/>
    </dgm:pt>
    <dgm:pt modelId="{9BEFD998-6019-4AE8-8306-E708EEC192CF}" type="pres">
      <dgm:prSet presAssocID="{AF0858A1-347D-44C5-9FC9-947C4A26A1F6}" presName="arrowAndChildren" presStyleCnt="0"/>
      <dgm:spPr/>
    </dgm:pt>
    <dgm:pt modelId="{77B3D37F-3AE0-40DF-89E2-44C4F2724D4E}" type="pres">
      <dgm:prSet presAssocID="{AF0858A1-347D-44C5-9FC9-947C4A26A1F6}" presName="parentTextArrow" presStyleLbl="node1" presStyleIdx="1" presStyleCnt="5"/>
      <dgm:spPr/>
      <dgm:t>
        <a:bodyPr/>
        <a:lstStyle/>
        <a:p>
          <a:endParaRPr lang="en-US"/>
        </a:p>
      </dgm:t>
    </dgm:pt>
    <dgm:pt modelId="{DD24DCF2-1790-41AF-A631-F2FB992EACCB}" type="pres">
      <dgm:prSet presAssocID="{AF0858A1-347D-44C5-9FC9-947C4A26A1F6}" presName="arrow" presStyleLbl="node1" presStyleIdx="2" presStyleCnt="5"/>
      <dgm:spPr/>
      <dgm:t>
        <a:bodyPr/>
        <a:lstStyle/>
        <a:p>
          <a:endParaRPr lang="en-US"/>
        </a:p>
      </dgm:t>
    </dgm:pt>
    <dgm:pt modelId="{85FF3E7F-6511-4CE8-90CD-18660939EB84}" type="pres">
      <dgm:prSet presAssocID="{AF0858A1-347D-44C5-9FC9-947C4A26A1F6}" presName="descendantArrow" presStyleCnt="0"/>
      <dgm:spPr/>
    </dgm:pt>
    <dgm:pt modelId="{F05DD9C9-35B2-43D7-BFDC-148F9A0B8AFF}" type="pres">
      <dgm:prSet presAssocID="{E553A7B9-D740-4465-9EE8-1C108757D663}" presName="childTextArrow" presStyleLbl="fgAccFollowNode1" presStyleIdx="4" presStyleCnt="10">
        <dgm:presLayoutVars>
          <dgm:bulletEnabled val="1"/>
        </dgm:presLayoutVars>
      </dgm:prSet>
      <dgm:spPr/>
      <dgm:t>
        <a:bodyPr/>
        <a:lstStyle/>
        <a:p>
          <a:endParaRPr lang="en-US"/>
        </a:p>
      </dgm:t>
    </dgm:pt>
    <dgm:pt modelId="{6D63F60E-6AEB-40A6-BA14-F97BECBF0D72}" type="pres">
      <dgm:prSet presAssocID="{559B8F19-10B4-41B7-A0A6-991932B18FA5}" presName="childTextArrow" presStyleLbl="fgAccFollowNode1" presStyleIdx="5" presStyleCnt="10">
        <dgm:presLayoutVars>
          <dgm:bulletEnabled val="1"/>
        </dgm:presLayoutVars>
      </dgm:prSet>
      <dgm:spPr/>
      <dgm:t>
        <a:bodyPr/>
        <a:lstStyle/>
        <a:p>
          <a:endParaRPr lang="en-US"/>
        </a:p>
      </dgm:t>
    </dgm:pt>
    <dgm:pt modelId="{2D3A6318-4C9C-4AC5-B40F-FD4D5D124A53}" type="pres">
      <dgm:prSet presAssocID="{FB2795A7-32D8-4442-ABBD-CFD0A872AADC}" presName="sp" presStyleCnt="0"/>
      <dgm:spPr/>
    </dgm:pt>
    <dgm:pt modelId="{769C1E39-B85F-4063-A4B6-25BE4FD11BA4}" type="pres">
      <dgm:prSet presAssocID="{9700B874-7A5B-4115-98F6-A301FB6636F5}" presName="arrowAndChildren" presStyleCnt="0"/>
      <dgm:spPr/>
    </dgm:pt>
    <dgm:pt modelId="{656A165C-9F8D-4DE8-95B9-9441EB0DE1AD}" type="pres">
      <dgm:prSet presAssocID="{9700B874-7A5B-4115-98F6-A301FB6636F5}" presName="parentTextArrow" presStyleLbl="node1" presStyleIdx="2" presStyleCnt="5"/>
      <dgm:spPr/>
      <dgm:t>
        <a:bodyPr/>
        <a:lstStyle/>
        <a:p>
          <a:endParaRPr lang="en-US"/>
        </a:p>
      </dgm:t>
    </dgm:pt>
    <dgm:pt modelId="{765CAD3C-5FA5-4B9A-B073-094BEB9CB941}" type="pres">
      <dgm:prSet presAssocID="{9700B874-7A5B-4115-98F6-A301FB6636F5}" presName="arrow" presStyleLbl="node1" presStyleIdx="3" presStyleCnt="5"/>
      <dgm:spPr/>
      <dgm:t>
        <a:bodyPr/>
        <a:lstStyle/>
        <a:p>
          <a:endParaRPr lang="en-US"/>
        </a:p>
      </dgm:t>
    </dgm:pt>
    <dgm:pt modelId="{20F33583-D7F0-490F-ABAC-578EC7AA5DA4}" type="pres">
      <dgm:prSet presAssocID="{9700B874-7A5B-4115-98F6-A301FB6636F5}" presName="descendantArrow" presStyleCnt="0"/>
      <dgm:spPr/>
    </dgm:pt>
    <dgm:pt modelId="{4C63910B-A3ED-49C8-B876-C6844F9FD4B7}" type="pres">
      <dgm:prSet presAssocID="{ECF56B81-CE31-4904-99DB-D0DABA957A8D}" presName="childTextArrow" presStyleLbl="fgAccFollowNode1" presStyleIdx="6" presStyleCnt="10">
        <dgm:presLayoutVars>
          <dgm:bulletEnabled val="1"/>
        </dgm:presLayoutVars>
      </dgm:prSet>
      <dgm:spPr/>
      <dgm:t>
        <a:bodyPr/>
        <a:lstStyle/>
        <a:p>
          <a:endParaRPr lang="en-US"/>
        </a:p>
      </dgm:t>
    </dgm:pt>
    <dgm:pt modelId="{330065F9-9757-4CA5-9839-1D8CF8F2F289}" type="pres">
      <dgm:prSet presAssocID="{073DFA60-B379-49F1-857F-3F40A67CF122}" presName="childTextArrow" presStyleLbl="fgAccFollowNode1" presStyleIdx="7" presStyleCnt="10">
        <dgm:presLayoutVars>
          <dgm:bulletEnabled val="1"/>
        </dgm:presLayoutVars>
      </dgm:prSet>
      <dgm:spPr/>
      <dgm:t>
        <a:bodyPr/>
        <a:lstStyle/>
        <a:p>
          <a:endParaRPr lang="en-US"/>
        </a:p>
      </dgm:t>
    </dgm:pt>
    <dgm:pt modelId="{BF1549D1-55FF-4945-83DF-0DE0EB1D41D4}" type="pres">
      <dgm:prSet presAssocID="{AE83B2F6-E345-4E9B-A1EF-468703EFA438}" presName="sp" presStyleCnt="0"/>
      <dgm:spPr/>
    </dgm:pt>
    <dgm:pt modelId="{73BF5465-2878-46FF-8830-BDD9140B4B57}" type="pres">
      <dgm:prSet presAssocID="{A47DA7C5-FB61-4F61-905A-097E19E5381D}" presName="arrowAndChildren" presStyleCnt="0"/>
      <dgm:spPr/>
    </dgm:pt>
    <dgm:pt modelId="{16129755-163B-419A-9E61-9FEB10ADBD28}" type="pres">
      <dgm:prSet presAssocID="{A47DA7C5-FB61-4F61-905A-097E19E5381D}" presName="parentTextArrow" presStyleLbl="node1" presStyleIdx="3" presStyleCnt="5"/>
      <dgm:spPr/>
      <dgm:t>
        <a:bodyPr/>
        <a:lstStyle/>
        <a:p>
          <a:endParaRPr lang="en-US"/>
        </a:p>
      </dgm:t>
    </dgm:pt>
    <dgm:pt modelId="{750F5796-C235-44CE-BE78-CE8271D86B5D}" type="pres">
      <dgm:prSet presAssocID="{A47DA7C5-FB61-4F61-905A-097E19E5381D}" presName="arrow" presStyleLbl="node1" presStyleIdx="4" presStyleCnt="5"/>
      <dgm:spPr/>
      <dgm:t>
        <a:bodyPr/>
        <a:lstStyle/>
        <a:p>
          <a:endParaRPr lang="en-US"/>
        </a:p>
      </dgm:t>
    </dgm:pt>
    <dgm:pt modelId="{9F8DFF42-717B-4EA9-AAD4-FF0C3D9B089F}" type="pres">
      <dgm:prSet presAssocID="{A47DA7C5-FB61-4F61-905A-097E19E5381D}" presName="descendantArrow" presStyleCnt="0"/>
      <dgm:spPr/>
    </dgm:pt>
    <dgm:pt modelId="{640A1683-3FE4-4F5E-A9B9-264E56E0218C}" type="pres">
      <dgm:prSet presAssocID="{0FB388FB-103F-4BDD-AE6A-92DEAF7688D9}" presName="childTextArrow" presStyleLbl="fgAccFollowNode1" presStyleIdx="8" presStyleCnt="10">
        <dgm:presLayoutVars>
          <dgm:bulletEnabled val="1"/>
        </dgm:presLayoutVars>
      </dgm:prSet>
      <dgm:spPr/>
      <dgm:t>
        <a:bodyPr/>
        <a:lstStyle/>
        <a:p>
          <a:endParaRPr lang="en-US"/>
        </a:p>
      </dgm:t>
    </dgm:pt>
    <dgm:pt modelId="{93E73D5C-B865-4F6A-A079-DB8AE9BE936C}" type="pres">
      <dgm:prSet presAssocID="{A3A7505F-2BFD-4610-9415-0469419928C3}" presName="childTextArrow" presStyleLbl="fgAccFollowNode1" presStyleIdx="9" presStyleCnt="10">
        <dgm:presLayoutVars>
          <dgm:bulletEnabled val="1"/>
        </dgm:presLayoutVars>
      </dgm:prSet>
      <dgm:spPr/>
      <dgm:t>
        <a:bodyPr/>
        <a:lstStyle/>
        <a:p>
          <a:endParaRPr lang="en-US"/>
        </a:p>
      </dgm:t>
    </dgm:pt>
  </dgm:ptLst>
  <dgm:cxnLst>
    <dgm:cxn modelId="{BD238789-E1CB-4DD1-8D5D-7F2130AE0EB2}" type="presOf" srcId="{6AC17D7C-A480-410C-B877-28DA0AE0A633}" destId="{906F058E-2F88-40CF-B8C6-96393C128842}" srcOrd="0" destOrd="0" presId="urn:microsoft.com/office/officeart/2005/8/layout/process4"/>
    <dgm:cxn modelId="{C59B2F18-4EBE-49A8-A236-7B10CF66D002}" type="presOf" srcId="{559B8F19-10B4-41B7-A0A6-991932B18FA5}" destId="{6D63F60E-6AEB-40A6-BA14-F97BECBF0D72}" srcOrd="0" destOrd="0" presId="urn:microsoft.com/office/officeart/2005/8/layout/process4"/>
    <dgm:cxn modelId="{F031D42B-4D9A-4245-A51E-4E6FA7702CD9}" type="presOf" srcId="{AF0858A1-347D-44C5-9FC9-947C4A26A1F6}" destId="{DD24DCF2-1790-41AF-A631-F2FB992EACCB}" srcOrd="1" destOrd="0" presId="urn:microsoft.com/office/officeart/2005/8/layout/process4"/>
    <dgm:cxn modelId="{75E1A210-983C-4752-B8C1-31F15F2358EA}" type="presOf" srcId="{A3A7505F-2BFD-4610-9415-0469419928C3}" destId="{93E73D5C-B865-4F6A-A079-DB8AE9BE936C}" srcOrd="0" destOrd="0" presId="urn:microsoft.com/office/officeart/2005/8/layout/process4"/>
    <dgm:cxn modelId="{423EB634-9BED-40BE-B523-499AC16029E2}" srcId="{210EF068-B150-442D-B284-AEC5EBFA37BA}" destId="{6AC17D7C-A480-410C-B877-28DA0AE0A633}" srcOrd="1" destOrd="0" parTransId="{2D245B8C-CB4C-4A6C-905D-A1CC19511454}" sibTransId="{E8292D3E-C7A7-4997-8D49-9B2B6220A1A4}"/>
    <dgm:cxn modelId="{E77EBE9C-883F-4142-9C7C-C88BA56BD09B}" type="presOf" srcId="{E553A7B9-D740-4465-9EE8-1C108757D663}" destId="{F05DD9C9-35B2-43D7-BFDC-148F9A0B8AFF}" srcOrd="0" destOrd="0" presId="urn:microsoft.com/office/officeart/2005/8/layout/process4"/>
    <dgm:cxn modelId="{4E2A72D9-121E-4F25-A761-D2329847B5CD}" type="presOf" srcId="{0FB388FB-103F-4BDD-AE6A-92DEAF7688D9}" destId="{640A1683-3FE4-4F5E-A9B9-264E56E0218C}" srcOrd="0" destOrd="0" presId="urn:microsoft.com/office/officeart/2005/8/layout/process4"/>
    <dgm:cxn modelId="{98069CAD-5DF1-4444-9771-5DFBDD58BEAE}" srcId="{9700B874-7A5B-4115-98F6-A301FB6636F5}" destId="{ECF56B81-CE31-4904-99DB-D0DABA957A8D}" srcOrd="0" destOrd="0" parTransId="{D0FB5E62-6247-47A6-AD9A-3230A720F800}" sibTransId="{C156B4CC-0648-467C-BB27-76BCF54DD10E}"/>
    <dgm:cxn modelId="{4BB14DEC-AF72-4EF7-B57C-BE509216D533}" type="presOf" srcId="{A47DA7C5-FB61-4F61-905A-097E19E5381D}" destId="{16129755-163B-419A-9E61-9FEB10ADBD28}" srcOrd="0" destOrd="0" presId="urn:microsoft.com/office/officeart/2005/8/layout/process4"/>
    <dgm:cxn modelId="{BA5383DB-DE61-47E9-A5F1-9C452CF71A4A}" type="presOf" srcId="{B09FE061-B8D6-47DC-9EAA-C797EC548C01}" destId="{E2041F48-B62C-4936-B301-F6DE69D5405B}" srcOrd="0" destOrd="0" presId="urn:microsoft.com/office/officeart/2005/8/layout/process4"/>
    <dgm:cxn modelId="{B860FD48-FB24-484D-A3DA-8619193E4ADB}" srcId="{D44635CA-B120-444F-9BE1-35E4575DD28E}" destId="{04351EC9-7130-41A2-8961-C59B370682E8}" srcOrd="3" destOrd="0" parTransId="{6356207D-D49F-4A03-BD40-37172D057386}" sibTransId="{08148CC5-42CB-4CB0-91DE-01FB06DDC5BC}"/>
    <dgm:cxn modelId="{29974354-C679-42CF-8A4E-082D88C4F7A2}" srcId="{D44635CA-B120-444F-9BE1-35E4575DD28E}" destId="{9700B874-7A5B-4115-98F6-A301FB6636F5}" srcOrd="1" destOrd="0" parTransId="{FD8F2E84-B7EF-40E2-A4BA-016451A54F2F}" sibTransId="{FB2795A7-32D8-4442-ABBD-CFD0A872AADC}"/>
    <dgm:cxn modelId="{A4515515-75E7-4A2F-B3B9-2E4802E276B7}" type="presOf" srcId="{A47DA7C5-FB61-4F61-905A-097E19E5381D}" destId="{750F5796-C235-44CE-BE78-CE8271D86B5D}" srcOrd="1" destOrd="0" presId="urn:microsoft.com/office/officeart/2005/8/layout/process4"/>
    <dgm:cxn modelId="{B683C4CE-8D0D-46D4-85F4-33DD2FE0A352}" type="presOf" srcId="{9700B874-7A5B-4115-98F6-A301FB6636F5}" destId="{656A165C-9F8D-4DE8-95B9-9441EB0DE1AD}" srcOrd="0" destOrd="0" presId="urn:microsoft.com/office/officeart/2005/8/layout/process4"/>
    <dgm:cxn modelId="{4C455F8B-663C-48F0-9330-D65E6C2C1198}" type="presOf" srcId="{1A06E995-BB10-4740-AF71-E99A2442C890}" destId="{8DE6DE9D-C867-45E5-B2D5-5A6859907F83}" srcOrd="0" destOrd="0" presId="urn:microsoft.com/office/officeart/2005/8/layout/process4"/>
    <dgm:cxn modelId="{4C4C3091-E3C6-40B6-9C9D-5325DA15F3D2}" srcId="{04351EC9-7130-41A2-8961-C59B370682E8}" destId="{B09FE061-B8D6-47DC-9EAA-C797EC548C01}" srcOrd="0" destOrd="0" parTransId="{2C147E04-F267-4D2D-B449-407E4D6AD10C}" sibTransId="{F45C0C87-E76C-4E96-A198-A1EC0CA45B94}"/>
    <dgm:cxn modelId="{FC1A9975-DEBA-4E56-A02E-B0EE93E8E828}" srcId="{AF0858A1-347D-44C5-9FC9-947C4A26A1F6}" destId="{559B8F19-10B4-41B7-A0A6-991932B18FA5}" srcOrd="1" destOrd="0" parTransId="{FBF272F9-C10C-4637-89B1-4E95B4639EDB}" sibTransId="{5CA9E343-7338-4F7F-A0E5-D5BCFA62694C}"/>
    <dgm:cxn modelId="{578F3EC6-50D2-4CF0-B5D5-CBC6EC2738A6}" type="presOf" srcId="{04351EC9-7130-41A2-8961-C59B370682E8}" destId="{C2031D9D-1624-498A-BA51-BB529A144CDE}" srcOrd="0" destOrd="0" presId="urn:microsoft.com/office/officeart/2005/8/layout/process4"/>
    <dgm:cxn modelId="{E2F4C397-087A-42B3-A6A2-4599A6C172A7}" type="presOf" srcId="{D44635CA-B120-444F-9BE1-35E4575DD28E}" destId="{58D09A8F-D5FA-4459-A7D8-CD4D6CA7BC32}" srcOrd="0" destOrd="0" presId="urn:microsoft.com/office/officeart/2005/8/layout/process4"/>
    <dgm:cxn modelId="{0AD915B2-8F39-4D1C-9509-E928B5996E27}" type="presOf" srcId="{AB120476-3DA0-4BBD-BFCC-2DBB6C06AAE9}" destId="{FA1D0EBB-B953-49FE-8696-5BE2F5764CA0}" srcOrd="0" destOrd="0" presId="urn:microsoft.com/office/officeart/2005/8/layout/process4"/>
    <dgm:cxn modelId="{B55C2205-930C-4504-B17D-653966CDC441}" srcId="{D44635CA-B120-444F-9BE1-35E4575DD28E}" destId="{210EF068-B150-442D-B284-AEC5EBFA37BA}" srcOrd="4" destOrd="0" parTransId="{0C22A707-C5DB-472A-9209-2574663AB9F3}" sibTransId="{48064DBE-EF23-4AC8-9F3D-54D5D14B5680}"/>
    <dgm:cxn modelId="{BFC6DB57-9760-480B-9F5D-3B8377243E42}" type="presOf" srcId="{073DFA60-B379-49F1-857F-3F40A67CF122}" destId="{330065F9-9757-4CA5-9839-1D8CF8F2F289}" srcOrd="0" destOrd="0" presId="urn:microsoft.com/office/officeart/2005/8/layout/process4"/>
    <dgm:cxn modelId="{202DAA57-F9FB-470D-8FF3-1990F2141E21}" type="presOf" srcId="{210EF068-B150-442D-B284-AEC5EBFA37BA}" destId="{ADE4FD5B-61E4-490E-ACBE-E3F5C124CEA9}" srcOrd="1" destOrd="0" presId="urn:microsoft.com/office/officeart/2005/8/layout/process4"/>
    <dgm:cxn modelId="{C9588E98-9964-4FE3-B313-A246E157A0D2}" srcId="{D44635CA-B120-444F-9BE1-35E4575DD28E}" destId="{A47DA7C5-FB61-4F61-905A-097E19E5381D}" srcOrd="0" destOrd="0" parTransId="{6B8FC2D5-87D0-4292-BF81-633B27C08168}" sibTransId="{AE83B2F6-E345-4E9B-A1EF-468703EFA438}"/>
    <dgm:cxn modelId="{4D4AB3B8-80D0-4CCF-BAF8-01E89703835C}" type="presOf" srcId="{04351EC9-7130-41A2-8961-C59B370682E8}" destId="{396426D5-3149-4026-8B6D-E47EBC39B5B3}" srcOrd="1" destOrd="0" presId="urn:microsoft.com/office/officeart/2005/8/layout/process4"/>
    <dgm:cxn modelId="{3B82007F-7EFC-4BE8-8CCB-26D1BAD77B72}" type="presOf" srcId="{AF0858A1-347D-44C5-9FC9-947C4A26A1F6}" destId="{77B3D37F-3AE0-40DF-89E2-44C4F2724D4E}" srcOrd="0" destOrd="0" presId="urn:microsoft.com/office/officeart/2005/8/layout/process4"/>
    <dgm:cxn modelId="{808F9BB1-0A17-484A-9281-273891C69C50}" srcId="{A47DA7C5-FB61-4F61-905A-097E19E5381D}" destId="{0FB388FB-103F-4BDD-AE6A-92DEAF7688D9}" srcOrd="0" destOrd="0" parTransId="{D8D27D91-3D7B-4CB2-B21A-16975A57DA51}" sibTransId="{7B3C32A3-B1FD-4722-8E23-9E99209F9E31}"/>
    <dgm:cxn modelId="{E9C8F388-4638-4AF0-BB0C-9E95344BC2AD}" type="presOf" srcId="{210EF068-B150-442D-B284-AEC5EBFA37BA}" destId="{C3C9997C-CAB4-4B99-BE4E-8A0AF6744BBE}" srcOrd="0" destOrd="0" presId="urn:microsoft.com/office/officeart/2005/8/layout/process4"/>
    <dgm:cxn modelId="{FC2AFE64-490C-4BAE-8C9C-DA7895932C15}" srcId="{9700B874-7A5B-4115-98F6-A301FB6636F5}" destId="{073DFA60-B379-49F1-857F-3F40A67CF122}" srcOrd="1" destOrd="0" parTransId="{40F4AF3A-30F9-4DB7-AACA-92FD2C073DD0}" sibTransId="{DF4B05A0-2030-4F99-ADCF-6B5F1653A99D}"/>
    <dgm:cxn modelId="{39AE04EB-85CC-4304-B441-18EB895A5BA5}" type="presOf" srcId="{ECF56B81-CE31-4904-99DB-D0DABA957A8D}" destId="{4C63910B-A3ED-49C8-B876-C6844F9FD4B7}" srcOrd="0" destOrd="0" presId="urn:microsoft.com/office/officeart/2005/8/layout/process4"/>
    <dgm:cxn modelId="{11CB7BC6-3C7E-4B7A-ACE7-DC23E8F23816}" type="presOf" srcId="{9700B874-7A5B-4115-98F6-A301FB6636F5}" destId="{765CAD3C-5FA5-4B9A-B073-094BEB9CB941}" srcOrd="1" destOrd="0" presId="urn:microsoft.com/office/officeart/2005/8/layout/process4"/>
    <dgm:cxn modelId="{400AF319-4F05-4FAB-B960-A96EA22D9725}" srcId="{D44635CA-B120-444F-9BE1-35E4575DD28E}" destId="{AF0858A1-347D-44C5-9FC9-947C4A26A1F6}" srcOrd="2" destOrd="0" parTransId="{6D1CB44E-A677-4C4E-BA4C-84D2270DFE72}" sibTransId="{D431DE4B-7405-4DA0-8AB4-AFC917D923FE}"/>
    <dgm:cxn modelId="{0E593724-838F-4289-AB99-F9E20C00D88B}" srcId="{04351EC9-7130-41A2-8961-C59B370682E8}" destId="{1A06E995-BB10-4740-AF71-E99A2442C890}" srcOrd="1" destOrd="0" parTransId="{1F973203-48CE-4CE8-862D-A1272F254ABD}" sibTransId="{FBCAC7FF-209E-458D-B271-35B26065C045}"/>
    <dgm:cxn modelId="{621337C2-445C-480A-934C-1F75D500ED7D}" srcId="{A47DA7C5-FB61-4F61-905A-097E19E5381D}" destId="{A3A7505F-2BFD-4610-9415-0469419928C3}" srcOrd="1" destOrd="0" parTransId="{C98EB09B-A02D-4B8F-9C03-A35386F7AB23}" sibTransId="{A198708C-B0B8-42F1-9644-5B96714C5FED}"/>
    <dgm:cxn modelId="{78BB0C05-3517-4CE9-B3EF-92A1166B2167}" srcId="{AF0858A1-347D-44C5-9FC9-947C4A26A1F6}" destId="{E553A7B9-D740-4465-9EE8-1C108757D663}" srcOrd="0" destOrd="0" parTransId="{EA829C8F-2B6F-4FF7-BEF0-F25E79CC2EED}" sibTransId="{5EABB917-BFCF-4028-8660-91D48BB3B607}"/>
    <dgm:cxn modelId="{F197FEC0-E416-4021-BC6B-1045BBD79486}" srcId="{210EF068-B150-442D-B284-AEC5EBFA37BA}" destId="{AB120476-3DA0-4BBD-BFCC-2DBB6C06AAE9}" srcOrd="0" destOrd="0" parTransId="{A7D07B25-0988-46A0-8A46-B1169F269FA7}" sibTransId="{865A44AE-FC67-4A3B-8699-A8F7CCE568F1}"/>
    <dgm:cxn modelId="{3D6827A4-6435-4495-96F9-BDB8CF880190}" type="presParOf" srcId="{58D09A8F-D5FA-4459-A7D8-CD4D6CA7BC32}" destId="{343B6E21-CEF8-49F2-80DA-47AB123764BB}" srcOrd="0" destOrd="0" presId="urn:microsoft.com/office/officeart/2005/8/layout/process4"/>
    <dgm:cxn modelId="{38559B47-8934-470C-A321-EFDED702F848}" type="presParOf" srcId="{343B6E21-CEF8-49F2-80DA-47AB123764BB}" destId="{C3C9997C-CAB4-4B99-BE4E-8A0AF6744BBE}" srcOrd="0" destOrd="0" presId="urn:microsoft.com/office/officeart/2005/8/layout/process4"/>
    <dgm:cxn modelId="{C0393B9D-CD92-462A-89A9-23720198BBC9}" type="presParOf" srcId="{343B6E21-CEF8-49F2-80DA-47AB123764BB}" destId="{ADE4FD5B-61E4-490E-ACBE-E3F5C124CEA9}" srcOrd="1" destOrd="0" presId="urn:microsoft.com/office/officeart/2005/8/layout/process4"/>
    <dgm:cxn modelId="{9235441A-937C-4213-8CCD-D523558E64F9}" type="presParOf" srcId="{343B6E21-CEF8-49F2-80DA-47AB123764BB}" destId="{A71DDF7B-3924-4E4C-83F0-5078FCB54AB0}" srcOrd="2" destOrd="0" presId="urn:microsoft.com/office/officeart/2005/8/layout/process4"/>
    <dgm:cxn modelId="{88626305-D8D4-4BBF-9F97-56A72B4A4BDE}" type="presParOf" srcId="{A71DDF7B-3924-4E4C-83F0-5078FCB54AB0}" destId="{FA1D0EBB-B953-49FE-8696-5BE2F5764CA0}" srcOrd="0" destOrd="0" presId="urn:microsoft.com/office/officeart/2005/8/layout/process4"/>
    <dgm:cxn modelId="{F24373DA-B4DC-4AE1-8F8E-F3B0D8DB4EFE}" type="presParOf" srcId="{A71DDF7B-3924-4E4C-83F0-5078FCB54AB0}" destId="{906F058E-2F88-40CF-B8C6-96393C128842}" srcOrd="1" destOrd="0" presId="urn:microsoft.com/office/officeart/2005/8/layout/process4"/>
    <dgm:cxn modelId="{00EF83C4-7330-4854-A2A5-9D44F295D1FA}" type="presParOf" srcId="{58D09A8F-D5FA-4459-A7D8-CD4D6CA7BC32}" destId="{98019CD7-55F8-4BC7-86C6-4D0D85EE8A33}" srcOrd="1" destOrd="0" presId="urn:microsoft.com/office/officeart/2005/8/layout/process4"/>
    <dgm:cxn modelId="{959F87D8-3FF4-49E3-AD4D-04B623D91983}" type="presParOf" srcId="{58D09A8F-D5FA-4459-A7D8-CD4D6CA7BC32}" destId="{918C921B-4070-468C-A653-1020657FE0B8}" srcOrd="2" destOrd="0" presId="urn:microsoft.com/office/officeart/2005/8/layout/process4"/>
    <dgm:cxn modelId="{2A938511-4910-4D18-9450-AA066423AD43}" type="presParOf" srcId="{918C921B-4070-468C-A653-1020657FE0B8}" destId="{C2031D9D-1624-498A-BA51-BB529A144CDE}" srcOrd="0" destOrd="0" presId="urn:microsoft.com/office/officeart/2005/8/layout/process4"/>
    <dgm:cxn modelId="{F43E146A-F713-4FB4-B06E-F2F672F3A649}" type="presParOf" srcId="{918C921B-4070-468C-A653-1020657FE0B8}" destId="{396426D5-3149-4026-8B6D-E47EBC39B5B3}" srcOrd="1" destOrd="0" presId="urn:microsoft.com/office/officeart/2005/8/layout/process4"/>
    <dgm:cxn modelId="{409D08B2-7DB8-4579-B083-6CC34D438445}" type="presParOf" srcId="{918C921B-4070-468C-A653-1020657FE0B8}" destId="{443E2448-4C77-4D1C-A4A6-C0573EB8C5B0}" srcOrd="2" destOrd="0" presId="urn:microsoft.com/office/officeart/2005/8/layout/process4"/>
    <dgm:cxn modelId="{A92BA35F-FC9E-4B70-8DDE-96E0E2BE56BE}" type="presParOf" srcId="{443E2448-4C77-4D1C-A4A6-C0573EB8C5B0}" destId="{E2041F48-B62C-4936-B301-F6DE69D5405B}" srcOrd="0" destOrd="0" presId="urn:microsoft.com/office/officeart/2005/8/layout/process4"/>
    <dgm:cxn modelId="{1D11CF46-0B4C-4F24-AB75-E2084BDFDA6A}" type="presParOf" srcId="{443E2448-4C77-4D1C-A4A6-C0573EB8C5B0}" destId="{8DE6DE9D-C867-45E5-B2D5-5A6859907F83}" srcOrd="1" destOrd="0" presId="urn:microsoft.com/office/officeart/2005/8/layout/process4"/>
    <dgm:cxn modelId="{F39916E5-7D15-4762-BF79-9F3482A9B8C6}" type="presParOf" srcId="{58D09A8F-D5FA-4459-A7D8-CD4D6CA7BC32}" destId="{BA8C1E8D-DFB5-4A19-BF34-E785A59FBF13}" srcOrd="3" destOrd="0" presId="urn:microsoft.com/office/officeart/2005/8/layout/process4"/>
    <dgm:cxn modelId="{629B2F1E-3E8C-4D3D-B5B0-A0C7AC6138D1}" type="presParOf" srcId="{58D09A8F-D5FA-4459-A7D8-CD4D6CA7BC32}" destId="{9BEFD998-6019-4AE8-8306-E708EEC192CF}" srcOrd="4" destOrd="0" presId="urn:microsoft.com/office/officeart/2005/8/layout/process4"/>
    <dgm:cxn modelId="{855AF647-47A9-492A-959F-30A411A775ED}" type="presParOf" srcId="{9BEFD998-6019-4AE8-8306-E708EEC192CF}" destId="{77B3D37F-3AE0-40DF-89E2-44C4F2724D4E}" srcOrd="0" destOrd="0" presId="urn:microsoft.com/office/officeart/2005/8/layout/process4"/>
    <dgm:cxn modelId="{6A8E1970-6785-4AE8-A6BA-773B2859F410}" type="presParOf" srcId="{9BEFD998-6019-4AE8-8306-E708EEC192CF}" destId="{DD24DCF2-1790-41AF-A631-F2FB992EACCB}" srcOrd="1" destOrd="0" presId="urn:microsoft.com/office/officeart/2005/8/layout/process4"/>
    <dgm:cxn modelId="{5E7E37F5-BD4C-4AEA-8450-6206B3993CAD}" type="presParOf" srcId="{9BEFD998-6019-4AE8-8306-E708EEC192CF}" destId="{85FF3E7F-6511-4CE8-90CD-18660939EB84}" srcOrd="2" destOrd="0" presId="urn:microsoft.com/office/officeart/2005/8/layout/process4"/>
    <dgm:cxn modelId="{170369C0-AA34-4303-979C-ADDFED5788D1}" type="presParOf" srcId="{85FF3E7F-6511-4CE8-90CD-18660939EB84}" destId="{F05DD9C9-35B2-43D7-BFDC-148F9A0B8AFF}" srcOrd="0" destOrd="0" presId="urn:microsoft.com/office/officeart/2005/8/layout/process4"/>
    <dgm:cxn modelId="{EF00C8EF-C178-4D38-8070-14A344554CBE}" type="presParOf" srcId="{85FF3E7F-6511-4CE8-90CD-18660939EB84}" destId="{6D63F60E-6AEB-40A6-BA14-F97BECBF0D72}" srcOrd="1" destOrd="0" presId="urn:microsoft.com/office/officeart/2005/8/layout/process4"/>
    <dgm:cxn modelId="{08505DF1-6980-471F-869F-4045747646E6}" type="presParOf" srcId="{58D09A8F-D5FA-4459-A7D8-CD4D6CA7BC32}" destId="{2D3A6318-4C9C-4AC5-B40F-FD4D5D124A53}" srcOrd="5" destOrd="0" presId="urn:microsoft.com/office/officeart/2005/8/layout/process4"/>
    <dgm:cxn modelId="{BBF68AB7-5AAC-4D79-BA13-5AA2B3B32DAE}" type="presParOf" srcId="{58D09A8F-D5FA-4459-A7D8-CD4D6CA7BC32}" destId="{769C1E39-B85F-4063-A4B6-25BE4FD11BA4}" srcOrd="6" destOrd="0" presId="urn:microsoft.com/office/officeart/2005/8/layout/process4"/>
    <dgm:cxn modelId="{562F5E3C-570B-40F5-AC8C-E06EDA58F102}" type="presParOf" srcId="{769C1E39-B85F-4063-A4B6-25BE4FD11BA4}" destId="{656A165C-9F8D-4DE8-95B9-9441EB0DE1AD}" srcOrd="0" destOrd="0" presId="urn:microsoft.com/office/officeart/2005/8/layout/process4"/>
    <dgm:cxn modelId="{58D0E4BD-00D9-41E2-9F04-48AA5D995D51}" type="presParOf" srcId="{769C1E39-B85F-4063-A4B6-25BE4FD11BA4}" destId="{765CAD3C-5FA5-4B9A-B073-094BEB9CB941}" srcOrd="1" destOrd="0" presId="urn:microsoft.com/office/officeart/2005/8/layout/process4"/>
    <dgm:cxn modelId="{1549042E-71FD-48D6-A40B-85E9D7F1F130}" type="presParOf" srcId="{769C1E39-B85F-4063-A4B6-25BE4FD11BA4}" destId="{20F33583-D7F0-490F-ABAC-578EC7AA5DA4}" srcOrd="2" destOrd="0" presId="urn:microsoft.com/office/officeart/2005/8/layout/process4"/>
    <dgm:cxn modelId="{0BFB1A81-3253-4F63-8DE1-D78C723B8FF1}" type="presParOf" srcId="{20F33583-D7F0-490F-ABAC-578EC7AA5DA4}" destId="{4C63910B-A3ED-49C8-B876-C6844F9FD4B7}" srcOrd="0" destOrd="0" presId="urn:microsoft.com/office/officeart/2005/8/layout/process4"/>
    <dgm:cxn modelId="{AB1BAA5F-9816-4EEE-9DF7-F3EDCE74AB4B}" type="presParOf" srcId="{20F33583-D7F0-490F-ABAC-578EC7AA5DA4}" destId="{330065F9-9757-4CA5-9839-1D8CF8F2F289}" srcOrd="1" destOrd="0" presId="urn:microsoft.com/office/officeart/2005/8/layout/process4"/>
    <dgm:cxn modelId="{AE3CFB6F-0810-4BE9-BF5B-05343EA42635}" type="presParOf" srcId="{58D09A8F-D5FA-4459-A7D8-CD4D6CA7BC32}" destId="{BF1549D1-55FF-4945-83DF-0DE0EB1D41D4}" srcOrd="7" destOrd="0" presId="urn:microsoft.com/office/officeart/2005/8/layout/process4"/>
    <dgm:cxn modelId="{40AE3704-250E-459F-93F3-D4315C605D0C}" type="presParOf" srcId="{58D09A8F-D5FA-4459-A7D8-CD4D6CA7BC32}" destId="{73BF5465-2878-46FF-8830-BDD9140B4B57}" srcOrd="8" destOrd="0" presId="urn:microsoft.com/office/officeart/2005/8/layout/process4"/>
    <dgm:cxn modelId="{CE572E3D-5566-42BD-83AD-00522B7F989C}" type="presParOf" srcId="{73BF5465-2878-46FF-8830-BDD9140B4B57}" destId="{16129755-163B-419A-9E61-9FEB10ADBD28}" srcOrd="0" destOrd="0" presId="urn:microsoft.com/office/officeart/2005/8/layout/process4"/>
    <dgm:cxn modelId="{E0480D4F-CBC9-4C96-9C52-74C7B5FE2F71}" type="presParOf" srcId="{73BF5465-2878-46FF-8830-BDD9140B4B57}" destId="{750F5796-C235-44CE-BE78-CE8271D86B5D}" srcOrd="1" destOrd="0" presId="urn:microsoft.com/office/officeart/2005/8/layout/process4"/>
    <dgm:cxn modelId="{32197A51-2790-410A-8BC2-488BDA60A385}" type="presParOf" srcId="{73BF5465-2878-46FF-8830-BDD9140B4B57}" destId="{9F8DFF42-717B-4EA9-AAD4-FF0C3D9B089F}" srcOrd="2" destOrd="0" presId="urn:microsoft.com/office/officeart/2005/8/layout/process4"/>
    <dgm:cxn modelId="{9F39BBF3-4E75-4401-A10D-6272BFCA7735}" type="presParOf" srcId="{9F8DFF42-717B-4EA9-AAD4-FF0C3D9B089F}" destId="{640A1683-3FE4-4F5E-A9B9-264E56E0218C}" srcOrd="0" destOrd="0" presId="urn:microsoft.com/office/officeart/2005/8/layout/process4"/>
    <dgm:cxn modelId="{DB7869B2-483C-441F-A3F6-51F0016D4720}" type="presParOf" srcId="{9F8DFF42-717B-4EA9-AAD4-FF0C3D9B089F}" destId="{93E73D5C-B865-4F6A-A079-DB8AE9BE936C}"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D3D886-9E0C-48E1-A102-EBB550F515D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CBDBC0D-55E5-41A2-9EAF-7406D69EF926}">
      <dgm:prSet phldrT="[Text]"/>
      <dgm:spPr/>
      <dgm:t>
        <a:bodyPr/>
        <a:lstStyle/>
        <a:p>
          <a:r>
            <a:rPr lang="en-US" dirty="0" smtClean="0"/>
            <a:t>Lead Agency</a:t>
          </a:r>
          <a:endParaRPr lang="en-US" dirty="0"/>
        </a:p>
      </dgm:t>
    </dgm:pt>
    <dgm:pt modelId="{D76CD2C0-D00E-4F00-8241-79D46F31678E}" type="parTrans" cxnId="{63E61BF4-B1F3-4BA7-9269-3B52F75D41A6}">
      <dgm:prSet/>
      <dgm:spPr/>
      <dgm:t>
        <a:bodyPr/>
        <a:lstStyle/>
        <a:p>
          <a:endParaRPr lang="en-US"/>
        </a:p>
      </dgm:t>
    </dgm:pt>
    <dgm:pt modelId="{F992123B-E237-4FEB-9998-EF00E2E3B918}" type="sibTrans" cxnId="{63E61BF4-B1F3-4BA7-9269-3B52F75D41A6}">
      <dgm:prSet/>
      <dgm:spPr/>
      <dgm:t>
        <a:bodyPr/>
        <a:lstStyle/>
        <a:p>
          <a:endParaRPr lang="en-US"/>
        </a:p>
      </dgm:t>
    </dgm:pt>
    <dgm:pt modelId="{BE6ACA86-DDBC-4EEF-9332-F1DB3347B1FD}">
      <dgm:prSet phldrT="[Text]"/>
      <dgm:spPr/>
      <dgm:t>
        <a:bodyPr/>
        <a:lstStyle/>
        <a:p>
          <a:r>
            <a:rPr lang="en-US" dirty="0" smtClean="0"/>
            <a:t>Internal service provider</a:t>
          </a:r>
          <a:endParaRPr lang="en-US" dirty="0"/>
        </a:p>
      </dgm:t>
    </dgm:pt>
    <dgm:pt modelId="{80069BFE-CC70-4D1E-BD64-0EB21E425747}" type="parTrans" cxnId="{73013413-BDD8-4369-BCA0-1904F37B9A8A}">
      <dgm:prSet/>
      <dgm:spPr/>
      <dgm:t>
        <a:bodyPr/>
        <a:lstStyle/>
        <a:p>
          <a:endParaRPr lang="en-US"/>
        </a:p>
      </dgm:t>
    </dgm:pt>
    <dgm:pt modelId="{4F584EED-CBD7-45D8-B7C0-D4E197372C9E}" type="sibTrans" cxnId="{73013413-BDD8-4369-BCA0-1904F37B9A8A}">
      <dgm:prSet/>
      <dgm:spPr/>
      <dgm:t>
        <a:bodyPr/>
        <a:lstStyle/>
        <a:p>
          <a:endParaRPr lang="en-US"/>
        </a:p>
      </dgm:t>
    </dgm:pt>
    <dgm:pt modelId="{8F596937-0C3C-4B69-844F-CE643C7BA69D}">
      <dgm:prSet phldrT="[Text]"/>
      <dgm:spPr/>
      <dgm:t>
        <a:bodyPr/>
        <a:lstStyle/>
        <a:p>
          <a:r>
            <a:rPr lang="en-US" dirty="0" smtClean="0"/>
            <a:t>One Agency (supplier) to other agencies (clients)</a:t>
          </a:r>
          <a:endParaRPr lang="en-US" dirty="0"/>
        </a:p>
      </dgm:t>
    </dgm:pt>
    <dgm:pt modelId="{B3B2FF21-3112-460A-A7D8-255D92EE216C}" type="parTrans" cxnId="{40B2E0DF-C60E-4336-B5E4-852DDA0722F2}">
      <dgm:prSet/>
      <dgm:spPr/>
      <dgm:t>
        <a:bodyPr/>
        <a:lstStyle/>
        <a:p>
          <a:endParaRPr lang="en-US"/>
        </a:p>
      </dgm:t>
    </dgm:pt>
    <dgm:pt modelId="{7CAB5A09-7280-4A08-B86F-44F05F718CF8}" type="sibTrans" cxnId="{40B2E0DF-C60E-4336-B5E4-852DDA0722F2}">
      <dgm:prSet/>
      <dgm:spPr/>
      <dgm:t>
        <a:bodyPr/>
        <a:lstStyle/>
        <a:p>
          <a:endParaRPr lang="en-US"/>
        </a:p>
      </dgm:t>
    </dgm:pt>
    <dgm:pt modelId="{D8558E07-D052-4478-93FE-2BD006FBDCBF}">
      <dgm:prSet phldrT="[Text]"/>
      <dgm:spPr/>
      <dgm:t>
        <a:bodyPr/>
        <a:lstStyle/>
        <a:p>
          <a:r>
            <a:rPr lang="en-US" dirty="0" smtClean="0"/>
            <a:t>Outsourced</a:t>
          </a:r>
          <a:endParaRPr lang="en-US" dirty="0"/>
        </a:p>
      </dgm:t>
    </dgm:pt>
    <dgm:pt modelId="{59856BF7-68AE-420C-BAFA-0DA3A6982008}" type="parTrans" cxnId="{5F47B23B-7883-460D-875E-5BBB715D9A0A}">
      <dgm:prSet/>
      <dgm:spPr/>
      <dgm:t>
        <a:bodyPr/>
        <a:lstStyle/>
        <a:p>
          <a:endParaRPr lang="en-US"/>
        </a:p>
      </dgm:t>
    </dgm:pt>
    <dgm:pt modelId="{A16DBE03-B241-4671-8DDB-E41A3D402ED9}" type="sibTrans" cxnId="{5F47B23B-7883-460D-875E-5BBB715D9A0A}">
      <dgm:prSet/>
      <dgm:spPr/>
      <dgm:t>
        <a:bodyPr/>
        <a:lstStyle/>
        <a:p>
          <a:endParaRPr lang="en-US"/>
        </a:p>
      </dgm:t>
    </dgm:pt>
    <dgm:pt modelId="{7B69144B-37E2-404B-9A76-6CF3A7A72B48}">
      <dgm:prSet phldrT="[Text]"/>
      <dgm:spPr/>
      <dgm:t>
        <a:bodyPr/>
        <a:lstStyle/>
        <a:p>
          <a:r>
            <a:rPr lang="en-US" dirty="0" smtClean="0"/>
            <a:t>One agency manages the contract</a:t>
          </a:r>
          <a:endParaRPr lang="en-US" dirty="0"/>
        </a:p>
      </dgm:t>
    </dgm:pt>
    <dgm:pt modelId="{C4BA26C8-1621-4CE8-AC3E-EB84FC02DA59}" type="parTrans" cxnId="{1897F75D-351E-4375-BD60-84997E5B6A70}">
      <dgm:prSet/>
      <dgm:spPr/>
      <dgm:t>
        <a:bodyPr/>
        <a:lstStyle/>
        <a:p>
          <a:endParaRPr lang="en-US"/>
        </a:p>
      </dgm:t>
    </dgm:pt>
    <dgm:pt modelId="{3605C7FF-EC9F-4188-BD35-0F86D8A0EC8F}" type="sibTrans" cxnId="{1897F75D-351E-4375-BD60-84997E5B6A70}">
      <dgm:prSet/>
      <dgm:spPr/>
      <dgm:t>
        <a:bodyPr/>
        <a:lstStyle/>
        <a:p>
          <a:endParaRPr lang="en-US"/>
        </a:p>
      </dgm:t>
    </dgm:pt>
    <dgm:pt modelId="{D137E670-805C-4D49-A26C-F104DF0B0AD8}">
      <dgm:prSet phldrT="[Text]"/>
      <dgm:spPr/>
      <dgm:t>
        <a:bodyPr/>
        <a:lstStyle/>
        <a:p>
          <a:r>
            <a:rPr lang="en-US" dirty="0" smtClean="0"/>
            <a:t>Requires min. supplier base in market</a:t>
          </a:r>
          <a:endParaRPr lang="en-US" dirty="0"/>
        </a:p>
      </dgm:t>
    </dgm:pt>
    <dgm:pt modelId="{47252F79-E26E-453E-8070-CFC22A45E04F}" type="parTrans" cxnId="{A7A6D669-B875-4934-9E35-D5BBADE67AC7}">
      <dgm:prSet/>
      <dgm:spPr/>
      <dgm:t>
        <a:bodyPr/>
        <a:lstStyle/>
        <a:p>
          <a:endParaRPr lang="en-US"/>
        </a:p>
      </dgm:t>
    </dgm:pt>
    <dgm:pt modelId="{F7454244-D369-4B1A-A914-E55FF65894F9}" type="sibTrans" cxnId="{A7A6D669-B875-4934-9E35-D5BBADE67AC7}">
      <dgm:prSet/>
      <dgm:spPr/>
      <dgm:t>
        <a:bodyPr/>
        <a:lstStyle/>
        <a:p>
          <a:endParaRPr lang="en-US"/>
        </a:p>
      </dgm:t>
    </dgm:pt>
    <dgm:pt modelId="{866357FC-1C08-4338-8864-44795B2E3FB0}">
      <dgm:prSet phldrT="[Text]"/>
      <dgm:spPr/>
      <dgm:t>
        <a:bodyPr/>
        <a:lstStyle/>
        <a:p>
          <a:r>
            <a:rPr lang="en-US" dirty="0" smtClean="0"/>
            <a:t>Integrated Service Center</a:t>
          </a:r>
          <a:endParaRPr lang="en-US" dirty="0"/>
        </a:p>
      </dgm:t>
    </dgm:pt>
    <dgm:pt modelId="{68116975-2CB8-4516-B66A-2AA0E15055AC}" type="parTrans" cxnId="{96A850E4-C8F6-4281-8235-A53971C40913}">
      <dgm:prSet/>
      <dgm:spPr/>
      <dgm:t>
        <a:bodyPr/>
        <a:lstStyle/>
        <a:p>
          <a:endParaRPr lang="en-US"/>
        </a:p>
      </dgm:t>
    </dgm:pt>
    <dgm:pt modelId="{50E5C99D-47A6-4442-9EBA-70FC8AFD87B0}" type="sibTrans" cxnId="{96A850E4-C8F6-4281-8235-A53971C40913}">
      <dgm:prSet/>
      <dgm:spPr/>
      <dgm:t>
        <a:bodyPr/>
        <a:lstStyle/>
        <a:p>
          <a:endParaRPr lang="en-US"/>
        </a:p>
      </dgm:t>
    </dgm:pt>
    <dgm:pt modelId="{7F83D9F6-7CE4-495C-A8B0-F34158E461C6}">
      <dgm:prSet phldrT="[Text]"/>
      <dgm:spPr/>
      <dgm:t>
        <a:bodyPr/>
        <a:lstStyle/>
        <a:p>
          <a:r>
            <a:rPr lang="en-US" dirty="0" smtClean="0"/>
            <a:t>Internal Service provider</a:t>
          </a:r>
          <a:endParaRPr lang="en-US" dirty="0"/>
        </a:p>
      </dgm:t>
    </dgm:pt>
    <dgm:pt modelId="{4CB7771F-0B98-4387-83FD-19CEC73B8CA9}" type="parTrans" cxnId="{5DA90812-0FC6-40EB-8BAB-62E98C3CBE58}">
      <dgm:prSet/>
      <dgm:spPr/>
      <dgm:t>
        <a:bodyPr/>
        <a:lstStyle/>
        <a:p>
          <a:endParaRPr lang="en-US"/>
        </a:p>
      </dgm:t>
    </dgm:pt>
    <dgm:pt modelId="{F334DB2E-F7CF-4DF4-ABD1-1C3F1CC60280}" type="sibTrans" cxnId="{5DA90812-0FC6-40EB-8BAB-62E98C3CBE58}">
      <dgm:prSet/>
      <dgm:spPr/>
      <dgm:t>
        <a:bodyPr/>
        <a:lstStyle/>
        <a:p>
          <a:endParaRPr lang="en-US"/>
        </a:p>
      </dgm:t>
    </dgm:pt>
    <dgm:pt modelId="{93F321BC-856F-4F8E-AF6E-121EFCD0944A}">
      <dgm:prSet phldrT="[Text]"/>
      <dgm:spPr/>
      <dgm:t>
        <a:bodyPr/>
        <a:lstStyle/>
        <a:p>
          <a:r>
            <a:rPr lang="en-US" dirty="0" smtClean="0"/>
            <a:t>Requires robust analysis and min. critical mass</a:t>
          </a:r>
          <a:endParaRPr lang="en-US" dirty="0"/>
        </a:p>
      </dgm:t>
    </dgm:pt>
    <dgm:pt modelId="{41CA1B47-3AD3-40BF-8FF5-7F3F810071CC}" type="parTrans" cxnId="{0AAB5413-41CB-4E12-ADCB-88AE275314CD}">
      <dgm:prSet/>
      <dgm:spPr/>
      <dgm:t>
        <a:bodyPr/>
        <a:lstStyle/>
        <a:p>
          <a:endParaRPr lang="en-US"/>
        </a:p>
      </dgm:t>
    </dgm:pt>
    <dgm:pt modelId="{1C178E0D-3851-4CB8-8CB9-DCA93B893057}" type="sibTrans" cxnId="{0AAB5413-41CB-4E12-ADCB-88AE275314CD}">
      <dgm:prSet/>
      <dgm:spPr/>
      <dgm:t>
        <a:bodyPr/>
        <a:lstStyle/>
        <a:p>
          <a:endParaRPr lang="en-US"/>
        </a:p>
      </dgm:t>
    </dgm:pt>
    <dgm:pt modelId="{42FA7F8C-194B-4331-ADDA-6BD106DB0CE5}">
      <dgm:prSet phldrT="[Text]"/>
      <dgm:spPr/>
      <dgm:t>
        <a:bodyPr/>
        <a:lstStyle/>
        <a:p>
          <a:r>
            <a:rPr lang="en-US" dirty="0" smtClean="0"/>
            <a:t>Traditional model CS</a:t>
          </a:r>
          <a:endParaRPr lang="en-US" dirty="0"/>
        </a:p>
      </dgm:t>
    </dgm:pt>
    <dgm:pt modelId="{06A20D9B-0FFA-4ACA-B267-917D35FE1117}" type="parTrans" cxnId="{7F10F8E7-C045-4876-8305-70A765582FA4}">
      <dgm:prSet/>
      <dgm:spPr/>
      <dgm:t>
        <a:bodyPr/>
        <a:lstStyle/>
        <a:p>
          <a:endParaRPr lang="en-US"/>
        </a:p>
      </dgm:t>
    </dgm:pt>
    <dgm:pt modelId="{7787BCB0-ADA7-4C4C-AAA3-2BFBF75D6683}" type="sibTrans" cxnId="{7F10F8E7-C045-4876-8305-70A765582FA4}">
      <dgm:prSet/>
      <dgm:spPr/>
      <dgm:t>
        <a:bodyPr/>
        <a:lstStyle/>
        <a:p>
          <a:endParaRPr lang="en-US"/>
        </a:p>
      </dgm:t>
    </dgm:pt>
    <dgm:pt modelId="{26BACD3F-9720-46EF-ACE9-CA762138DED8}">
      <dgm:prSet phldrT="[Text]"/>
      <dgm:spPr/>
      <dgm:t>
        <a:bodyPr/>
        <a:lstStyle/>
        <a:p>
          <a:r>
            <a:rPr lang="en-US" dirty="0" smtClean="0"/>
            <a:t>External service provider</a:t>
          </a:r>
          <a:endParaRPr lang="en-US" dirty="0"/>
        </a:p>
      </dgm:t>
    </dgm:pt>
    <dgm:pt modelId="{9F03ADAC-446F-4664-87DF-DF82BBADFA27}" type="parTrans" cxnId="{37840BE0-1C42-41E1-8C02-5BF15917D452}">
      <dgm:prSet/>
      <dgm:spPr/>
      <dgm:t>
        <a:bodyPr/>
        <a:lstStyle/>
        <a:p>
          <a:endParaRPr lang="en-US"/>
        </a:p>
      </dgm:t>
    </dgm:pt>
    <dgm:pt modelId="{DDC04804-063A-40E2-A525-881E32F85072}" type="sibTrans" cxnId="{37840BE0-1C42-41E1-8C02-5BF15917D452}">
      <dgm:prSet/>
      <dgm:spPr/>
      <dgm:t>
        <a:bodyPr/>
        <a:lstStyle/>
        <a:p>
          <a:endParaRPr lang="en-US"/>
        </a:p>
      </dgm:t>
    </dgm:pt>
    <dgm:pt modelId="{EE3D5B9C-932F-4281-B82F-6CCF6C4882C4}">
      <dgm:prSet phldrT="[Text]"/>
      <dgm:spPr/>
      <dgm:t>
        <a:bodyPr/>
        <a:lstStyle/>
        <a:p>
          <a:r>
            <a:rPr lang="en-US" dirty="0" smtClean="0"/>
            <a:t>OMT led</a:t>
          </a:r>
          <a:endParaRPr lang="en-US" dirty="0"/>
        </a:p>
      </dgm:t>
    </dgm:pt>
    <dgm:pt modelId="{1DAD2C4B-3C1F-4383-953A-9D4011C48EC6}" type="parTrans" cxnId="{1F016F9C-1902-4E05-ABC1-2BBF3D30E554}">
      <dgm:prSet/>
      <dgm:spPr/>
      <dgm:t>
        <a:bodyPr/>
        <a:lstStyle/>
        <a:p>
          <a:endParaRPr lang="en-US"/>
        </a:p>
      </dgm:t>
    </dgm:pt>
    <dgm:pt modelId="{FA29B9BA-4551-4001-BBD3-AF8B28A3F345}" type="sibTrans" cxnId="{1F016F9C-1902-4E05-ABC1-2BBF3D30E554}">
      <dgm:prSet/>
      <dgm:spPr/>
      <dgm:t>
        <a:bodyPr/>
        <a:lstStyle/>
        <a:p>
          <a:endParaRPr lang="en-US"/>
        </a:p>
      </dgm:t>
    </dgm:pt>
    <dgm:pt modelId="{FA4BAA11-E93C-4256-AB62-A9B38805C7F9}">
      <dgm:prSet phldrT="[Text]"/>
      <dgm:spPr/>
      <dgm:t>
        <a:bodyPr/>
        <a:lstStyle/>
        <a:p>
          <a:r>
            <a:rPr lang="en-US" dirty="0" smtClean="0"/>
            <a:t>Single service window</a:t>
          </a:r>
          <a:endParaRPr lang="en-US" dirty="0"/>
        </a:p>
      </dgm:t>
    </dgm:pt>
    <dgm:pt modelId="{C7D5F2C9-0EC3-42CA-9744-6A60624E73A8}" type="parTrans" cxnId="{E7EED4F3-C060-44C2-976B-E4EFD8436523}">
      <dgm:prSet/>
      <dgm:spPr/>
      <dgm:t>
        <a:bodyPr/>
        <a:lstStyle/>
        <a:p>
          <a:endParaRPr lang="en-US"/>
        </a:p>
      </dgm:t>
    </dgm:pt>
    <dgm:pt modelId="{F9FC8D3E-4381-4663-9EFB-2FEC8637D98F}" type="sibTrans" cxnId="{E7EED4F3-C060-44C2-976B-E4EFD8436523}">
      <dgm:prSet/>
      <dgm:spPr/>
      <dgm:t>
        <a:bodyPr/>
        <a:lstStyle/>
        <a:p>
          <a:endParaRPr lang="en-US"/>
        </a:p>
      </dgm:t>
    </dgm:pt>
    <dgm:pt modelId="{1ECCB63B-751B-4903-B5AB-341306F50D6B}">
      <dgm:prSet phldrT="[Text]"/>
      <dgm:spPr/>
      <dgm:t>
        <a:bodyPr/>
        <a:lstStyle/>
        <a:p>
          <a:r>
            <a:rPr lang="en-US" dirty="0" smtClean="0"/>
            <a:t>Dedicated unit proving services to client agencies</a:t>
          </a:r>
          <a:endParaRPr lang="en-US" dirty="0"/>
        </a:p>
      </dgm:t>
    </dgm:pt>
    <dgm:pt modelId="{EACE47ED-61AD-4D3F-9E2F-D2E18342F9D4}" type="parTrans" cxnId="{8E85631F-3981-4BED-985B-A3E845399513}">
      <dgm:prSet/>
      <dgm:spPr/>
      <dgm:t>
        <a:bodyPr/>
        <a:lstStyle/>
        <a:p>
          <a:endParaRPr lang="en-US"/>
        </a:p>
      </dgm:t>
    </dgm:pt>
    <dgm:pt modelId="{0FCC1691-33CE-4EE1-9A84-258EF551B279}" type="sibTrans" cxnId="{8E85631F-3981-4BED-985B-A3E845399513}">
      <dgm:prSet/>
      <dgm:spPr/>
      <dgm:t>
        <a:bodyPr/>
        <a:lstStyle/>
        <a:p>
          <a:endParaRPr lang="en-US"/>
        </a:p>
      </dgm:t>
    </dgm:pt>
    <dgm:pt modelId="{D619061E-4A22-497C-8CD4-6DAB81F0860E}" type="pres">
      <dgm:prSet presAssocID="{D3D3D886-9E0C-48E1-A102-EBB550F515D0}" presName="Name0" presStyleCnt="0">
        <dgm:presLayoutVars>
          <dgm:dir/>
          <dgm:animLvl val="lvl"/>
          <dgm:resizeHandles val="exact"/>
        </dgm:presLayoutVars>
      </dgm:prSet>
      <dgm:spPr/>
      <dgm:t>
        <a:bodyPr/>
        <a:lstStyle/>
        <a:p>
          <a:endParaRPr lang="en-US"/>
        </a:p>
      </dgm:t>
    </dgm:pt>
    <dgm:pt modelId="{DF240FCD-EC72-479E-B43C-FE2044CA139F}" type="pres">
      <dgm:prSet presAssocID="{1CBDBC0D-55E5-41A2-9EAF-7406D69EF926}" presName="composite" presStyleCnt="0"/>
      <dgm:spPr/>
    </dgm:pt>
    <dgm:pt modelId="{D7D461F8-A5C2-47D7-A7FC-532197803748}" type="pres">
      <dgm:prSet presAssocID="{1CBDBC0D-55E5-41A2-9EAF-7406D69EF926}" presName="parTx" presStyleLbl="alignNode1" presStyleIdx="0" presStyleCnt="3">
        <dgm:presLayoutVars>
          <dgm:chMax val="0"/>
          <dgm:chPref val="0"/>
          <dgm:bulletEnabled val="1"/>
        </dgm:presLayoutVars>
      </dgm:prSet>
      <dgm:spPr/>
      <dgm:t>
        <a:bodyPr/>
        <a:lstStyle/>
        <a:p>
          <a:endParaRPr lang="en-US"/>
        </a:p>
      </dgm:t>
    </dgm:pt>
    <dgm:pt modelId="{BB07FAE6-67A9-4EAF-A75A-C199E0B9A521}" type="pres">
      <dgm:prSet presAssocID="{1CBDBC0D-55E5-41A2-9EAF-7406D69EF926}" presName="desTx" presStyleLbl="alignAccFollowNode1" presStyleIdx="0" presStyleCnt="3">
        <dgm:presLayoutVars>
          <dgm:bulletEnabled val="1"/>
        </dgm:presLayoutVars>
      </dgm:prSet>
      <dgm:spPr/>
      <dgm:t>
        <a:bodyPr/>
        <a:lstStyle/>
        <a:p>
          <a:endParaRPr lang="en-US"/>
        </a:p>
      </dgm:t>
    </dgm:pt>
    <dgm:pt modelId="{5BA5C898-6254-4B1A-9C48-88F36C308FEB}" type="pres">
      <dgm:prSet presAssocID="{F992123B-E237-4FEB-9998-EF00E2E3B918}" presName="space" presStyleCnt="0"/>
      <dgm:spPr/>
    </dgm:pt>
    <dgm:pt modelId="{D78AB1DD-2432-4025-A317-6461F1895078}" type="pres">
      <dgm:prSet presAssocID="{D8558E07-D052-4478-93FE-2BD006FBDCBF}" presName="composite" presStyleCnt="0"/>
      <dgm:spPr/>
    </dgm:pt>
    <dgm:pt modelId="{37E735E7-6AC0-445A-A600-2CAB68F6503E}" type="pres">
      <dgm:prSet presAssocID="{D8558E07-D052-4478-93FE-2BD006FBDCBF}" presName="parTx" presStyleLbl="alignNode1" presStyleIdx="1" presStyleCnt="3">
        <dgm:presLayoutVars>
          <dgm:chMax val="0"/>
          <dgm:chPref val="0"/>
          <dgm:bulletEnabled val="1"/>
        </dgm:presLayoutVars>
      </dgm:prSet>
      <dgm:spPr/>
      <dgm:t>
        <a:bodyPr/>
        <a:lstStyle/>
        <a:p>
          <a:endParaRPr lang="en-US"/>
        </a:p>
      </dgm:t>
    </dgm:pt>
    <dgm:pt modelId="{1A2A0EC8-22D9-4A3B-9410-9C47AD06F69C}" type="pres">
      <dgm:prSet presAssocID="{D8558E07-D052-4478-93FE-2BD006FBDCBF}" presName="desTx" presStyleLbl="alignAccFollowNode1" presStyleIdx="1" presStyleCnt="3">
        <dgm:presLayoutVars>
          <dgm:bulletEnabled val="1"/>
        </dgm:presLayoutVars>
      </dgm:prSet>
      <dgm:spPr/>
      <dgm:t>
        <a:bodyPr/>
        <a:lstStyle/>
        <a:p>
          <a:endParaRPr lang="en-US"/>
        </a:p>
      </dgm:t>
    </dgm:pt>
    <dgm:pt modelId="{3B3ACEE5-73F2-4DA8-B060-BE346DBF3B8D}" type="pres">
      <dgm:prSet presAssocID="{A16DBE03-B241-4671-8DDB-E41A3D402ED9}" presName="space" presStyleCnt="0"/>
      <dgm:spPr/>
    </dgm:pt>
    <dgm:pt modelId="{E86533EF-E4AC-4922-A27E-75547FDD98B4}" type="pres">
      <dgm:prSet presAssocID="{866357FC-1C08-4338-8864-44795B2E3FB0}" presName="composite" presStyleCnt="0"/>
      <dgm:spPr/>
    </dgm:pt>
    <dgm:pt modelId="{AD70DB9E-C805-45F6-B7AA-D1021E3F867D}" type="pres">
      <dgm:prSet presAssocID="{866357FC-1C08-4338-8864-44795B2E3FB0}" presName="parTx" presStyleLbl="alignNode1" presStyleIdx="2" presStyleCnt="3">
        <dgm:presLayoutVars>
          <dgm:chMax val="0"/>
          <dgm:chPref val="0"/>
          <dgm:bulletEnabled val="1"/>
        </dgm:presLayoutVars>
      </dgm:prSet>
      <dgm:spPr/>
      <dgm:t>
        <a:bodyPr/>
        <a:lstStyle/>
        <a:p>
          <a:endParaRPr lang="en-US"/>
        </a:p>
      </dgm:t>
    </dgm:pt>
    <dgm:pt modelId="{93418336-B9C1-4260-BFA7-7458FD97D099}" type="pres">
      <dgm:prSet presAssocID="{866357FC-1C08-4338-8864-44795B2E3FB0}" presName="desTx" presStyleLbl="alignAccFollowNode1" presStyleIdx="2" presStyleCnt="3">
        <dgm:presLayoutVars>
          <dgm:bulletEnabled val="1"/>
        </dgm:presLayoutVars>
      </dgm:prSet>
      <dgm:spPr/>
      <dgm:t>
        <a:bodyPr/>
        <a:lstStyle/>
        <a:p>
          <a:endParaRPr lang="en-US"/>
        </a:p>
      </dgm:t>
    </dgm:pt>
  </dgm:ptLst>
  <dgm:cxnLst>
    <dgm:cxn modelId="{63E61BF4-B1F3-4BA7-9269-3B52F75D41A6}" srcId="{D3D3D886-9E0C-48E1-A102-EBB550F515D0}" destId="{1CBDBC0D-55E5-41A2-9EAF-7406D69EF926}" srcOrd="0" destOrd="0" parTransId="{D76CD2C0-D00E-4F00-8241-79D46F31678E}" sibTransId="{F992123B-E237-4FEB-9998-EF00E2E3B918}"/>
    <dgm:cxn modelId="{0AAB5413-41CB-4E12-ADCB-88AE275314CD}" srcId="{866357FC-1C08-4338-8864-44795B2E3FB0}" destId="{93F321BC-856F-4F8E-AF6E-121EFCD0944A}" srcOrd="3" destOrd="0" parTransId="{41CA1B47-3AD3-40BF-8FF5-7F3F810071CC}" sibTransId="{1C178E0D-3851-4CB8-8CB9-DCA93B893057}"/>
    <dgm:cxn modelId="{7439B987-91EB-4D68-A494-83822E78094F}" type="presOf" srcId="{866357FC-1C08-4338-8864-44795B2E3FB0}" destId="{AD70DB9E-C805-45F6-B7AA-D1021E3F867D}" srcOrd="0" destOrd="0" presId="urn:microsoft.com/office/officeart/2005/8/layout/hList1"/>
    <dgm:cxn modelId="{0964AAE3-DA79-49C6-A437-AD7242C3C525}" type="presOf" srcId="{1ECCB63B-751B-4903-B5AB-341306F50D6B}" destId="{93418336-B9C1-4260-BFA7-7458FD97D099}" srcOrd="0" destOrd="2" presId="urn:microsoft.com/office/officeart/2005/8/layout/hList1"/>
    <dgm:cxn modelId="{5F47B23B-7883-460D-875E-5BBB715D9A0A}" srcId="{D3D3D886-9E0C-48E1-A102-EBB550F515D0}" destId="{D8558E07-D052-4478-93FE-2BD006FBDCBF}" srcOrd="1" destOrd="0" parTransId="{59856BF7-68AE-420C-BAFA-0DA3A6982008}" sibTransId="{A16DBE03-B241-4671-8DDB-E41A3D402ED9}"/>
    <dgm:cxn modelId="{BA708391-D7E2-4078-9630-B011A9C05B1B}" type="presOf" srcId="{D3D3D886-9E0C-48E1-A102-EBB550F515D0}" destId="{D619061E-4A22-497C-8CD4-6DAB81F0860E}" srcOrd="0" destOrd="0" presId="urn:microsoft.com/office/officeart/2005/8/layout/hList1"/>
    <dgm:cxn modelId="{7F10F8E7-C045-4876-8305-70A765582FA4}" srcId="{1CBDBC0D-55E5-41A2-9EAF-7406D69EF926}" destId="{42FA7F8C-194B-4331-ADDA-6BD106DB0CE5}" srcOrd="3" destOrd="0" parTransId="{06A20D9B-0FFA-4ACA-B267-917D35FE1117}" sibTransId="{7787BCB0-ADA7-4C4C-AAA3-2BFBF75D6683}"/>
    <dgm:cxn modelId="{96A850E4-C8F6-4281-8235-A53971C40913}" srcId="{D3D3D886-9E0C-48E1-A102-EBB550F515D0}" destId="{866357FC-1C08-4338-8864-44795B2E3FB0}" srcOrd="2" destOrd="0" parTransId="{68116975-2CB8-4516-B66A-2AA0E15055AC}" sibTransId="{50E5C99D-47A6-4442-9EBA-70FC8AFD87B0}"/>
    <dgm:cxn modelId="{B27E479A-418C-4365-81CC-3A03A5FDEBC2}" type="presOf" srcId="{93F321BC-856F-4F8E-AF6E-121EFCD0944A}" destId="{93418336-B9C1-4260-BFA7-7458FD97D099}" srcOrd="0" destOrd="3" presId="urn:microsoft.com/office/officeart/2005/8/layout/hList1"/>
    <dgm:cxn modelId="{F888818A-B02D-434F-B5AD-85CB4C4CF231}" type="presOf" srcId="{EE3D5B9C-932F-4281-B82F-6CCF6C4882C4}" destId="{BB07FAE6-67A9-4EAF-A75A-C199E0B9A521}" srcOrd="0" destOrd="1" presId="urn:microsoft.com/office/officeart/2005/8/layout/hList1"/>
    <dgm:cxn modelId="{1897F75D-351E-4375-BD60-84997E5B6A70}" srcId="{D8558E07-D052-4478-93FE-2BD006FBDCBF}" destId="{7B69144B-37E2-404B-9A76-6CF3A7A72B48}" srcOrd="1" destOrd="0" parTransId="{C4BA26C8-1621-4CE8-AC3E-EB84FC02DA59}" sibTransId="{3605C7FF-EC9F-4188-BD35-0F86D8A0EC8F}"/>
    <dgm:cxn modelId="{F9567C36-4474-479F-B87F-D87A7F59756B}" type="presOf" srcId="{8F596937-0C3C-4B69-844F-CE643C7BA69D}" destId="{BB07FAE6-67A9-4EAF-A75A-C199E0B9A521}" srcOrd="0" destOrd="2" presId="urn:microsoft.com/office/officeart/2005/8/layout/hList1"/>
    <dgm:cxn modelId="{12EFDBD9-3B4D-4378-8429-53613575FFEE}" type="presOf" srcId="{26BACD3F-9720-46EF-ACE9-CA762138DED8}" destId="{1A2A0EC8-22D9-4A3B-9410-9C47AD06F69C}" srcOrd="0" destOrd="0" presId="urn:microsoft.com/office/officeart/2005/8/layout/hList1"/>
    <dgm:cxn modelId="{8EA6DC0B-FE17-40B8-A9C3-43F0A9F97012}" type="presOf" srcId="{D8558E07-D052-4478-93FE-2BD006FBDCBF}" destId="{37E735E7-6AC0-445A-A600-2CAB68F6503E}" srcOrd="0" destOrd="0" presId="urn:microsoft.com/office/officeart/2005/8/layout/hList1"/>
    <dgm:cxn modelId="{7CDCD596-6CFA-42B1-A766-76079C52B7BA}" type="presOf" srcId="{42FA7F8C-194B-4331-ADDA-6BD106DB0CE5}" destId="{BB07FAE6-67A9-4EAF-A75A-C199E0B9A521}" srcOrd="0" destOrd="3" presId="urn:microsoft.com/office/officeart/2005/8/layout/hList1"/>
    <dgm:cxn modelId="{52E77A5E-220B-4DD1-9697-5794A585EA19}" type="presOf" srcId="{FA4BAA11-E93C-4256-AB62-A9B38805C7F9}" destId="{93418336-B9C1-4260-BFA7-7458FD97D099}" srcOrd="0" destOrd="1" presId="urn:microsoft.com/office/officeart/2005/8/layout/hList1"/>
    <dgm:cxn modelId="{E7EED4F3-C060-44C2-976B-E4EFD8436523}" srcId="{866357FC-1C08-4338-8864-44795B2E3FB0}" destId="{FA4BAA11-E93C-4256-AB62-A9B38805C7F9}" srcOrd="1" destOrd="0" parTransId="{C7D5F2C9-0EC3-42CA-9744-6A60624E73A8}" sibTransId="{F9FC8D3E-4381-4663-9EFB-2FEC8637D98F}"/>
    <dgm:cxn modelId="{1F016F9C-1902-4E05-ABC1-2BBF3D30E554}" srcId="{1CBDBC0D-55E5-41A2-9EAF-7406D69EF926}" destId="{EE3D5B9C-932F-4281-B82F-6CCF6C4882C4}" srcOrd="1" destOrd="0" parTransId="{1DAD2C4B-3C1F-4383-953A-9D4011C48EC6}" sibTransId="{FA29B9BA-4551-4001-BBD3-AF8B28A3F345}"/>
    <dgm:cxn modelId="{40B2E0DF-C60E-4336-B5E4-852DDA0722F2}" srcId="{1CBDBC0D-55E5-41A2-9EAF-7406D69EF926}" destId="{8F596937-0C3C-4B69-844F-CE643C7BA69D}" srcOrd="2" destOrd="0" parTransId="{B3B2FF21-3112-460A-A7D8-255D92EE216C}" sibTransId="{7CAB5A09-7280-4A08-B86F-44F05F718CF8}"/>
    <dgm:cxn modelId="{A7A6D669-B875-4934-9E35-D5BBADE67AC7}" srcId="{D8558E07-D052-4478-93FE-2BD006FBDCBF}" destId="{D137E670-805C-4D49-A26C-F104DF0B0AD8}" srcOrd="2" destOrd="0" parTransId="{47252F79-E26E-453E-8070-CFC22A45E04F}" sibTransId="{F7454244-D369-4B1A-A914-E55FF65894F9}"/>
    <dgm:cxn modelId="{8E85631F-3981-4BED-985B-A3E845399513}" srcId="{866357FC-1C08-4338-8864-44795B2E3FB0}" destId="{1ECCB63B-751B-4903-B5AB-341306F50D6B}" srcOrd="2" destOrd="0" parTransId="{EACE47ED-61AD-4D3F-9E2F-D2E18342F9D4}" sibTransId="{0FCC1691-33CE-4EE1-9A84-258EF551B279}"/>
    <dgm:cxn modelId="{C5FCDB2C-FAC9-42BC-B2D6-87747C1DEFE9}" type="presOf" srcId="{BE6ACA86-DDBC-4EEF-9332-F1DB3347B1FD}" destId="{BB07FAE6-67A9-4EAF-A75A-C199E0B9A521}" srcOrd="0" destOrd="0" presId="urn:microsoft.com/office/officeart/2005/8/layout/hList1"/>
    <dgm:cxn modelId="{33D9F209-DE54-4FA0-A887-BA33E5DE966D}" type="presOf" srcId="{1CBDBC0D-55E5-41A2-9EAF-7406D69EF926}" destId="{D7D461F8-A5C2-47D7-A7FC-532197803748}" srcOrd="0" destOrd="0" presId="urn:microsoft.com/office/officeart/2005/8/layout/hList1"/>
    <dgm:cxn modelId="{2F4E7F15-96D1-4A6E-BE07-3F0583081713}" type="presOf" srcId="{7F83D9F6-7CE4-495C-A8B0-F34158E461C6}" destId="{93418336-B9C1-4260-BFA7-7458FD97D099}" srcOrd="0" destOrd="0" presId="urn:microsoft.com/office/officeart/2005/8/layout/hList1"/>
    <dgm:cxn modelId="{6D858123-9814-4476-844E-F2CAF5BC7432}" type="presOf" srcId="{D137E670-805C-4D49-A26C-F104DF0B0AD8}" destId="{1A2A0EC8-22D9-4A3B-9410-9C47AD06F69C}" srcOrd="0" destOrd="2" presId="urn:microsoft.com/office/officeart/2005/8/layout/hList1"/>
    <dgm:cxn modelId="{37840BE0-1C42-41E1-8C02-5BF15917D452}" srcId="{D8558E07-D052-4478-93FE-2BD006FBDCBF}" destId="{26BACD3F-9720-46EF-ACE9-CA762138DED8}" srcOrd="0" destOrd="0" parTransId="{9F03ADAC-446F-4664-87DF-DF82BBADFA27}" sibTransId="{DDC04804-063A-40E2-A525-881E32F85072}"/>
    <dgm:cxn modelId="{5DA90812-0FC6-40EB-8BAB-62E98C3CBE58}" srcId="{866357FC-1C08-4338-8864-44795B2E3FB0}" destId="{7F83D9F6-7CE4-495C-A8B0-F34158E461C6}" srcOrd="0" destOrd="0" parTransId="{4CB7771F-0B98-4387-83FD-19CEC73B8CA9}" sibTransId="{F334DB2E-F7CF-4DF4-ABD1-1C3F1CC60280}"/>
    <dgm:cxn modelId="{73013413-BDD8-4369-BCA0-1904F37B9A8A}" srcId="{1CBDBC0D-55E5-41A2-9EAF-7406D69EF926}" destId="{BE6ACA86-DDBC-4EEF-9332-F1DB3347B1FD}" srcOrd="0" destOrd="0" parTransId="{80069BFE-CC70-4D1E-BD64-0EB21E425747}" sibTransId="{4F584EED-CBD7-45D8-B7C0-D4E197372C9E}"/>
    <dgm:cxn modelId="{84AB9733-4655-40EF-9745-E7A52A744E8D}" type="presOf" srcId="{7B69144B-37E2-404B-9A76-6CF3A7A72B48}" destId="{1A2A0EC8-22D9-4A3B-9410-9C47AD06F69C}" srcOrd="0" destOrd="1" presId="urn:microsoft.com/office/officeart/2005/8/layout/hList1"/>
    <dgm:cxn modelId="{86EB78FA-E380-42E6-8881-56A2459DDEAB}" type="presParOf" srcId="{D619061E-4A22-497C-8CD4-6DAB81F0860E}" destId="{DF240FCD-EC72-479E-B43C-FE2044CA139F}" srcOrd="0" destOrd="0" presId="urn:microsoft.com/office/officeart/2005/8/layout/hList1"/>
    <dgm:cxn modelId="{689F7D78-ABFE-4F49-A936-A583AC10C85F}" type="presParOf" srcId="{DF240FCD-EC72-479E-B43C-FE2044CA139F}" destId="{D7D461F8-A5C2-47D7-A7FC-532197803748}" srcOrd="0" destOrd="0" presId="urn:microsoft.com/office/officeart/2005/8/layout/hList1"/>
    <dgm:cxn modelId="{972B6F88-9D53-4761-AB16-AD5154E72B1C}" type="presParOf" srcId="{DF240FCD-EC72-479E-B43C-FE2044CA139F}" destId="{BB07FAE6-67A9-4EAF-A75A-C199E0B9A521}" srcOrd="1" destOrd="0" presId="urn:microsoft.com/office/officeart/2005/8/layout/hList1"/>
    <dgm:cxn modelId="{CB5EA008-5D4E-4258-AF91-B5785FBAA8B7}" type="presParOf" srcId="{D619061E-4A22-497C-8CD4-6DAB81F0860E}" destId="{5BA5C898-6254-4B1A-9C48-88F36C308FEB}" srcOrd="1" destOrd="0" presId="urn:microsoft.com/office/officeart/2005/8/layout/hList1"/>
    <dgm:cxn modelId="{F8C97869-A043-49AD-86FA-BAFA75ADA717}" type="presParOf" srcId="{D619061E-4A22-497C-8CD4-6DAB81F0860E}" destId="{D78AB1DD-2432-4025-A317-6461F1895078}" srcOrd="2" destOrd="0" presId="urn:microsoft.com/office/officeart/2005/8/layout/hList1"/>
    <dgm:cxn modelId="{0125ECEC-D244-4383-8AEA-8E38BBE9F1C1}" type="presParOf" srcId="{D78AB1DD-2432-4025-A317-6461F1895078}" destId="{37E735E7-6AC0-445A-A600-2CAB68F6503E}" srcOrd="0" destOrd="0" presId="urn:microsoft.com/office/officeart/2005/8/layout/hList1"/>
    <dgm:cxn modelId="{5152666B-725E-40B8-8924-A2B86EC733F8}" type="presParOf" srcId="{D78AB1DD-2432-4025-A317-6461F1895078}" destId="{1A2A0EC8-22D9-4A3B-9410-9C47AD06F69C}" srcOrd="1" destOrd="0" presId="urn:microsoft.com/office/officeart/2005/8/layout/hList1"/>
    <dgm:cxn modelId="{66529E28-6C56-4B1F-ADE3-73B194C3E746}" type="presParOf" srcId="{D619061E-4A22-497C-8CD4-6DAB81F0860E}" destId="{3B3ACEE5-73F2-4DA8-B060-BE346DBF3B8D}" srcOrd="3" destOrd="0" presId="urn:microsoft.com/office/officeart/2005/8/layout/hList1"/>
    <dgm:cxn modelId="{BEA9D0CA-7B2E-4D83-A4ED-871F99F61167}" type="presParOf" srcId="{D619061E-4A22-497C-8CD4-6DAB81F0860E}" destId="{E86533EF-E4AC-4922-A27E-75547FDD98B4}" srcOrd="4" destOrd="0" presId="urn:microsoft.com/office/officeart/2005/8/layout/hList1"/>
    <dgm:cxn modelId="{7150D65D-6668-4301-A52F-92E79FE3790A}" type="presParOf" srcId="{E86533EF-E4AC-4922-A27E-75547FDD98B4}" destId="{AD70DB9E-C805-45F6-B7AA-D1021E3F867D}" srcOrd="0" destOrd="0" presId="urn:microsoft.com/office/officeart/2005/8/layout/hList1"/>
    <dgm:cxn modelId="{C9688066-E9D7-4433-86E0-098C55CEA76E}" type="presParOf" srcId="{E86533EF-E4AC-4922-A27E-75547FDD98B4}" destId="{93418336-B9C1-4260-BFA7-7458FD97D09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4FD5B-61E4-490E-ACBE-E3F5C124CEA9}">
      <dsp:nvSpPr>
        <dsp:cNvPr id="0" name=""/>
        <dsp:cNvSpPr/>
      </dsp:nvSpPr>
      <dsp:spPr>
        <a:xfrm>
          <a:off x="0" y="4441646"/>
          <a:ext cx="8534400" cy="7286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en-US" sz="1800" b="0" kern="1200" dirty="0" smtClean="0"/>
            <a:t>Enhanced</a:t>
          </a:r>
          <a:r>
            <a:rPr lang="en-US" altLang="en-US" sz="1800" b="1" kern="1200" dirty="0" smtClean="0"/>
            <a:t> Management Control</a:t>
          </a:r>
          <a:endParaRPr lang="en-US" sz="1800" kern="1200" dirty="0"/>
        </a:p>
      </dsp:txBody>
      <dsp:txXfrm>
        <a:off x="0" y="4441646"/>
        <a:ext cx="8534400" cy="393492"/>
      </dsp:txXfrm>
    </dsp:sp>
    <dsp:sp modelId="{FA1D0EBB-B953-49FE-8696-5BE2F5764CA0}">
      <dsp:nvSpPr>
        <dsp:cNvPr id="0" name=""/>
        <dsp:cNvSpPr/>
      </dsp:nvSpPr>
      <dsp:spPr>
        <a:xfrm>
          <a:off x="0" y="4820564"/>
          <a:ext cx="4267199" cy="3351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Better Prioritization</a:t>
          </a:r>
          <a:endParaRPr lang="en-US" sz="1400" kern="1200" dirty="0"/>
        </a:p>
      </dsp:txBody>
      <dsp:txXfrm>
        <a:off x="0" y="4820564"/>
        <a:ext cx="4267199" cy="335196"/>
      </dsp:txXfrm>
    </dsp:sp>
    <dsp:sp modelId="{906F058E-2F88-40CF-B8C6-96393C128842}">
      <dsp:nvSpPr>
        <dsp:cNvPr id="0" name=""/>
        <dsp:cNvSpPr/>
      </dsp:nvSpPr>
      <dsp:spPr>
        <a:xfrm>
          <a:off x="4267200" y="4820564"/>
          <a:ext cx="4267199" cy="3351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Focused Investment time and money</a:t>
          </a:r>
          <a:endParaRPr lang="en-US" sz="1400" kern="1200" dirty="0"/>
        </a:p>
      </dsp:txBody>
      <dsp:txXfrm>
        <a:off x="4267200" y="4820564"/>
        <a:ext cx="4267199" cy="335196"/>
      </dsp:txXfrm>
    </dsp:sp>
    <dsp:sp modelId="{396426D5-3149-4026-8B6D-E47EBC39B5B3}">
      <dsp:nvSpPr>
        <dsp:cNvPr id="0" name=""/>
        <dsp:cNvSpPr/>
      </dsp:nvSpPr>
      <dsp:spPr>
        <a:xfrm rot="10800000">
          <a:off x="0" y="3331852"/>
          <a:ext cx="8534400" cy="112072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en-US" sz="1800" b="0" kern="1200" dirty="0" smtClean="0"/>
            <a:t>Enhanced</a:t>
          </a:r>
          <a:r>
            <a:rPr lang="en-US" altLang="en-US" sz="1800" b="1" kern="1200" dirty="0" smtClean="0"/>
            <a:t> Ability to Track and Report</a:t>
          </a:r>
          <a:endParaRPr lang="en-US" sz="1800" b="1" kern="1200" dirty="0"/>
        </a:p>
      </dsp:txBody>
      <dsp:txXfrm rot="-10800000">
        <a:off x="0" y="3331852"/>
        <a:ext cx="8534400" cy="393374"/>
      </dsp:txXfrm>
    </dsp:sp>
    <dsp:sp modelId="{E2041F48-B62C-4936-B301-F6DE69D5405B}">
      <dsp:nvSpPr>
        <dsp:cNvPr id="0" name=""/>
        <dsp:cNvSpPr/>
      </dsp:nvSpPr>
      <dsp:spPr>
        <a:xfrm>
          <a:off x="0" y="3725226"/>
          <a:ext cx="4267199" cy="3350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altLang="en-US" sz="1400" b="0" kern="1200" dirty="0" smtClean="0"/>
            <a:t>Enhanced Management Information </a:t>
          </a:r>
          <a:endParaRPr lang="en-US" sz="1400" b="0" kern="1200" dirty="0"/>
        </a:p>
      </dsp:txBody>
      <dsp:txXfrm>
        <a:off x="0" y="3725226"/>
        <a:ext cx="4267199" cy="335096"/>
      </dsp:txXfrm>
    </dsp:sp>
    <dsp:sp modelId="{8DE6DE9D-C867-45E5-B2D5-5A6859907F83}">
      <dsp:nvSpPr>
        <dsp:cNvPr id="0" name=""/>
        <dsp:cNvSpPr/>
      </dsp:nvSpPr>
      <dsp:spPr>
        <a:xfrm>
          <a:off x="4267200" y="3725226"/>
          <a:ext cx="4267199" cy="3350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altLang="en-US" sz="1400" kern="1200" dirty="0" smtClean="0"/>
            <a:t>Results beyond a single year </a:t>
          </a:r>
          <a:endParaRPr lang="en-US" sz="1400" kern="1200" dirty="0"/>
        </a:p>
      </dsp:txBody>
      <dsp:txXfrm>
        <a:off x="4267200" y="3725226"/>
        <a:ext cx="4267199" cy="335096"/>
      </dsp:txXfrm>
    </dsp:sp>
    <dsp:sp modelId="{DD24DCF2-1790-41AF-A631-F2FB992EACCB}">
      <dsp:nvSpPr>
        <dsp:cNvPr id="0" name=""/>
        <dsp:cNvSpPr/>
      </dsp:nvSpPr>
      <dsp:spPr>
        <a:xfrm rot="10800000">
          <a:off x="0" y="2222059"/>
          <a:ext cx="8534400" cy="112072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en-US" sz="1800" b="0" kern="1200" dirty="0" smtClean="0"/>
            <a:t>Enhanced</a:t>
          </a:r>
          <a:r>
            <a:rPr lang="en-US" altLang="en-US" sz="1800" b="1" kern="1200" dirty="0" smtClean="0"/>
            <a:t> Quality </a:t>
          </a:r>
          <a:r>
            <a:rPr lang="en-US" altLang="en-US" sz="1800" kern="1200" dirty="0" smtClean="0"/>
            <a:t>of Business Operations</a:t>
          </a:r>
          <a:endParaRPr lang="en-US" altLang="en-US" sz="1800" b="1" kern="1200" dirty="0" smtClean="0"/>
        </a:p>
      </dsp:txBody>
      <dsp:txXfrm rot="-10800000">
        <a:off x="0" y="2222059"/>
        <a:ext cx="8534400" cy="393374"/>
      </dsp:txXfrm>
    </dsp:sp>
    <dsp:sp modelId="{F05DD9C9-35B2-43D7-BFDC-148F9A0B8AFF}">
      <dsp:nvSpPr>
        <dsp:cNvPr id="0" name=""/>
        <dsp:cNvSpPr/>
      </dsp:nvSpPr>
      <dsp:spPr>
        <a:xfrm>
          <a:off x="0" y="2615433"/>
          <a:ext cx="4267199" cy="3350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altLang="en-US" sz="1400" b="0" kern="1200" dirty="0" smtClean="0"/>
            <a:t>Service quality management</a:t>
          </a:r>
        </a:p>
      </dsp:txBody>
      <dsp:txXfrm>
        <a:off x="0" y="2615433"/>
        <a:ext cx="4267199" cy="335096"/>
      </dsp:txXfrm>
    </dsp:sp>
    <dsp:sp modelId="{6D63F60E-6AEB-40A6-BA14-F97BECBF0D72}">
      <dsp:nvSpPr>
        <dsp:cNvPr id="0" name=""/>
        <dsp:cNvSpPr/>
      </dsp:nvSpPr>
      <dsp:spPr>
        <a:xfrm>
          <a:off x="4267200" y="2615433"/>
          <a:ext cx="4267199" cy="3350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altLang="en-US" sz="1400" b="0" kern="1200" dirty="0" smtClean="0"/>
            <a:t>Access to services</a:t>
          </a:r>
        </a:p>
      </dsp:txBody>
      <dsp:txXfrm>
        <a:off x="4267200" y="2615433"/>
        <a:ext cx="4267199" cy="335096"/>
      </dsp:txXfrm>
    </dsp:sp>
    <dsp:sp modelId="{765CAD3C-5FA5-4B9A-B073-094BEB9CB941}">
      <dsp:nvSpPr>
        <dsp:cNvPr id="0" name=""/>
        <dsp:cNvSpPr/>
      </dsp:nvSpPr>
      <dsp:spPr>
        <a:xfrm rot="10800000">
          <a:off x="0" y="1112266"/>
          <a:ext cx="8534400" cy="112072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en-US" sz="1800" b="0" kern="1200" dirty="0" smtClean="0"/>
            <a:t>Lower</a:t>
          </a:r>
          <a:r>
            <a:rPr lang="en-US" altLang="en-US" sz="1800" b="1" kern="1200" dirty="0" smtClean="0"/>
            <a:t> Operational Costs</a:t>
          </a:r>
          <a:endParaRPr lang="en-US" sz="1800" kern="1200" dirty="0"/>
        </a:p>
      </dsp:txBody>
      <dsp:txXfrm rot="-10800000">
        <a:off x="0" y="1112266"/>
        <a:ext cx="8534400" cy="393374"/>
      </dsp:txXfrm>
    </dsp:sp>
    <dsp:sp modelId="{4C63910B-A3ED-49C8-B876-C6844F9FD4B7}">
      <dsp:nvSpPr>
        <dsp:cNvPr id="0" name=""/>
        <dsp:cNvSpPr/>
      </dsp:nvSpPr>
      <dsp:spPr>
        <a:xfrm>
          <a:off x="0" y="1505640"/>
          <a:ext cx="4267199" cy="3350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altLang="en-US" sz="1400" kern="1200" dirty="0" smtClean="0"/>
            <a:t>Reduction of duplication of work processes;</a:t>
          </a:r>
        </a:p>
      </dsp:txBody>
      <dsp:txXfrm>
        <a:off x="0" y="1505640"/>
        <a:ext cx="4267199" cy="335096"/>
      </dsp:txXfrm>
    </dsp:sp>
    <dsp:sp modelId="{330065F9-9757-4CA5-9839-1D8CF8F2F289}">
      <dsp:nvSpPr>
        <dsp:cNvPr id="0" name=""/>
        <dsp:cNvSpPr/>
      </dsp:nvSpPr>
      <dsp:spPr>
        <a:xfrm>
          <a:off x="4267200" y="1505640"/>
          <a:ext cx="4267199" cy="3350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altLang="en-US" sz="1400" kern="1200" smtClean="0"/>
            <a:t>Reduction of transaction costs;  </a:t>
          </a:r>
          <a:endParaRPr lang="en-US" altLang="en-US" sz="1400" kern="1200" dirty="0" smtClean="0"/>
        </a:p>
      </dsp:txBody>
      <dsp:txXfrm>
        <a:off x="4267200" y="1505640"/>
        <a:ext cx="4267199" cy="335096"/>
      </dsp:txXfrm>
    </dsp:sp>
    <dsp:sp modelId="{750F5796-C235-44CE-BE78-CE8271D86B5D}">
      <dsp:nvSpPr>
        <dsp:cNvPr id="0" name=""/>
        <dsp:cNvSpPr/>
      </dsp:nvSpPr>
      <dsp:spPr>
        <a:xfrm rot="10800000">
          <a:off x="0" y="2472"/>
          <a:ext cx="8534400" cy="112072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altLang="en-US" sz="2000" kern="1200" dirty="0" smtClean="0"/>
            <a:t>Enhanced </a:t>
          </a:r>
          <a:r>
            <a:rPr lang="en-US" altLang="en-US" sz="2000" b="1" kern="1200" dirty="0" smtClean="0"/>
            <a:t>linkages Programmes and Operations</a:t>
          </a:r>
          <a:endParaRPr lang="en-US" sz="2000" kern="1200" dirty="0"/>
        </a:p>
      </dsp:txBody>
      <dsp:txXfrm rot="-10800000">
        <a:off x="0" y="2472"/>
        <a:ext cx="8534400" cy="393374"/>
      </dsp:txXfrm>
    </dsp:sp>
    <dsp:sp modelId="{640A1683-3FE4-4F5E-A9B9-264E56E0218C}">
      <dsp:nvSpPr>
        <dsp:cNvPr id="0" name=""/>
        <dsp:cNvSpPr/>
      </dsp:nvSpPr>
      <dsp:spPr>
        <a:xfrm>
          <a:off x="0" y="395846"/>
          <a:ext cx="4267199" cy="3350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Partially derives from UNDAF</a:t>
          </a:r>
          <a:endParaRPr lang="en-US" sz="1400" kern="1200" dirty="0"/>
        </a:p>
      </dsp:txBody>
      <dsp:txXfrm>
        <a:off x="0" y="395846"/>
        <a:ext cx="4267199" cy="335096"/>
      </dsp:txXfrm>
    </dsp:sp>
    <dsp:sp modelId="{93E73D5C-B865-4F6A-A079-DB8AE9BE936C}">
      <dsp:nvSpPr>
        <dsp:cNvPr id="0" name=""/>
        <dsp:cNvSpPr/>
      </dsp:nvSpPr>
      <dsp:spPr>
        <a:xfrm>
          <a:off x="4267200" y="395846"/>
          <a:ext cx="4267199" cy="3350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Better match programme demand and service supply</a:t>
          </a:r>
          <a:endParaRPr lang="en-US" sz="1400" kern="1200" dirty="0"/>
        </a:p>
      </dsp:txBody>
      <dsp:txXfrm>
        <a:off x="4267200" y="395846"/>
        <a:ext cx="4267199" cy="3350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23C72ED-8DCB-4EB5-AA09-F7AA823740AC}" type="datetimeFigureOut">
              <a:rPr lang="en-US" smtClean="0"/>
              <a:pPr/>
              <a:t>6/7/2016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C9D40B-408A-4E93-8546-6D43A13AAE1A}" type="slidenum">
              <a:rPr lang="en-US" smtClean="0"/>
              <a:pPr/>
              <a:t>‹#›</a:t>
            </a:fld>
            <a:endParaRPr lang="en-US"/>
          </a:p>
        </p:txBody>
      </p:sp>
    </p:spTree>
    <p:extLst>
      <p:ext uri="{BB962C8B-B14F-4D97-AF65-F5344CB8AC3E}">
        <p14:creationId xmlns:p14="http://schemas.microsoft.com/office/powerpoint/2010/main" val="2648885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baseline="0" dirty="0" smtClean="0"/>
              <a:t>Message: </a:t>
            </a:r>
            <a:r>
              <a:rPr lang="en-US" altLang="en-US" b="1" dirty="0" smtClean="0"/>
              <a:t>The Post 2015/SDG agenda will significant</a:t>
            </a:r>
            <a:r>
              <a:rPr lang="en-US" altLang="en-US" b="1" baseline="0" dirty="0" smtClean="0"/>
              <a:t> implications for Business Operations</a:t>
            </a:r>
          </a:p>
          <a:p>
            <a:pPr eaLnBrk="1" hangingPunct="1">
              <a:spcBef>
                <a:spcPct val="0"/>
              </a:spcBef>
            </a:pPr>
            <a:endParaRPr lang="en-US" altLang="en-US" baseline="0" dirty="0" smtClean="0"/>
          </a:p>
          <a:p>
            <a:pPr eaLnBrk="1" hangingPunct="1">
              <a:spcBef>
                <a:spcPct val="0"/>
              </a:spcBef>
            </a:pPr>
            <a:r>
              <a:rPr lang="en-US" altLang="en-US" baseline="0" dirty="0" smtClean="0"/>
              <a:t>Impact can be divided over </a:t>
            </a:r>
            <a:r>
              <a:rPr lang="en-US" altLang="en-US" b="1" i="1" baseline="0" dirty="0" smtClean="0"/>
              <a:t>two broad roles of Business Operations </a:t>
            </a:r>
            <a:r>
              <a:rPr lang="en-US" altLang="en-US" baseline="0" dirty="0" smtClean="0"/>
              <a:t>in the Post 2015: </a:t>
            </a:r>
          </a:p>
          <a:p>
            <a:pPr eaLnBrk="1" hangingPunct="1">
              <a:spcBef>
                <a:spcPct val="0"/>
              </a:spcBef>
            </a:pPr>
            <a:endParaRPr lang="en-US" altLang="en-US" baseline="0" dirty="0" smtClean="0"/>
          </a:p>
          <a:p>
            <a:pPr marL="171450" indent="-171450" eaLnBrk="1" hangingPunct="1">
              <a:spcBef>
                <a:spcPct val="0"/>
              </a:spcBef>
              <a:buFont typeface="Arial" panose="020B0604020202020204" pitchFamily="34" charset="0"/>
              <a:buChar char="•"/>
            </a:pPr>
            <a:r>
              <a:rPr lang="en-US" altLang="en-US" baseline="0" dirty="0" smtClean="0"/>
              <a:t>“Business Operations as an enabler” for many of the changes, for example creating an ICT environment that can handle and support the increased data analytics and civic engagement</a:t>
            </a:r>
          </a:p>
          <a:p>
            <a:pPr marL="0" indent="0" eaLnBrk="1" hangingPunct="1">
              <a:spcBef>
                <a:spcPct val="0"/>
              </a:spcBef>
              <a:buFont typeface="Arial" panose="020B0604020202020204" pitchFamily="34" charset="0"/>
              <a:buNone/>
            </a:pPr>
            <a:endParaRPr lang="en-US" altLang="en-US" baseline="0" dirty="0" smtClean="0"/>
          </a:p>
          <a:p>
            <a:pPr marL="171450" indent="-171450" eaLnBrk="1" hangingPunct="1">
              <a:spcBef>
                <a:spcPct val="0"/>
              </a:spcBef>
              <a:buFont typeface="Arial" panose="020B0604020202020204" pitchFamily="34" charset="0"/>
              <a:buChar char="•"/>
            </a:pPr>
            <a:r>
              <a:rPr lang="en-US" altLang="en-US" baseline="0" dirty="0" smtClean="0"/>
              <a:t>The implications for Business Operations as a participant- changes in the different areas of business operations to meet the new demands under the Post 2015 agenda. For example, defining what partnerships would add value to enhanced Business Operations, what data do we need to enhance Business Operations performance etc. </a:t>
            </a:r>
            <a:endParaRPr lang="en-US" altLang="en-US" dirty="0" smtClean="0"/>
          </a:p>
        </p:txBody>
      </p:sp>
      <p:sp>
        <p:nvSpPr>
          <p:cNvPr id="20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DCF6C4B-F981-47E5-B5B6-C87566364584}" type="slidenum">
              <a:rPr lang="en-US" altLang="en-US" smtClean="0"/>
              <a:pPr fontAlgn="base">
                <a:spcBef>
                  <a:spcPct val="0"/>
                </a:spcBef>
                <a:spcAft>
                  <a:spcPct val="0"/>
                </a:spcAft>
                <a:defRPr/>
              </a:pPr>
              <a:t>2</a:t>
            </a:fld>
            <a:endParaRPr lang="en-US" altLang="en-US" smtClean="0"/>
          </a:p>
        </p:txBody>
      </p:sp>
    </p:spTree>
    <p:extLst>
      <p:ext uri="{BB962C8B-B14F-4D97-AF65-F5344CB8AC3E}">
        <p14:creationId xmlns:p14="http://schemas.microsoft.com/office/powerpoint/2010/main" val="2845746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latin typeface="Arial" charset="0"/>
                <a:ea typeface="ＭＳ Ｐゴシック" charset="0"/>
                <a:cs typeface="ＭＳ Ｐゴシック" charset="0"/>
              </a:rPr>
              <a:t>Key message: </a:t>
            </a:r>
            <a:r>
              <a:rPr lang="en-US" dirty="0" smtClean="0">
                <a:latin typeface="Arial" charset="0"/>
                <a:ea typeface="ＭＳ Ｐゴシック" charset="0"/>
                <a:cs typeface="ＭＳ Ｐゴシック" charset="0"/>
              </a:rPr>
              <a:t>what are the intended results of the BoS. </a:t>
            </a:r>
          </a:p>
          <a:p>
            <a:pPr marL="174708" indent="-174708">
              <a:buFont typeface="Arial" panose="020B0604020202020204" pitchFamily="34" charset="0"/>
              <a:buChar char="•"/>
              <a:defRPr/>
            </a:pPr>
            <a:r>
              <a:rPr lang="en-US" dirty="0" smtClean="0">
                <a:latin typeface="Arial" charset="0"/>
                <a:ea typeface="ＭＳ Ｐゴシック" charset="0"/>
                <a:cs typeface="ＭＳ Ｐゴシック" charset="0"/>
              </a:rPr>
              <a:t>Stress the enhanced linkage programmes and operations, which addresses a persistent issue with programmes and operations operating in silo’s at the country level. </a:t>
            </a:r>
          </a:p>
          <a:p>
            <a:pPr marL="174708" indent="-174708">
              <a:buFont typeface="Arial" panose="020B0604020202020204" pitchFamily="34" charset="0"/>
              <a:buChar char="•"/>
              <a:defRPr/>
            </a:pPr>
            <a:r>
              <a:rPr lang="en-US" dirty="0" smtClean="0">
                <a:latin typeface="Arial" charset="0"/>
                <a:ea typeface="ＭＳ Ｐゴシック" charset="0"/>
                <a:cs typeface="ＭＳ Ｐゴシック" charset="0"/>
              </a:rPr>
              <a:t>Stress the potential to reduce cost of operations, something that the UN System is under heavy pressure for to do. Cost reduction examples include enhanced bargaining position and quantum discounts (larger volumes) and elimination of repetitive processes by executing together (saving labor time)</a:t>
            </a:r>
          </a:p>
          <a:p>
            <a:pPr>
              <a:defRPr/>
            </a:pPr>
            <a:endParaRPr lang="en-US" b="1" dirty="0" smtClean="0">
              <a:latin typeface="Arial" charset="0"/>
              <a:ea typeface="ＭＳ Ｐゴシック" charset="0"/>
              <a:cs typeface="ＭＳ Ｐゴシック" charset="0"/>
            </a:endParaRPr>
          </a:p>
          <a:p>
            <a:pPr>
              <a:defRPr/>
            </a:pPr>
            <a:r>
              <a:rPr lang="en-US" b="1" dirty="0" smtClean="0">
                <a:latin typeface="Arial" charset="0"/>
                <a:ea typeface="ＭＳ Ｐゴシック" charset="0"/>
                <a:cs typeface="ＭＳ Ｐゴシック" charset="0"/>
              </a:rPr>
              <a:t>Enhanced linkages Programmes and Operations</a:t>
            </a:r>
            <a:r>
              <a:rPr lang="en-US" dirty="0" smtClean="0">
                <a:latin typeface="Arial" charset="0"/>
                <a:ea typeface="ＭＳ Ｐゴシック" charset="0"/>
                <a:cs typeface="ＭＳ Ｐゴシック" charset="0"/>
              </a:rPr>
              <a:t>: The BoS has two components of operational support services - those deriving from UNDAF/programme and “ongoing operations” that do not derive directly from the programme. By analyzing the programme strategy through an operational lens and identifying the operations required to deliver the programme, the linkages between programme and operations are established. As both the UN Programme Strategy (UNDAF) and the Business Operations Strategy  are on the same cycle, the development of the Business Operations Strategy enhances the linkages between the UNDAF and UN operations support to that programme strategy;</a:t>
            </a:r>
          </a:p>
          <a:p>
            <a:pPr>
              <a:defRPr/>
            </a:pPr>
            <a:r>
              <a:rPr lang="en-US" dirty="0" smtClean="0">
                <a:latin typeface="Arial" charset="0"/>
                <a:ea typeface="ＭＳ Ｐゴシック" charset="0"/>
                <a:cs typeface="ＭＳ Ｐゴシック" charset="0"/>
              </a:rPr>
              <a:t> </a:t>
            </a:r>
          </a:p>
          <a:p>
            <a:pPr>
              <a:defRPr/>
            </a:pPr>
            <a:r>
              <a:rPr lang="en-US" b="1" dirty="0" smtClean="0">
                <a:latin typeface="Arial" charset="0"/>
                <a:ea typeface="ＭＳ Ｐゴシック" charset="0"/>
                <a:cs typeface="ＭＳ Ｐゴシック" charset="0"/>
              </a:rPr>
              <a:t>Reduced Costs:</a:t>
            </a:r>
            <a:r>
              <a:rPr lang="en-US" dirty="0" smtClean="0">
                <a:latin typeface="Arial" charset="0"/>
                <a:ea typeface="ＭＳ Ｐゴシック" charset="0"/>
                <a:cs typeface="ＭＳ Ｐゴシック" charset="0"/>
              </a:rPr>
              <a:t> The BoS provides a strategic focus on operational support services and initiatives aimed at harmonizing and/or simplifying business operations. It allows for multi-year planning of operations and facilitates strategic planning of the operational effort. The suite of operational instruments it comes with allow for enhanced identification of cost benefits of different initiatives, allowing facts based decision making and prioritization. It also facilitates monitoring and evaluation of the operational effort at the country level. It focuses on reduced lead times to execute processes through streamlining operational process, and reduced direct monetary cost for example by leveraging UN System wide bargaining position when procuring goods and services. Anticipated cost reductions include:</a:t>
            </a:r>
          </a:p>
          <a:p>
            <a:pPr>
              <a:defRPr/>
            </a:pPr>
            <a:r>
              <a:rPr lang="en-US" dirty="0" smtClean="0">
                <a:latin typeface="Arial" charset="0"/>
                <a:ea typeface="ＭＳ Ｐゴシック" charset="0"/>
                <a:cs typeface="ＭＳ Ｐゴシック" charset="0"/>
              </a:rPr>
              <a:t> </a:t>
            </a:r>
          </a:p>
          <a:p>
            <a:pPr>
              <a:defRPr/>
            </a:pPr>
            <a:r>
              <a:rPr lang="en-US" i="1" dirty="0" smtClean="0">
                <a:latin typeface="Arial" charset="0"/>
                <a:ea typeface="ＭＳ Ｐゴシック" charset="0"/>
                <a:cs typeface="ＭＳ Ｐゴシック" charset="0"/>
              </a:rPr>
              <a:t>Reduction of duplication of work processes </a:t>
            </a:r>
            <a:r>
              <a:rPr lang="en-US" dirty="0" smtClean="0">
                <a:latin typeface="Arial" charset="0"/>
                <a:ea typeface="ＭＳ Ｐゴシック" charset="0"/>
                <a:cs typeface="ＭＳ Ｐゴシック" charset="0"/>
              </a:rPr>
              <a:t>at the agency level by providing the service through a single channel, rather than decentralized at the agency level (example ICT, Travel and building maintenance); </a:t>
            </a:r>
            <a:endParaRPr lang="en-US" dirty="0" smtClean="0"/>
          </a:p>
          <a:p>
            <a:pPr>
              <a:defRPr/>
            </a:pPr>
            <a:r>
              <a:rPr lang="en-US" i="1" dirty="0" smtClean="0">
                <a:latin typeface="Arial" charset="0"/>
                <a:ea typeface="ＭＳ Ｐゴシック" charset="0"/>
                <a:cs typeface="ＭＳ Ｐゴシック" charset="0"/>
              </a:rPr>
              <a:t>Reduction of transaction costs </a:t>
            </a:r>
            <a:r>
              <a:rPr lang="en-US" dirty="0" smtClean="0">
                <a:latin typeface="Arial" charset="0"/>
                <a:ea typeface="ＭＳ Ｐゴシック" charset="0"/>
                <a:cs typeface="ＭＳ Ｐゴシック" charset="0"/>
              </a:rPr>
              <a:t>(time spent on activities) for the UN and partners, including the host government, due to harmonized operational procedures and standing agreements with vendors (e.g. VISA processes and Joint Long Term Agreements);</a:t>
            </a:r>
            <a:endParaRPr lang="en-US" dirty="0" smtClean="0"/>
          </a:p>
          <a:p>
            <a:pPr>
              <a:defRPr/>
            </a:pPr>
            <a:r>
              <a:rPr lang="en-US" dirty="0" smtClean="0">
                <a:latin typeface="Arial" charset="0"/>
                <a:ea typeface="ＭＳ Ｐゴシック" charset="0"/>
                <a:cs typeface="ＭＳ Ｐゴシック" charset="0"/>
              </a:rPr>
              <a:t>Enhanced leverage of UN bargaining position when procuring goods in larger quantities (ex. Office bulk goods, printing services).</a:t>
            </a:r>
            <a:endParaRPr lang="en-US" dirty="0" smtClean="0"/>
          </a:p>
          <a:p>
            <a:pPr>
              <a:defRPr/>
            </a:pPr>
            <a:r>
              <a:rPr lang="en-US" dirty="0" smtClean="0">
                <a:latin typeface="Arial" charset="0"/>
                <a:ea typeface="ＭＳ Ｐゴシック" charset="0"/>
                <a:cs typeface="ＭＳ Ｐゴシック" charset="0"/>
              </a:rPr>
              <a:t> </a:t>
            </a:r>
          </a:p>
          <a:p>
            <a:pPr>
              <a:defRPr/>
            </a:pPr>
            <a:r>
              <a:rPr lang="en-US" b="1" dirty="0" smtClean="0">
                <a:latin typeface="Arial" charset="0"/>
                <a:ea typeface="ＭＳ Ｐゴシック" charset="0"/>
                <a:cs typeface="ＭＳ Ｐゴシック" charset="0"/>
              </a:rPr>
              <a:t>Enhanced Quality: </a:t>
            </a:r>
            <a:r>
              <a:rPr lang="en-GB" dirty="0" smtClean="0">
                <a:latin typeface="Arial" charset="0"/>
                <a:ea typeface="ＭＳ Ｐゴシック" charset="0"/>
                <a:cs typeface="ＭＳ Ｐゴシック" charset="0"/>
              </a:rPr>
              <a:t>By jointly procuring services in larger volumes, the UN increases it bargaining power with the service provider and enhances its ability to monitor and evaluate overall quality of service delivery of that service provider. </a:t>
            </a:r>
            <a:endParaRPr lang="en-US" dirty="0" smtClean="0">
              <a:latin typeface="Arial" charset="0"/>
              <a:ea typeface="ＭＳ Ｐゴシック" charset="0"/>
              <a:cs typeface="ＭＳ Ｐゴシック" charset="0"/>
            </a:endParaRPr>
          </a:p>
          <a:p>
            <a:pPr>
              <a:defRPr/>
            </a:pPr>
            <a:r>
              <a:rPr lang="en-US" b="1" dirty="0" smtClean="0">
                <a:latin typeface="Arial" charset="0"/>
                <a:ea typeface="ＭＳ Ｐゴシック" charset="0"/>
                <a:cs typeface="ＭＳ Ｐゴシック" charset="0"/>
              </a:rPr>
              <a:t> </a:t>
            </a:r>
            <a:endParaRPr lang="en-US" dirty="0" smtClean="0">
              <a:latin typeface="Arial" charset="0"/>
              <a:ea typeface="ＭＳ Ｐゴシック" charset="0"/>
              <a:cs typeface="ＭＳ Ｐゴシック" charset="0"/>
            </a:endParaRPr>
          </a:p>
          <a:p>
            <a:pPr>
              <a:defRPr/>
            </a:pPr>
            <a:r>
              <a:rPr lang="en-US" b="1" dirty="0" smtClean="0">
                <a:latin typeface="Arial" charset="0"/>
                <a:ea typeface="ＭＳ Ｐゴシック" charset="0"/>
                <a:cs typeface="ＭＳ Ｐゴシック" charset="0"/>
              </a:rPr>
              <a:t>Enhanced Operational Focus and prioritization:</a:t>
            </a:r>
            <a:r>
              <a:rPr lang="en-US" dirty="0" smtClean="0">
                <a:latin typeface="Arial" charset="0"/>
                <a:ea typeface="ＭＳ Ｐゴシック" charset="0"/>
                <a:cs typeface="ＭＳ Ｐゴシック" charset="0"/>
              </a:rPr>
              <a:t> Instruments like Cost Benefit Analysis, Transaction Cost Analysis and Business Process Analysis provide light, easy to use tools to identify and prioritize high impact harmonization initiatives and facilitating monitoring and evaluation of harmonization initiatives against pre-established baselines.</a:t>
            </a:r>
          </a:p>
          <a:p>
            <a:pPr>
              <a:defRPr/>
            </a:pPr>
            <a:r>
              <a:rPr lang="en-US" dirty="0" smtClean="0">
                <a:latin typeface="Arial" charset="0"/>
                <a:ea typeface="ＭＳ Ｐゴシック" charset="0"/>
                <a:cs typeface="ＭＳ Ｐゴシック" charset="0"/>
              </a:rPr>
              <a:t> </a:t>
            </a:r>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12</a:t>
            </a:fld>
            <a:endParaRPr lang="en-US"/>
          </a:p>
        </p:txBody>
      </p:sp>
    </p:spTree>
    <p:extLst>
      <p:ext uri="{BB962C8B-B14F-4D97-AF65-F5344CB8AC3E}">
        <p14:creationId xmlns:p14="http://schemas.microsoft.com/office/powerpoint/2010/main" val="4050918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Message:</a:t>
            </a:r>
          </a:p>
          <a:p>
            <a:endParaRPr lang="en-US" dirty="0" smtClean="0"/>
          </a:p>
          <a:p>
            <a:pPr>
              <a:buFont typeface="Arial" pitchFamily="34" charset="0"/>
              <a:buChar char="•"/>
            </a:pPr>
            <a:r>
              <a:rPr lang="en-US" dirty="0" smtClean="0"/>
              <a:t>The BOS derives</a:t>
            </a:r>
            <a:r>
              <a:rPr lang="en-US" baseline="0" dirty="0" smtClean="0"/>
              <a:t> from the UNDAF</a:t>
            </a:r>
          </a:p>
          <a:p>
            <a:pPr>
              <a:buFont typeface="Arial" pitchFamily="34" charset="0"/>
              <a:buChar char="•"/>
            </a:pPr>
            <a:r>
              <a:rPr lang="en-US" baseline="0" dirty="0" smtClean="0"/>
              <a:t>OMT is the main </a:t>
            </a:r>
            <a:r>
              <a:rPr lang="en-US" baseline="0" dirty="0" err="1" smtClean="0"/>
              <a:t>owener</a:t>
            </a:r>
            <a:r>
              <a:rPr lang="en-US" baseline="0" dirty="0" smtClean="0"/>
              <a:t> of the BOS, under delegated authority of the UNCT</a:t>
            </a:r>
          </a:p>
          <a:p>
            <a:pPr>
              <a:buFont typeface="Arial" pitchFamily="34" charset="0"/>
              <a:buChar char="•"/>
            </a:pPr>
            <a:r>
              <a:rPr lang="en-US" baseline="0" dirty="0" smtClean="0"/>
              <a:t>BOS includes 6 service lines (areas under the BOS): Procurement, Finance, HR, ICT, Logistics, Facility Services</a:t>
            </a:r>
          </a:p>
          <a:p>
            <a:pPr>
              <a:buFont typeface="Arial" pitchFamily="34" charset="0"/>
              <a:buChar char="•"/>
            </a:pPr>
            <a:r>
              <a:rPr lang="en-US" baseline="0" dirty="0" smtClean="0"/>
              <a:t>The OMT Annual Work Plans </a:t>
            </a:r>
            <a:r>
              <a:rPr lang="en-US" baseline="0" dirty="0" err="1" smtClean="0"/>
              <a:t>operationalize</a:t>
            </a:r>
            <a:r>
              <a:rPr lang="en-US" baseline="0" dirty="0" smtClean="0"/>
              <a:t> the BOS and must be linked to the BOS results, using the UNDG approved templates.</a:t>
            </a:r>
          </a:p>
        </p:txBody>
      </p:sp>
      <p:sp>
        <p:nvSpPr>
          <p:cNvPr id="4" name="Slide Number Placeholder 3"/>
          <p:cNvSpPr>
            <a:spLocks noGrp="1"/>
          </p:cNvSpPr>
          <p:nvPr>
            <p:ph type="sldNum" sz="quarter" idx="10"/>
          </p:nvPr>
        </p:nvSpPr>
        <p:spPr/>
        <p:txBody>
          <a:bodyPr/>
          <a:lstStyle/>
          <a:p>
            <a:fld id="{AEC9D40B-408A-4E93-8546-6D43A13AAE1A}" type="slidenum">
              <a:rPr lang="en-US" smtClean="0"/>
              <a:pPr/>
              <a:t>13</a:t>
            </a:fld>
            <a:endParaRPr lang="en-US"/>
          </a:p>
        </p:txBody>
      </p:sp>
    </p:spTree>
    <p:extLst>
      <p:ext uri="{BB962C8B-B14F-4D97-AF65-F5344CB8AC3E}">
        <p14:creationId xmlns:p14="http://schemas.microsoft.com/office/powerpoint/2010/main" val="1715377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graphic show a “regular BoS approach. Actual time varies depending on the scope of the BoS.</a:t>
            </a:r>
          </a:p>
        </p:txBody>
      </p:sp>
      <p:sp>
        <p:nvSpPr>
          <p:cNvPr id="4" name="Slide Number Placeholder 3"/>
          <p:cNvSpPr>
            <a:spLocks noGrp="1"/>
          </p:cNvSpPr>
          <p:nvPr>
            <p:ph type="sldNum" sz="quarter" idx="5"/>
          </p:nvPr>
        </p:nvSpPr>
        <p:spPr/>
        <p:txBody>
          <a:bodyPr/>
          <a:lstStyle/>
          <a:p>
            <a:pPr>
              <a:defRPr/>
            </a:pPr>
            <a:fld id="{3DCCA811-778F-427F-BC1E-1E7C60856DBA}" type="slidenum">
              <a:rPr lang="en-US" smtClean="0"/>
              <a:pPr>
                <a:defRPr/>
              </a:pPr>
              <a:t>14</a:t>
            </a:fld>
            <a:endParaRPr lang="en-US"/>
          </a:p>
        </p:txBody>
      </p:sp>
    </p:spTree>
    <p:extLst>
      <p:ext uri="{BB962C8B-B14F-4D97-AF65-F5344CB8AC3E}">
        <p14:creationId xmlns:p14="http://schemas.microsoft.com/office/powerpoint/2010/main" val="1782082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10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Message: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overarching</a:t>
            </a:r>
            <a:r>
              <a:rPr lang="en-US" sz="1200" baseline="0" dirty="0" smtClean="0"/>
              <a:t> goal of the UN is deliver development assistance and to achieve impact on the quality of life of the people in the host countries.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order to achieve this,</a:t>
            </a:r>
            <a:r>
              <a:rPr lang="en-US" sz="1200" baseline="0" dirty="0" smtClean="0"/>
              <a:t> e</a:t>
            </a:r>
            <a:r>
              <a:rPr lang="en-US" sz="1200" dirty="0" smtClean="0"/>
              <a:t>stablish the understanding that programme and operations</a:t>
            </a:r>
            <a:r>
              <a:rPr lang="en-US" sz="1200" baseline="0" dirty="0" smtClean="0"/>
              <a:t> are linked- both having their own role to play, but both influence the other to a great extent. Programme and Operations need to engage and help each other to deliver better.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For example: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The scale of the programme determines the scale of operations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The quality of operations (speed, meeting programme needs, cost) determine the quality of programme implementation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Frame it as a client-supplier relation. Quality management and client management are imperative for operations if we want to change the focus of operations from purely transactional, silo-</a:t>
            </a:r>
            <a:r>
              <a:rPr lang="en-US" sz="1200" baseline="0" dirty="0" err="1" smtClean="0"/>
              <a:t>ed</a:t>
            </a:r>
            <a:r>
              <a:rPr lang="en-US" sz="1200" baseline="0" dirty="0" smtClean="0"/>
              <a:t> approach to a dynamic, interactive quality of service type of approach. </a:t>
            </a:r>
            <a:r>
              <a:rPr lang="en-US" sz="1200" dirty="0" smtClean="0"/>
              <a:t>Programme needs often are very specific- operations staff need to understand this need to deliver a business operations service that helps programme achieve impact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BOS helps develop and manage that relation by identifying programme needs for common operations and reinforce the understanding how operations and programme staff jointly are responsible to deliver programmes, each from their own skill set.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15</a:t>
            </a:fld>
            <a:endParaRPr lang="en-US"/>
          </a:p>
        </p:txBody>
      </p:sp>
    </p:spTree>
    <p:extLst>
      <p:ext uri="{BB962C8B-B14F-4D97-AF65-F5344CB8AC3E}">
        <p14:creationId xmlns:p14="http://schemas.microsoft.com/office/powerpoint/2010/main" val="1322561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10 min</a:t>
            </a:r>
          </a:p>
          <a:p>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16</a:t>
            </a:fld>
            <a:endParaRPr lang="en-US"/>
          </a:p>
        </p:txBody>
      </p:sp>
    </p:spTree>
    <p:extLst>
      <p:ext uri="{BB962C8B-B14F-4D97-AF65-F5344CB8AC3E}">
        <p14:creationId xmlns:p14="http://schemas.microsoft.com/office/powerpoint/2010/main" val="3935008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Message: </a:t>
            </a:r>
          </a:p>
          <a:p>
            <a:endParaRPr lang="en-US" dirty="0" smtClean="0"/>
          </a:p>
          <a:p>
            <a:r>
              <a:rPr lang="en-US" dirty="0" smtClean="0"/>
              <a:t>Stress the flexibility</a:t>
            </a:r>
            <a:r>
              <a:rPr lang="en-US" baseline="0" dirty="0" smtClean="0"/>
              <a:t> and the need to establish a scope for the BOS that local capacity realistically can manage. </a:t>
            </a:r>
          </a:p>
          <a:p>
            <a:r>
              <a:rPr lang="en-US" baseline="0" dirty="0" smtClean="0"/>
              <a:t>Stress that even though agencies sign off on the BOS as a whole, agencies do not have to engage in all services under a BOS. Each service may have different agencies buying into them based o their local needs. </a:t>
            </a:r>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17</a:t>
            </a:fld>
            <a:endParaRPr lang="en-US"/>
          </a:p>
        </p:txBody>
      </p:sp>
    </p:spTree>
    <p:extLst>
      <p:ext uri="{BB962C8B-B14F-4D97-AF65-F5344CB8AC3E}">
        <p14:creationId xmlns:p14="http://schemas.microsoft.com/office/powerpoint/2010/main" val="3266373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Message</a:t>
            </a:r>
          </a:p>
          <a:p>
            <a:endParaRPr lang="en-US" dirty="0" smtClean="0"/>
          </a:p>
          <a:p>
            <a:r>
              <a:rPr lang="en-US" dirty="0" smtClean="0"/>
              <a:t>If countries have low capacity they can do lighter BOS analysis. However, no steps</a:t>
            </a:r>
            <a:r>
              <a:rPr lang="en-US" baseline="0" dirty="0" smtClean="0"/>
              <a:t> of the BOS can be cut out as a whole. </a:t>
            </a:r>
          </a:p>
          <a:p>
            <a:r>
              <a:rPr lang="en-US" baseline="0" dirty="0" smtClean="0"/>
              <a:t>Main difference between light and regular BOS sits in the way you do the Cost Benefit Analysis. The more you base the analysis on actual real data, the more labor intense the process becomes, but the better the data. </a:t>
            </a:r>
          </a:p>
          <a:p>
            <a:r>
              <a:rPr lang="en-US" baseline="0" dirty="0" smtClean="0"/>
              <a:t>Its is a local decision for which services they want to do it quantitatively, and for which services they base themselves more on estimates (qualitative)</a:t>
            </a:r>
          </a:p>
          <a:p>
            <a:r>
              <a:rPr lang="en-US" baseline="0" dirty="0" smtClean="0"/>
              <a:t>UNDG/DOCO recommends a hybrid approach with a more quantitative analysis for services requiring high investment in manpower or finances.</a:t>
            </a:r>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18</a:t>
            </a:fld>
            <a:endParaRPr lang="en-US"/>
          </a:p>
        </p:txBody>
      </p:sp>
    </p:spTree>
    <p:extLst>
      <p:ext uri="{BB962C8B-B14F-4D97-AF65-F5344CB8AC3E}">
        <p14:creationId xmlns:p14="http://schemas.microsoft.com/office/powerpoint/2010/main" val="288147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59% of the UN System already</a:t>
            </a:r>
            <a:r>
              <a:rPr lang="en-US" baseline="0" dirty="0" smtClean="0"/>
              <a:t> has a BOS or is developing one</a:t>
            </a:r>
          </a:p>
          <a:p>
            <a:endParaRPr lang="en-US" baseline="0" dirty="0" smtClean="0"/>
          </a:p>
          <a:p>
            <a:r>
              <a:rPr lang="en-US" baseline="0" dirty="0" smtClean="0"/>
              <a:t>These numbers are increasing rapidly</a:t>
            </a:r>
          </a:p>
          <a:p>
            <a:endParaRPr lang="en-US" baseline="0" dirty="0" smtClean="0"/>
          </a:p>
          <a:p>
            <a:r>
              <a:rPr lang="en-US" baseline="0" dirty="0" smtClean="0"/>
              <a:t>Africa is the region with most BOS countries as of July 2015</a:t>
            </a:r>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19</a:t>
            </a:fld>
            <a:endParaRPr lang="en-US"/>
          </a:p>
        </p:txBody>
      </p:sp>
    </p:spTree>
    <p:extLst>
      <p:ext uri="{BB962C8B-B14F-4D97-AF65-F5344CB8AC3E}">
        <p14:creationId xmlns:p14="http://schemas.microsoft.com/office/powerpoint/2010/main" val="3571574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Procurement,</a:t>
            </a:r>
            <a:r>
              <a:rPr lang="en-US" baseline="0" dirty="0" smtClean="0"/>
              <a:t> HR and ICT are by far the most popular areas under the BOS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20</a:t>
            </a:fld>
            <a:endParaRPr lang="en-US"/>
          </a:p>
        </p:txBody>
      </p:sp>
    </p:spTree>
    <p:extLst>
      <p:ext uri="{BB962C8B-B14F-4D97-AF65-F5344CB8AC3E}">
        <p14:creationId xmlns:p14="http://schemas.microsoft.com/office/powerpoint/2010/main" val="2480600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Message:</a:t>
            </a:r>
          </a:p>
          <a:p>
            <a:endParaRPr lang="en-US" dirty="0" smtClean="0"/>
          </a:p>
          <a:p>
            <a:r>
              <a:rPr lang="en-US" dirty="0" smtClean="0"/>
              <a:t>Procurement is a major source for cost reduction,</a:t>
            </a:r>
            <a:r>
              <a:rPr lang="en-US" baseline="0" dirty="0" smtClean="0"/>
              <a:t> even though other common services generate cost reductions as well, although at a lower level. </a:t>
            </a:r>
            <a:endParaRPr lang="en-US" dirty="0" smtClean="0"/>
          </a:p>
          <a:p>
            <a:endParaRPr lang="en-US" dirty="0" smtClean="0"/>
          </a:p>
          <a:p>
            <a:r>
              <a:rPr lang="en-US" dirty="0" smtClean="0"/>
              <a:t>Stress that the assessment was done for a limited number of countries (5) in</a:t>
            </a:r>
            <a:r>
              <a:rPr lang="en-US" baseline="0" dirty="0" smtClean="0"/>
              <a:t> one specific region. Therefore these numbers </a:t>
            </a:r>
            <a:r>
              <a:rPr lang="en-US" i="1" u="sng" baseline="0" dirty="0" smtClean="0"/>
              <a:t>cannot</a:t>
            </a:r>
            <a:r>
              <a:rPr lang="en-US" baseline="0" dirty="0" smtClean="0"/>
              <a:t> be scaled globally. But they indicate a trend, directional data suggesting a positive impact of common operations in terms of cost reductions. </a:t>
            </a:r>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21</a:t>
            </a:fld>
            <a:endParaRPr lang="en-US"/>
          </a:p>
        </p:txBody>
      </p:sp>
    </p:spTree>
    <p:extLst>
      <p:ext uri="{BB962C8B-B14F-4D97-AF65-F5344CB8AC3E}">
        <p14:creationId xmlns:p14="http://schemas.microsoft.com/office/powerpoint/2010/main" val="412017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smtClean="0"/>
              <a:t>Message- </a:t>
            </a:r>
            <a:r>
              <a:rPr lang="en-GB" altLang="en-US" dirty="0" smtClean="0"/>
              <a:t>There are 11 different mandates provided through the QCPR (</a:t>
            </a:r>
            <a:r>
              <a:rPr lang="en-GB" altLang="en-US" i="1" dirty="0" smtClean="0"/>
              <a:t>pick the mandate that fits the message of the presentation/audience</a:t>
            </a:r>
            <a:r>
              <a:rPr lang="en-GB" altLang="en-US" dirty="0" smtClean="0"/>
              <a:t>)</a:t>
            </a:r>
          </a:p>
          <a:p>
            <a:pPr algn="ctr" eaLnBrk="1" hangingPunct="1">
              <a:spcBef>
                <a:spcPct val="0"/>
              </a:spcBef>
            </a:pPr>
            <a:endParaRPr lang="en-GB" altLang="en-US" b="1" u="sng" dirty="0" smtClean="0"/>
          </a:p>
          <a:p>
            <a:pPr algn="ctr" eaLnBrk="1" hangingPunct="1">
              <a:spcBef>
                <a:spcPct val="0"/>
              </a:spcBef>
            </a:pPr>
            <a:r>
              <a:rPr lang="en-GB" altLang="en-US" b="1" u="sng" dirty="0" smtClean="0"/>
              <a:t>QCPR Mandates relevant to Business Operations</a:t>
            </a:r>
          </a:p>
          <a:p>
            <a:pPr eaLnBrk="1" hangingPunct="1">
              <a:spcBef>
                <a:spcPct val="0"/>
              </a:spcBef>
            </a:pPr>
            <a:endParaRPr lang="en-GB" altLang="en-US" dirty="0" smtClean="0"/>
          </a:p>
          <a:p>
            <a:pPr eaLnBrk="1" hangingPunct="1">
              <a:spcBef>
                <a:spcPct val="0"/>
              </a:spcBef>
            </a:pPr>
            <a:endParaRPr lang="en-GB" altLang="en-US" dirty="0" smtClean="0"/>
          </a:p>
          <a:p>
            <a:pPr eaLnBrk="1" hangingPunct="1">
              <a:spcBef>
                <a:spcPct val="0"/>
              </a:spcBef>
            </a:pPr>
            <a:r>
              <a:rPr lang="en-GB" altLang="en-US" dirty="0" smtClean="0"/>
              <a:t>152.	</a:t>
            </a:r>
            <a:r>
              <a:rPr lang="en-GB" altLang="en-US" i="1" dirty="0" smtClean="0"/>
              <a:t>Requests</a:t>
            </a:r>
            <a:r>
              <a:rPr lang="en-GB" altLang="en-US" dirty="0" smtClean="0"/>
              <a:t> the United Nations development system funds and programmes, and encourages the specialized agencies and other entities of the United Nations, to further pursue higher-quality, more effective and cost-efficient support services in all programme countries by reducing the duplication of functions, and administrative and transaction costs through the </a:t>
            </a:r>
            <a:r>
              <a:rPr lang="en-GB" altLang="en-US" b="1" dirty="0" smtClean="0"/>
              <a:t>consolidation of support services at the country level, either by delegating common functions to a lead agency, establishing a common United Nations service centre or, where feasible, outsourcing support services without compromising quality of services, and, within their mandates, ensuring that efficiency savings are used for programme activities</a:t>
            </a:r>
            <a:r>
              <a:rPr lang="en-GB" altLang="en-US" dirty="0" smtClean="0"/>
              <a:t> with a view to building national capacities, and to report on concrete achievements in this regard to their respective governing bodies by the end of 2014 and annually thereafter, and requests the funds and programmes to submit a joint plan in this regard to their executive boards at their first regular sessions in 2014; </a:t>
            </a:r>
            <a:endParaRPr lang="en-US" altLang="en-US" dirty="0" smtClean="0"/>
          </a:p>
          <a:p>
            <a:pPr eaLnBrk="1" hangingPunct="1">
              <a:spcBef>
                <a:spcPct val="0"/>
              </a:spcBef>
            </a:pPr>
            <a:r>
              <a:rPr lang="en-GB" altLang="en-US" dirty="0" smtClean="0"/>
              <a:t>	153.	</a:t>
            </a:r>
            <a:r>
              <a:rPr lang="en-GB" altLang="en-US" i="1" dirty="0" smtClean="0"/>
              <a:t>Also requests</a:t>
            </a:r>
            <a:r>
              <a:rPr lang="en-GB" altLang="en-US" dirty="0" smtClean="0"/>
              <a:t> the funds and programmes, and encourages the specialized agencies and other entities of the United Nations, to further invest in intra-agency rationalization of business operations and to present plans in this regard to their governing bodies by the end of 2013; </a:t>
            </a:r>
            <a:endParaRPr lang="en-US" altLang="en-US" dirty="0" smtClean="0"/>
          </a:p>
          <a:p>
            <a:pPr eaLnBrk="1" hangingPunct="1">
              <a:spcBef>
                <a:spcPct val="0"/>
              </a:spcBef>
            </a:pPr>
            <a:r>
              <a:rPr lang="en-GB" altLang="en-US" dirty="0" smtClean="0"/>
              <a:t>	154.	</a:t>
            </a:r>
            <a:r>
              <a:rPr lang="en-GB" altLang="en-US" i="1" dirty="0" smtClean="0"/>
              <a:t>Further requests</a:t>
            </a:r>
            <a:r>
              <a:rPr lang="en-GB" altLang="en-US" dirty="0" smtClean="0"/>
              <a:t> the funds and programmes, and encourages the specialized agencies and other entities of the United Nations system, to develop and </a:t>
            </a:r>
            <a:r>
              <a:rPr lang="en-GB" altLang="en-US" b="1" dirty="0" smtClean="0"/>
              <a:t>conclude inter-agency framework agreements </a:t>
            </a:r>
            <a:r>
              <a:rPr lang="en-GB" altLang="en-US" dirty="0" smtClean="0"/>
              <a:t>regarding the provision of support services regulating the mutual validity of agreements between United Nations entities and third parties at the country level and to </a:t>
            </a:r>
            <a:r>
              <a:rPr lang="en-GB" altLang="en-US" b="1" dirty="0" smtClean="0"/>
              <a:t>delegate the authority to country teams to establish and manage common services and long-term agreements </a:t>
            </a:r>
            <a:r>
              <a:rPr lang="en-GB" altLang="en-US" dirty="0" smtClean="0"/>
              <a:t>with third parties through standardized inter-agency agreements without further approval requirements by the end of 2013; </a:t>
            </a:r>
            <a:endParaRPr lang="en-US" altLang="en-US" dirty="0" smtClean="0"/>
          </a:p>
          <a:p>
            <a:pPr eaLnBrk="1" hangingPunct="1">
              <a:spcBef>
                <a:spcPct val="0"/>
              </a:spcBef>
            </a:pPr>
            <a:r>
              <a:rPr lang="en-GB" altLang="en-US" dirty="0" smtClean="0"/>
              <a:t>	155.	</a:t>
            </a:r>
            <a:r>
              <a:rPr lang="en-GB" altLang="en-US" i="1" dirty="0" smtClean="0"/>
              <a:t>Requests</a:t>
            </a:r>
            <a:r>
              <a:rPr lang="en-GB" altLang="en-US" dirty="0" smtClean="0"/>
              <a:t> the Secretary-General through the High-level Committee on Management and the United Nations Development Group to present plans for the establishment of common support services at the country, regional and headquarters levels, based on a unified set of regulations and rules, policies and procedures, at the country, regional and headquarters levels, in the </a:t>
            </a:r>
            <a:r>
              <a:rPr lang="en-GB" altLang="en-US" b="1" dirty="0" smtClean="0"/>
              <a:t>functional areas of finance, human resources management, procurement, information technology management and other administrative services</a:t>
            </a:r>
            <a:r>
              <a:rPr lang="en-GB" altLang="en-US" dirty="0" smtClean="0"/>
              <a:t>, for review by the Economic and Social Council and approval by the executive boards of the funds and programmes and the governing bodies of the specialized agencies by end of 2014, with a view to implementation by 2016; </a:t>
            </a:r>
            <a:endParaRPr lang="en-US" altLang="en-US" dirty="0" smtClean="0"/>
          </a:p>
          <a:p>
            <a:pPr eaLnBrk="1" hangingPunct="1">
              <a:spcBef>
                <a:spcPct val="0"/>
              </a:spcBef>
            </a:pPr>
            <a:r>
              <a:rPr lang="en-GB" altLang="en-US" dirty="0" smtClean="0"/>
              <a:t>	156.	</a:t>
            </a:r>
            <a:r>
              <a:rPr lang="en-GB" altLang="en-US" i="1" dirty="0" smtClean="0"/>
              <a:t>Recognizes</a:t>
            </a:r>
            <a:r>
              <a:rPr lang="en-GB" altLang="en-US" dirty="0" smtClean="0"/>
              <a:t> that more cost-effective, efficient and harmonized procurement practices can help to achieve greater effectiveness and better results, encourages the United Nations development system to consider options for </a:t>
            </a:r>
            <a:r>
              <a:rPr lang="en-GB" altLang="en-US" b="1" dirty="0" smtClean="0"/>
              <a:t>greater collaboration in procurement </a:t>
            </a:r>
            <a:r>
              <a:rPr lang="en-GB" altLang="en-US" dirty="0" smtClean="0"/>
              <a:t>at the country, regional and global levels, taking into account the United Nations procurement principles of, inter alia, fairness, integrity, transparency and effective international competition, and in this regard requests the funds and programmes, and encourages the specialized agencies and other entities of the United Nations system, to address the barriers to greater procurement cooperation and to fully exploit the potential for improved efficiency and effectiveness through increased collaboration, and to redirect efficiency savings, including from economies of scale, into programmes, and to make full use of the existing long-term agreements, develop new ones and implement the guidelines on common procurement at the country level; </a:t>
            </a:r>
            <a:endParaRPr lang="en-US" altLang="en-US" dirty="0" smtClean="0"/>
          </a:p>
          <a:p>
            <a:pPr eaLnBrk="1" hangingPunct="1">
              <a:spcBef>
                <a:spcPct val="0"/>
              </a:spcBef>
            </a:pPr>
            <a:r>
              <a:rPr lang="en-GB" altLang="en-US" dirty="0" smtClean="0"/>
              <a:t>	157.	</a:t>
            </a:r>
            <a:r>
              <a:rPr lang="en-GB" altLang="en-US" i="1" dirty="0" smtClean="0"/>
              <a:t>Encourages</a:t>
            </a:r>
            <a:r>
              <a:rPr lang="en-GB" altLang="en-US" dirty="0" smtClean="0"/>
              <a:t> the United Nations development system, in compliance with existing relevant legislative frameworks, to make </a:t>
            </a:r>
            <a:r>
              <a:rPr lang="en-GB" altLang="en-US" b="1" dirty="0" smtClean="0"/>
              <a:t>increased use of national public and private systems for support services</a:t>
            </a:r>
            <a:r>
              <a:rPr lang="en-GB" altLang="en-US" dirty="0" smtClean="0"/>
              <a:t>, including for procurement, security, information technology, telecommunications, travel and banking, as well as, when appropriate, for planning, reporting and evaluation; </a:t>
            </a:r>
            <a:endParaRPr lang="en-US" altLang="en-US" dirty="0" smtClean="0"/>
          </a:p>
          <a:p>
            <a:pPr eaLnBrk="1" hangingPunct="1">
              <a:spcBef>
                <a:spcPct val="0"/>
              </a:spcBef>
            </a:pPr>
            <a:r>
              <a:rPr lang="en-GB" altLang="en-US" dirty="0" smtClean="0"/>
              <a:t>	158.	</a:t>
            </a:r>
            <a:r>
              <a:rPr lang="en-GB" altLang="en-US" i="1" dirty="0" smtClean="0"/>
              <a:t>Also encourages</a:t>
            </a:r>
            <a:r>
              <a:rPr lang="en-GB" altLang="en-US" dirty="0" smtClean="0"/>
              <a:t> the United Nations development system to </a:t>
            </a:r>
            <a:r>
              <a:rPr lang="en-GB" altLang="en-US" b="1" dirty="0" smtClean="0"/>
              <a:t>avoid and significantly reduce the number of its parallel project implementation units</a:t>
            </a:r>
            <a:r>
              <a:rPr lang="en-GB" altLang="en-US" dirty="0" smtClean="0"/>
              <a:t> in programme countries as a means of strengthening national capacities and reducing transaction costs; </a:t>
            </a:r>
            <a:endParaRPr lang="en-US" altLang="en-US" dirty="0" smtClean="0"/>
          </a:p>
          <a:p>
            <a:pPr eaLnBrk="1" hangingPunct="1">
              <a:spcBef>
                <a:spcPct val="0"/>
              </a:spcBef>
            </a:pPr>
            <a:r>
              <a:rPr lang="en-GB" altLang="en-US" dirty="0" smtClean="0"/>
              <a:t>	159.	</a:t>
            </a:r>
            <a:r>
              <a:rPr lang="en-GB" altLang="en-US" i="1" dirty="0" smtClean="0"/>
              <a:t>Requests</a:t>
            </a:r>
            <a:r>
              <a:rPr lang="en-GB" altLang="en-US" dirty="0" smtClean="0"/>
              <a:t> the Secretary-General to present to the executive boards of the funds and programmes, by the beginning of 2014, a proposal on the </a:t>
            </a:r>
            <a:r>
              <a:rPr lang="en-GB" altLang="en-US" b="1" dirty="0" smtClean="0"/>
              <a:t>common definition of operating costs and a common and standardized system of cost control, </a:t>
            </a:r>
            <a:r>
              <a:rPr lang="en-GB" altLang="en-US" dirty="0" smtClean="0"/>
              <a:t>paying due attention to their different business models, with a view to their taking a decision on this issue; </a:t>
            </a:r>
            <a:endParaRPr lang="en-US" altLang="en-US" dirty="0" smtClean="0"/>
          </a:p>
          <a:p>
            <a:pPr eaLnBrk="1" hangingPunct="1">
              <a:spcBef>
                <a:spcPct val="0"/>
              </a:spcBef>
            </a:pPr>
            <a:r>
              <a:rPr lang="en-GB" altLang="en-US" dirty="0" smtClean="0"/>
              <a:t>	160.	</a:t>
            </a:r>
            <a:r>
              <a:rPr lang="en-GB" altLang="en-US" i="1" dirty="0" smtClean="0"/>
              <a:t>Requests</a:t>
            </a:r>
            <a:r>
              <a:rPr lang="en-GB" altLang="en-US" dirty="0" smtClean="0"/>
              <a:t> the funds and programmes, and encourages the specialized agencies and other entities of the United Nations development system, to consider </a:t>
            </a:r>
            <a:r>
              <a:rPr lang="en-GB" altLang="en-US" b="1" dirty="0" smtClean="0"/>
              <a:t>system-wide interoperability of enterprise resources planning systems</a:t>
            </a:r>
            <a:r>
              <a:rPr lang="en-GB" altLang="en-US" dirty="0" smtClean="0"/>
              <a:t>, with the objective of harmonizing the electronic processing of internal and external management information, supporting harmonized business processes and practices across the entire United Nations development system in all future investments related to existing or new enterprise resources planning systems, and in this regard requests the Secretary-General to undertake a study to </a:t>
            </a:r>
            <a:r>
              <a:rPr lang="en-GB" altLang="en-US" b="1" dirty="0" smtClean="0"/>
              <a:t>examine the feasibility of establishing interoperability </a:t>
            </a:r>
            <a:r>
              <a:rPr lang="en-GB" altLang="en-US" dirty="0" smtClean="0"/>
              <a:t>among the existing enterprise resources planning systems of the funds and programmes and to report on progress in achieving full interoperability in 2016 in the context of the quadrennial comprehensive policy review; </a:t>
            </a:r>
            <a:endParaRPr lang="en-US" altLang="en-US" dirty="0" smtClean="0"/>
          </a:p>
          <a:p>
            <a:pPr eaLnBrk="1" hangingPunct="1">
              <a:spcBef>
                <a:spcPct val="0"/>
              </a:spcBef>
            </a:pPr>
            <a:r>
              <a:rPr lang="en-GB" altLang="en-US" dirty="0" smtClean="0"/>
              <a:t>	161.	</a:t>
            </a:r>
            <a:r>
              <a:rPr lang="en-GB" altLang="en-US" i="1" dirty="0" smtClean="0"/>
              <a:t>Requests</a:t>
            </a:r>
            <a:r>
              <a:rPr lang="en-GB" altLang="en-US" dirty="0" smtClean="0"/>
              <a:t> the United Nations development system to develop a strategy, in consultation with Member States, by the end of 2013, with concrete goals and targets, to support the </a:t>
            </a:r>
            <a:r>
              <a:rPr lang="en-GB" altLang="en-US" b="1" dirty="0" smtClean="0"/>
              <a:t>establishment of common premises </a:t>
            </a:r>
            <a:r>
              <a:rPr lang="en-GB" altLang="en-US" dirty="0" smtClean="0"/>
              <a:t>in programme countries that wish to adopt them, with due consideration to security conditions as well as cost-effectiveness, and to report on progress in this regard to the Economic and Social Council on a biennial basis, and encourages United Nations country teams to explore all potential savings across the organizations, including the harmonization of business practices in all functional areas and the consolidation of support services; </a:t>
            </a:r>
            <a:endParaRPr lang="en-US" altLang="en-US" dirty="0" smtClean="0"/>
          </a:p>
          <a:p>
            <a:pPr eaLnBrk="1" hangingPunct="1">
              <a:spcBef>
                <a:spcPct val="0"/>
              </a:spcBef>
            </a:pPr>
            <a:r>
              <a:rPr lang="en-GB" altLang="en-US" dirty="0" smtClean="0"/>
              <a:t>	162.	</a:t>
            </a:r>
            <a:r>
              <a:rPr lang="en-GB" altLang="en-US" i="1" dirty="0" smtClean="0"/>
              <a:t>Also requests</a:t>
            </a:r>
            <a:r>
              <a:rPr lang="en-GB" altLang="en-US" dirty="0" smtClean="0"/>
              <a:t> the United Nations development system to </a:t>
            </a:r>
            <a:r>
              <a:rPr lang="en-GB" altLang="en-US" b="1" dirty="0" smtClean="0"/>
              <a:t>prioritize the availability of financial and human resources</a:t>
            </a:r>
            <a:r>
              <a:rPr lang="en-GB" altLang="en-US" dirty="0" smtClean="0"/>
              <a:t>, without compromising the allocation of resources to programmatic activities, to further support the effective harmonization and rationalization of business operations, including the option of developing </a:t>
            </a:r>
            <a:r>
              <a:rPr lang="en-GB" altLang="en-US" b="1" dirty="0" smtClean="0"/>
              <a:t>funding mechanisms </a:t>
            </a:r>
            <a:r>
              <a:rPr lang="en-GB" altLang="en-US" dirty="0" smtClean="0"/>
              <a:t>and other incentives in support of innovative and sustainable business solutions supporting the further development and implementation of high-quality, efficient and cost-effective common support services; </a:t>
            </a:r>
            <a:endParaRPr lang="en-US" altLang="en-US" dirty="0" smtClean="0"/>
          </a:p>
          <a:p>
            <a:pPr eaLnBrk="1" hangingPunct="1">
              <a:spcBef>
                <a:spcPct val="0"/>
              </a:spcBef>
            </a:pPr>
            <a:r>
              <a:rPr lang="en-GB" altLang="en-US" dirty="0" smtClean="0"/>
              <a:t>	163.	</a:t>
            </a:r>
            <a:r>
              <a:rPr lang="en-GB" altLang="en-US" i="1" dirty="0" smtClean="0"/>
              <a:t>Strongly encourages</a:t>
            </a:r>
            <a:r>
              <a:rPr lang="en-GB" altLang="en-US" dirty="0" smtClean="0"/>
              <a:t> the governing bodies of the specialized agencies and other relevant United Nations entities to review and discuss the provisions in this subsection with a view to promoting their implementation by the respective entities and improving harmonization with funds and programmes; </a:t>
            </a:r>
            <a:endParaRPr lang="en-US" altLang="en-US" dirty="0" smtClean="0"/>
          </a:p>
          <a:p>
            <a:pPr eaLnBrk="1" hangingPunct="1">
              <a:spcBef>
                <a:spcPct val="0"/>
              </a:spcBef>
            </a:pPr>
            <a:endParaRPr lang="en-US" altLang="en-US" dirty="0" smtClean="0"/>
          </a:p>
        </p:txBody>
      </p:sp>
      <p:sp>
        <p:nvSpPr>
          <p:cNvPr id="20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DCF6C4B-F981-47E5-B5B6-C87566364584}" type="slidenum">
              <a:rPr lang="en-US" altLang="en-US" smtClean="0"/>
              <a:pPr fontAlgn="base">
                <a:spcBef>
                  <a:spcPct val="0"/>
                </a:spcBef>
                <a:spcAft>
                  <a:spcPct val="0"/>
                </a:spcAft>
                <a:defRPr/>
              </a:pPr>
              <a:t>3</a:t>
            </a:fld>
            <a:endParaRPr lang="en-US" altLang="en-US" smtClean="0"/>
          </a:p>
        </p:txBody>
      </p:sp>
    </p:spTree>
    <p:extLst>
      <p:ext uri="{BB962C8B-B14F-4D97-AF65-F5344CB8AC3E}">
        <p14:creationId xmlns:p14="http://schemas.microsoft.com/office/powerpoint/2010/main" val="2845746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message: </a:t>
            </a:r>
          </a:p>
          <a:p>
            <a:endParaRPr lang="en-US" dirty="0" smtClean="0"/>
          </a:p>
          <a:p>
            <a:r>
              <a:rPr lang="en-US" dirty="0" smtClean="0"/>
              <a:t>Transaction costs avoided is labor cost avoided- joint</a:t>
            </a:r>
            <a:r>
              <a:rPr lang="en-US" baseline="0" dirty="0" smtClean="0"/>
              <a:t> LTA for 15 agencies means 14 agencies do not have to establish a separate LTA. Labor cost is the largest cost component in the UN. LTA’s take 4-6 months to establish, which we avoid under an LTA (14x4-6 </a:t>
            </a:r>
            <a:r>
              <a:rPr lang="en-US" baseline="0" dirty="0" err="1" smtClean="0"/>
              <a:t>motnhs</a:t>
            </a:r>
            <a:r>
              <a:rPr lang="en-US" baseline="0" dirty="0" smtClean="0"/>
              <a:t>) which is a significant labor gain.</a:t>
            </a:r>
          </a:p>
          <a:p>
            <a:endParaRPr lang="en-US" baseline="0" dirty="0" smtClean="0"/>
          </a:p>
          <a:p>
            <a:r>
              <a:rPr lang="en-US" baseline="0" dirty="0" smtClean="0"/>
              <a:t>However, this graph shows countries do not include this labor gain as a benefit (ex. Ethiopia). This needs to change given the significant gain associated with LTA’s. You want to see a balance between the red and blue, with the red likely being larger as labor cost are the largest cost usually. </a:t>
            </a:r>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22</a:t>
            </a:fld>
            <a:endParaRPr lang="en-US"/>
          </a:p>
        </p:txBody>
      </p:sp>
    </p:spTree>
    <p:extLst>
      <p:ext uri="{BB962C8B-B14F-4D97-AF65-F5344CB8AC3E}">
        <p14:creationId xmlns:p14="http://schemas.microsoft.com/office/powerpoint/2010/main" val="546493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Message: </a:t>
            </a:r>
          </a:p>
          <a:p>
            <a:endParaRPr lang="en-US" dirty="0" smtClean="0"/>
          </a:p>
          <a:p>
            <a:r>
              <a:rPr lang="en-US" dirty="0" smtClean="0"/>
              <a:t>Apart from cost avoidance,</a:t>
            </a:r>
            <a:r>
              <a:rPr lang="en-US" baseline="0" dirty="0" smtClean="0"/>
              <a:t> the BOS equally aims to achieve qualitative gains, e.g. benefits that cannot be expressed in numbers. </a:t>
            </a:r>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23</a:t>
            </a:fld>
            <a:endParaRPr lang="en-US"/>
          </a:p>
        </p:txBody>
      </p:sp>
    </p:spTree>
    <p:extLst>
      <p:ext uri="{BB962C8B-B14F-4D97-AF65-F5344CB8AC3E}">
        <p14:creationId xmlns:p14="http://schemas.microsoft.com/office/powerpoint/2010/main" val="3917866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This slide provides the timeframe of the development of the SOPs going from the World Summit 2005 to the HLP report on System Wide Coherence with the 8 pilots till the arrival of the QCPR and the SOPs.</a:t>
            </a:r>
          </a:p>
          <a:p>
            <a:endParaRPr lang="en-US" sz="1000" dirty="0"/>
          </a:p>
          <a:p>
            <a:r>
              <a:rPr lang="en-US" sz="1000" dirty="0"/>
              <a:t>It is important to underline that the QCPR gives intergovernmental recognition of the </a:t>
            </a:r>
            <a:r>
              <a:rPr lang="en-US" sz="1000" b="1" dirty="0"/>
              <a:t>“Delivering as One</a:t>
            </a:r>
            <a:r>
              <a:rPr lang="en-US" sz="1000" b="1" i="1" dirty="0"/>
              <a:t>”</a:t>
            </a:r>
            <a:r>
              <a:rPr lang="en-US" sz="1000" b="1" dirty="0"/>
              <a:t> </a:t>
            </a:r>
            <a:r>
              <a:rPr lang="en-US" sz="1000" dirty="0"/>
              <a:t>model for the first time, even though it remains a </a:t>
            </a:r>
            <a:r>
              <a:rPr lang="en-US" sz="1000" b="1" dirty="0"/>
              <a:t>voluntary option. </a:t>
            </a:r>
            <a:r>
              <a:rPr lang="en-US" sz="1000" dirty="0"/>
              <a:t>In addition to the development of an integrated package of support to </a:t>
            </a:r>
            <a:r>
              <a:rPr lang="en-US" sz="1000" dirty="0" err="1"/>
              <a:t>DaO</a:t>
            </a:r>
            <a:r>
              <a:rPr lang="en-US" sz="1000" dirty="0"/>
              <a:t> countries (standard operating procedures (SOPs) and </a:t>
            </a:r>
            <a:r>
              <a:rPr lang="en-US" sz="1000" dirty="0" err="1"/>
              <a:t>DaO</a:t>
            </a:r>
            <a:r>
              <a:rPr lang="en-US" sz="1000" dirty="0"/>
              <a:t>-specific guidance), there is also the request to identify and address </a:t>
            </a:r>
            <a:r>
              <a:rPr lang="en-US" sz="1000" b="1" dirty="0"/>
              <a:t>challenges and bottlenecks</a:t>
            </a:r>
            <a:r>
              <a:rPr lang="en-US" sz="1000" dirty="0"/>
              <a:t> at the HQ (and country) level. We will come back later to this further in the presentation. </a:t>
            </a:r>
          </a:p>
          <a:p>
            <a:endParaRPr lang="en-US" sz="1000" dirty="0"/>
          </a:p>
          <a:p>
            <a:r>
              <a:rPr lang="en-US" sz="1000" dirty="0"/>
              <a:t>While </a:t>
            </a:r>
            <a:r>
              <a:rPr lang="en-US" sz="1000" dirty="0">
                <a:solidFill>
                  <a:srgbClr val="C00000"/>
                </a:solidFill>
              </a:rPr>
              <a:t>tools and </a:t>
            </a:r>
            <a:r>
              <a:rPr lang="en-US" sz="1000" dirty="0"/>
              <a:t>guidance to further support the implementation of the SOPs are being developed, countries have been implementing elements of the SOPs using good practices/experiences from </a:t>
            </a:r>
            <a:r>
              <a:rPr lang="en-US" sz="1000" dirty="0" err="1"/>
              <a:t>DaO</a:t>
            </a:r>
            <a:r>
              <a:rPr lang="en-US" sz="1000" dirty="0"/>
              <a:t> countries. These tools and guidance are expected to be finalized and distributed to the UNCTs in the first quarter of 2014. </a:t>
            </a:r>
          </a:p>
        </p:txBody>
      </p:sp>
      <p:sp>
        <p:nvSpPr>
          <p:cNvPr id="4" name="Slide Number Placeholder 3"/>
          <p:cNvSpPr>
            <a:spLocks noGrp="1"/>
          </p:cNvSpPr>
          <p:nvPr>
            <p:ph type="sldNum" sz="quarter" idx="10"/>
          </p:nvPr>
        </p:nvSpPr>
        <p:spPr/>
        <p:txBody>
          <a:bodyPr/>
          <a:lstStyle/>
          <a:p>
            <a:fld id="{AEC9D40B-408A-4E93-8546-6D43A13AAE1A}" type="slidenum">
              <a:rPr lang="en-US" smtClean="0"/>
              <a:t>24</a:t>
            </a:fld>
            <a:endParaRPr lang="en-US"/>
          </a:p>
        </p:txBody>
      </p:sp>
    </p:spTree>
    <p:extLst>
      <p:ext uri="{BB962C8B-B14F-4D97-AF65-F5344CB8AC3E}">
        <p14:creationId xmlns:p14="http://schemas.microsoft.com/office/powerpoint/2010/main" val="900431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Message:</a:t>
            </a:r>
          </a:p>
          <a:p>
            <a:endParaRPr lang="en-US" dirty="0" smtClean="0"/>
          </a:p>
          <a:p>
            <a:r>
              <a:rPr lang="en-US" dirty="0" smtClean="0"/>
              <a:t>This slide reflects the main challenges, as observed by OMTs.</a:t>
            </a:r>
            <a:r>
              <a:rPr lang="en-US" baseline="0" dirty="0" smtClean="0"/>
              <a:t> It helps to make UNCTs/OMTs aware of these challenges and plan for them and manage the risk coming with these challenges </a:t>
            </a:r>
            <a:r>
              <a:rPr lang="en-US" baseline="0" dirty="0" err="1" smtClean="0"/>
              <a:t>materialising</a:t>
            </a:r>
            <a:r>
              <a:rPr lang="en-US" baseline="0" dirty="0" smtClean="0"/>
              <a:t>. </a:t>
            </a:r>
          </a:p>
          <a:p>
            <a:endParaRPr lang="en-US" baseline="0" dirty="0" smtClean="0"/>
          </a:p>
          <a:p>
            <a:r>
              <a:rPr lang="en-US" baseline="0" dirty="0" smtClean="0"/>
              <a:t>Highlight the three biggest challenges</a:t>
            </a:r>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25</a:t>
            </a:fld>
            <a:endParaRPr lang="en-US"/>
          </a:p>
        </p:txBody>
      </p:sp>
    </p:spTree>
    <p:extLst>
      <p:ext uri="{BB962C8B-B14F-4D97-AF65-F5344CB8AC3E}">
        <p14:creationId xmlns:p14="http://schemas.microsoft.com/office/powerpoint/2010/main" val="2981461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Message:</a:t>
            </a:r>
          </a:p>
          <a:p>
            <a:endParaRPr lang="en-US" dirty="0" smtClean="0"/>
          </a:p>
          <a:p>
            <a:r>
              <a:rPr lang="en-US" dirty="0" smtClean="0"/>
              <a:t>UNDG will support the UNCTs who want to move forward on the BOS. These</a:t>
            </a:r>
            <a:r>
              <a:rPr lang="en-US" baseline="0" dirty="0" smtClean="0"/>
              <a:t> are the BOS support structures in place for the countries. </a:t>
            </a:r>
          </a:p>
          <a:p>
            <a:endParaRPr lang="en-US" baseline="0" dirty="0" smtClean="0"/>
          </a:p>
          <a:p>
            <a:r>
              <a:rPr lang="en-US" baseline="0" dirty="0" smtClean="0"/>
              <a:t>They can be unlocked by the RC sending the UNCT approved roadmap with the BOS project timelines to the UNDG (ref next slide)</a:t>
            </a:r>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26</a:t>
            </a:fld>
            <a:endParaRPr lang="en-US"/>
          </a:p>
        </p:txBody>
      </p:sp>
    </p:spTree>
    <p:extLst>
      <p:ext uri="{BB962C8B-B14F-4D97-AF65-F5344CB8AC3E}">
        <p14:creationId xmlns:p14="http://schemas.microsoft.com/office/powerpoint/2010/main" val="1240628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Message:</a:t>
            </a:r>
          </a:p>
          <a:p>
            <a:endParaRPr lang="en-US" dirty="0" smtClean="0"/>
          </a:p>
          <a:p>
            <a:r>
              <a:rPr lang="en-US" dirty="0" smtClean="0"/>
              <a:t>The UNDG website was redesigned recently and has all the BOS resources on it: guidance, templates, examples, M&amp;E guidance,</a:t>
            </a:r>
            <a:r>
              <a:rPr lang="en-US" baseline="0" dirty="0" smtClean="0"/>
              <a:t> tools, factsheets, FAQs</a:t>
            </a:r>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28</a:t>
            </a:fld>
            <a:endParaRPr lang="en-US"/>
          </a:p>
        </p:txBody>
      </p:sp>
    </p:spTree>
    <p:extLst>
      <p:ext uri="{BB962C8B-B14F-4D97-AF65-F5344CB8AC3E}">
        <p14:creationId xmlns:p14="http://schemas.microsoft.com/office/powerpoint/2010/main" val="3488006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29</a:t>
            </a:fld>
            <a:endParaRPr lang="en-US"/>
          </a:p>
        </p:txBody>
      </p:sp>
    </p:spTree>
    <p:extLst>
      <p:ext uri="{BB962C8B-B14F-4D97-AF65-F5344CB8AC3E}">
        <p14:creationId xmlns:p14="http://schemas.microsoft.com/office/powerpoint/2010/main" val="3405647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30</a:t>
            </a:fld>
            <a:endParaRPr lang="en-US"/>
          </a:p>
        </p:txBody>
      </p:sp>
    </p:spTree>
    <p:extLst>
      <p:ext uri="{BB962C8B-B14F-4D97-AF65-F5344CB8AC3E}">
        <p14:creationId xmlns:p14="http://schemas.microsoft.com/office/powerpoint/2010/main" val="2948548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31</a:t>
            </a:fld>
            <a:endParaRPr lang="en-US"/>
          </a:p>
        </p:txBody>
      </p:sp>
    </p:spTree>
    <p:extLst>
      <p:ext uri="{BB962C8B-B14F-4D97-AF65-F5344CB8AC3E}">
        <p14:creationId xmlns:p14="http://schemas.microsoft.com/office/powerpoint/2010/main" val="4138438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32</a:t>
            </a:fld>
            <a:endParaRPr lang="en-US"/>
          </a:p>
        </p:txBody>
      </p:sp>
    </p:spTree>
    <p:extLst>
      <p:ext uri="{BB962C8B-B14F-4D97-AF65-F5344CB8AC3E}">
        <p14:creationId xmlns:p14="http://schemas.microsoft.com/office/powerpoint/2010/main" val="316569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Message:</a:t>
            </a:r>
          </a:p>
          <a:p>
            <a:endParaRPr lang="en-US" dirty="0" smtClean="0"/>
          </a:p>
          <a:p>
            <a:r>
              <a:rPr lang="en-US" dirty="0" smtClean="0"/>
              <a:t>Harmonization at HQ has been progressing well: </a:t>
            </a:r>
          </a:p>
          <a:p>
            <a:endParaRPr lang="en-US" dirty="0" smtClean="0"/>
          </a:p>
          <a:p>
            <a:r>
              <a:rPr lang="en-US" dirty="0" smtClean="0"/>
              <a:t>For Procurement</a:t>
            </a:r>
            <a:r>
              <a:rPr lang="en-US" baseline="0" dirty="0" smtClean="0"/>
              <a:t> for example, most of the barriers with regards to individual agencies policies and procedures are removed for most agencies. There is no reason why collaborative </a:t>
            </a:r>
            <a:r>
              <a:rPr lang="en-US" baseline="0" dirty="0" err="1" smtClean="0"/>
              <a:t>procurmeent</a:t>
            </a:r>
            <a:r>
              <a:rPr lang="en-US" baseline="0" dirty="0" smtClean="0"/>
              <a:t> should not progress at country level. Yet this is still one of the main barriers agencies mention. This is likely due to a communication issue from HLCM/UNDG to country level. </a:t>
            </a:r>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4</a:t>
            </a:fld>
            <a:endParaRPr lang="en-US"/>
          </a:p>
        </p:txBody>
      </p:sp>
    </p:spTree>
    <p:extLst>
      <p:ext uri="{BB962C8B-B14F-4D97-AF65-F5344CB8AC3E}">
        <p14:creationId xmlns:p14="http://schemas.microsoft.com/office/powerpoint/2010/main" val="2365848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33</a:t>
            </a:fld>
            <a:endParaRPr lang="en-US"/>
          </a:p>
        </p:txBody>
      </p:sp>
    </p:spTree>
    <p:extLst>
      <p:ext uri="{BB962C8B-B14F-4D97-AF65-F5344CB8AC3E}">
        <p14:creationId xmlns:p14="http://schemas.microsoft.com/office/powerpoint/2010/main" val="3203284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Procurement</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Joint procurement services:</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Shared procurement service across UN agencies. It includes the use of shared premises or building. The objective of joint procurement is that participating agencies share the responsibility and decision-making; accountability and decision-making responsibilities are clearly assigned. In addition to that costs are shared among the participating organizations based on transparent, agreed drivers; and the most qualified staff member is selected for each position.</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Common procurement team:</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37 countries trained on common procurement</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Common Vendor Database:</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UNGM web portal available for agencies procurement. UNGM has developed an LTA database where UN procurement staff can search for and register LTAs. It brings together more than 2500 UN procurement staff and the supplier community.</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Local LTA database:</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LTA database for agencies sharing at the local level. Agencies on the field have the opportunity to share local LTAs.</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Common premises:</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Use of one premise as a common UN house. Premises shared by UN organizations are an important component of the Secretary-general’s UN Reform </a:t>
            </a:r>
            <a:r>
              <a:rPr kumimoji="0" lang="en-US" sz="1200" b="0" i="0" u="none" strike="noStrike" kern="1200" cap="none" spc="0" normalizeH="0" baseline="0" noProof="0" dirty="0" err="1"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Programme</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The main objective of establishing and maintaining common premises, including UN Houses, is to co-locate UN organizations and all relevant inter-agency staff groupings, thereby creating a unified UN image, improving collaboration among UN organizations and achieving economies of scale. Common premises also support the cooperation of UN organizations in procurement.</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Common Office Supplies:</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One supplier is selected by the OMT and each organization dealt with the supplier directly</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ICT</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Common ICT services:</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Use of shared ICT infrastructure such as common VSAT, radio and telecommunications, common domain &amp; website across UN agencies </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Inter-Agency Collaboration Services:</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It includes SharePoint, web conferencing, instant messaging shared video conferencing services</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E-recruitment system:</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Use of a common website for recruitment across UN agencies</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Common directory:</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This provides a searchable white pages directory service for United Nations staff. This service is only available to staff members of agencies that have had their global directories shared by agencies Headquarters in the common directory infrastructure.</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Common standard for web security:</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Use of same software for web security across UN agencies</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Common connect:</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Info sharing across agencies. UN employees and affiliates have the opportunity to access information concerning UN agencies.  </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Inter-Agency VSAT Services</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This service refers to provision of corporate VSAT connectivity services from agency office to agency headquarters, and includes the last-mile connection from the VSAT point of presence(POP) of the VSAT hosting agency to the end-user agency.</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Private IP VSAT:</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Private connectivity is a requirement for a number of UN agencies. UN VSAT providers have a shared UN VSAT design which offers various features such as private path for each agency, guaranteed capacity per agency, ability to burst to higher capacity if not used by other agencies and end to end quality of service for each agency’s applications.</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15C71B-9108-4FCD-BD06-B430A7186740}" type="slidenum">
              <a:rPr lang="en-US" smtClean="0"/>
              <a:pPr/>
              <a:t>36</a:t>
            </a:fld>
            <a:endParaRPr lang="en-US"/>
          </a:p>
        </p:txBody>
      </p:sp>
    </p:spTree>
    <p:extLst>
      <p:ext uri="{BB962C8B-B14F-4D97-AF65-F5344CB8AC3E}">
        <p14:creationId xmlns:p14="http://schemas.microsoft.com/office/powerpoint/2010/main" val="2273712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Human Resources</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Harmonized recruitment for GS and NPO</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The pilot project team has developed with the collaboration of all partners a harmonized recruitment model for locally recruited staff. Local agencies have adopted the same generic vacancy announcement.</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Use of common rosters of pre-screened candidates: </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It consists of a list of candidates that have applied for typical posts in country offices after an external advertisement and have met the minimum requirement.</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Inter-agency review panels: </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use of inter-agency selection panels was incorporated as a key component based on the understanding that one of the main goals of this exercise is to foster a culture of teamwork among UN agencies. This practice is a trend in </a:t>
            </a:r>
            <a:r>
              <a:rPr kumimoji="0" lang="en-US" sz="1200" b="0" i="0" u="none" strike="noStrike" kern="1200" cap="none" spc="0" normalizeH="0" baseline="0" noProof="0" dirty="0" err="1"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DaO</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countries and a widespread practice in both Uruguay and Vietnam.</a:t>
            </a: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It entails delegation of authority to heads of Country Offices in order to ensure quality in recruitment operations as well as adherence to procedural requirement at the country level. The panel members should be drawn from a pool of members appointed for a one or two year period with a rotating chair of the panel. The recruiting agency should also be represented on the review panel. The panel should only have the ability to </a:t>
            </a:r>
            <a:r>
              <a:rPr kumimoji="0" lang="en-US" sz="1200" b="0" i="0" u="none" strike="noStrike" kern="1200" cap="none" spc="0" normalizeH="0" baseline="0" noProof="0" dirty="0" err="1"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review and comment on the process but not substitute the views of the selection panel on the merits of candidates.</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Harmonized HR provisions:</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It helps to facilitate changes at agency HQs</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Competency-based Interview Guide:</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In order to provide local partners with common selection tools, the project team prepared a Competency-Based Interview Guide that is available as a separate document. This guide is intended to foster common approaches to the selection process and improve the quality of recruitment operations. All agencies are invited to use it and undertake competency-based interviews as this emerged as good practice among agencies.  Selection panel members will find in the Guide a detailed step-by-step explanation, some quick tips highlighted throughout the document, and a check-list at the end. </a:t>
            </a:r>
            <a:endPar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Reference checking of candidates:  </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includes written and oral checking as oral follow-up is very useful to verify if written references are accurate.  Referees should include previous supervisors and the current one with the consent of the candidate.</a:t>
            </a: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050" b="1" i="0" u="sng"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Finance:</a:t>
            </a:r>
            <a:endParaRPr kumimoji="0" lang="en-US" sz="9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9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05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Common banking services:</a:t>
            </a:r>
            <a:r>
              <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Five major banks are used globally (Barclays, Citibank, </a:t>
            </a:r>
            <a:r>
              <a:rPr kumimoji="0" lang="en-US" sz="1050" b="0" i="0" u="none" strike="noStrike" kern="1200" cap="none" spc="0" normalizeH="0" baseline="0" noProof="0" dirty="0" err="1"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Ecobank</a:t>
            </a:r>
            <a:r>
              <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Standard Bank, Standard Chartered Bank. This </a:t>
            </a:r>
            <a:r>
              <a:rPr kumimoji="0" lang="en-GB"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Global Master Banking Agreements covers UN privileges and immunities and standardized pricing.</a:t>
            </a:r>
            <a:r>
              <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14 countries have banks that have been selected and 7 countries are expected to have a selection in 2015. </a:t>
            </a:r>
            <a:r>
              <a:rPr kumimoji="0" lang="en-GB"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USD RFP also completed with Bank of America, Citibank &amp; Wells Fargo as the 3 recommended banks to provide banking services to the UN (contract negotiations under way). The progress includes the wide participation by Agencies and Country Offices in RFP process.</a:t>
            </a:r>
            <a:endParaRPr kumimoji="0" lang="en-US" sz="9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9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9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05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Foreign exchange platform:</a:t>
            </a:r>
            <a:r>
              <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 annual FX study is done in which the results of the most recent year are discussed and best practices are shared. The current best practice is for the country offices to seek simultaneous FX quotes from eligible local dealers, and where possible, compare the best local rate to the rate offered by international FX dealers (obtained by HQ), and transact at the highest offer. The COs and HQs are also encouraged to regularly update the list of FX dealers that operate in the currencies they trade so that they can reap the most benefits from competitive pricing. As most emerging market currencies tend to devalue versus hard currencies (e.g. USD), the agencies may additionally consider converting smaller amounts more frequently to guard against the devaluation on idle foreign currencies held (case by case basis). </a:t>
            </a:r>
            <a:endParaRPr kumimoji="0" lang="en-US" sz="9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All emerging market currencies are included, noting that for some currencies (e.g. ETB) offshore pricing is not available and the trade must be done locally. To the best of my knowledge, the organizations are managing their FX transactions with the existing resources at the HQ and CO levels.</a:t>
            </a:r>
            <a:endParaRPr kumimoji="0" lang="en-US" sz="9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80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Developed market currencies are defined as CHF, DKK, EUR, GBP, JPY, KRW, NOK, NZD, SEK, SGD, and USD. Emerging market currencies are everything else. The developed market currencies are very liquid, and transactions between them are normally performed at HQ. Regardless, even if conversions between developed market currencies where to be done at the filed level, the same principle of comparing competitive quotes would apply.</a:t>
            </a:r>
            <a:endParaRPr kumimoji="0" lang="en-US" sz="9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D015C71B-9108-4FCD-BD06-B430A7186740}" type="slidenum">
              <a:rPr lang="en-US" smtClean="0"/>
              <a:pPr/>
              <a:t>37</a:t>
            </a:fld>
            <a:endParaRPr lang="en-US"/>
          </a:p>
        </p:txBody>
      </p:sp>
    </p:spTree>
    <p:extLst>
      <p:ext uri="{BB962C8B-B14F-4D97-AF65-F5344CB8AC3E}">
        <p14:creationId xmlns:p14="http://schemas.microsoft.com/office/powerpoint/2010/main" val="3576969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b="1" u="none" strike="noStrike" kern="1200" dirty="0" smtClean="0">
                <a:solidFill>
                  <a:schemeClr val="tx1"/>
                </a:solidFill>
                <a:effectLst/>
                <a:latin typeface="+mn-lt"/>
                <a:ea typeface="+mn-ea"/>
                <a:cs typeface="+mn-cs"/>
              </a:rPr>
              <a:t>Single regulatory framework:</a:t>
            </a:r>
            <a:r>
              <a:rPr lang="en-ZA" sz="1200" u="none" strike="noStrike" kern="1200" dirty="0" smtClean="0">
                <a:solidFill>
                  <a:schemeClr val="tx1"/>
                </a:solidFill>
                <a:effectLst/>
                <a:latin typeface="+mn-lt"/>
                <a:ea typeface="+mn-ea"/>
                <a:cs typeface="+mn-cs"/>
              </a:rPr>
              <a:t> The use of a harmonized rule set for clients instead of multiple rule sets means that process and transaction cost of doing business with the UN is reduced as it is easier and faster to get the operational support required. What is being done is more transparent as a result of this simplification into one single rule set.</a:t>
            </a:r>
            <a:endParaRPr lang="en-US" u="none" strike="noStrike" dirty="0" smtClean="0">
              <a:effectLst/>
            </a:endParaRPr>
          </a:p>
          <a:p>
            <a:r>
              <a:rPr lang="en-ZA" sz="1200" kern="1200" dirty="0" smtClean="0">
                <a:solidFill>
                  <a:schemeClr val="tx1"/>
                </a:solidFill>
                <a:effectLst/>
                <a:latin typeface="+mn-lt"/>
                <a:ea typeface="+mn-ea"/>
                <a:cs typeface="+mn-cs"/>
              </a:rPr>
              <a:t> </a:t>
            </a:r>
            <a:endParaRPr lang="en-US" dirty="0" smtClean="0">
              <a:effectLst/>
            </a:endParaRPr>
          </a:p>
          <a:p>
            <a:r>
              <a:rPr lang="en-ZA" sz="1200" kern="1200" dirty="0" smtClean="0">
                <a:solidFill>
                  <a:schemeClr val="tx1"/>
                </a:solidFill>
                <a:effectLst/>
                <a:latin typeface="+mn-lt"/>
                <a:ea typeface="+mn-ea"/>
                <a:cs typeface="+mn-cs"/>
              </a:rPr>
              <a:t> </a:t>
            </a:r>
            <a:endParaRPr lang="en-US" dirty="0" smtClean="0">
              <a:effectLst/>
            </a:endParaRPr>
          </a:p>
          <a:p>
            <a:pPr lvl="0"/>
            <a:r>
              <a:rPr lang="en-ZA" sz="1200" b="1" u="none" strike="noStrike" kern="1200" dirty="0" smtClean="0">
                <a:solidFill>
                  <a:schemeClr val="tx1"/>
                </a:solidFill>
                <a:effectLst/>
                <a:latin typeface="+mn-lt"/>
                <a:ea typeface="+mn-ea"/>
                <a:cs typeface="+mn-cs"/>
              </a:rPr>
              <a:t>Dedicated Capacity:</a:t>
            </a:r>
            <a:r>
              <a:rPr lang="en-ZA" sz="1200" u="none" strike="noStrike" kern="1200" dirty="0" smtClean="0">
                <a:solidFill>
                  <a:schemeClr val="tx1"/>
                </a:solidFill>
                <a:effectLst/>
                <a:latin typeface="+mn-lt"/>
                <a:ea typeface="+mn-ea"/>
                <a:cs typeface="+mn-cs"/>
              </a:rPr>
              <a:t> The JOF manages processes that are transactional in nature, freeing agency operations staff up to focus on the more strategic components of relevance to the agencies’ mandate;</a:t>
            </a:r>
            <a:endParaRPr lang="en-US" u="none" strike="noStrike" dirty="0" smtClean="0">
              <a:effectLst/>
            </a:endParaRPr>
          </a:p>
          <a:p>
            <a:r>
              <a:rPr lang="en-ZA" sz="1200" kern="1200" dirty="0" smtClean="0">
                <a:solidFill>
                  <a:schemeClr val="tx1"/>
                </a:solidFill>
                <a:effectLst/>
                <a:latin typeface="+mn-lt"/>
                <a:ea typeface="+mn-ea"/>
                <a:cs typeface="+mn-cs"/>
              </a:rPr>
              <a:t> </a:t>
            </a:r>
            <a:endParaRPr lang="en-US" dirty="0" smtClean="0">
              <a:effectLst/>
            </a:endParaRPr>
          </a:p>
          <a:p>
            <a:pPr lvl="0"/>
            <a:r>
              <a:rPr lang="en-ZA" sz="1200" b="1" u="none" strike="noStrike" kern="1200" dirty="0" smtClean="0">
                <a:solidFill>
                  <a:schemeClr val="tx1"/>
                </a:solidFill>
                <a:effectLst/>
                <a:latin typeface="+mn-lt"/>
                <a:ea typeface="+mn-ea"/>
                <a:cs typeface="+mn-cs"/>
              </a:rPr>
              <a:t>Reduced cost:</a:t>
            </a:r>
            <a:r>
              <a:rPr lang="en-ZA" sz="1200" u="none" strike="noStrike" kern="1200" dirty="0" smtClean="0">
                <a:solidFill>
                  <a:schemeClr val="tx1"/>
                </a:solidFill>
                <a:effectLst/>
                <a:latin typeface="+mn-lt"/>
                <a:ea typeface="+mn-ea"/>
                <a:cs typeface="+mn-cs"/>
              </a:rPr>
              <a:t> Executing functions such as Procurement under a single service window for all participating agencies significantly reduces procurement or travel cost realized by leveraging joint United Nations volumes.  </a:t>
            </a:r>
            <a:endParaRPr lang="en-US" u="none" strike="noStrike" dirty="0" smtClean="0">
              <a:effectLst/>
            </a:endParaRPr>
          </a:p>
          <a:p>
            <a:r>
              <a:rPr lang="en-ZA" sz="1200" kern="1200" dirty="0" smtClean="0">
                <a:solidFill>
                  <a:schemeClr val="tx1"/>
                </a:solidFill>
                <a:effectLst/>
                <a:latin typeface="+mn-lt"/>
                <a:ea typeface="+mn-ea"/>
                <a:cs typeface="+mn-cs"/>
              </a:rPr>
              <a:t> </a:t>
            </a:r>
            <a:endParaRPr lang="en-US" dirty="0" smtClean="0">
              <a:effectLst/>
            </a:endParaRPr>
          </a:p>
          <a:p>
            <a:pPr lvl="0"/>
            <a:r>
              <a:rPr lang="en-ZA" sz="1200" b="1" u="none" strike="noStrike" kern="1200" dirty="0" smtClean="0">
                <a:solidFill>
                  <a:schemeClr val="tx1"/>
                </a:solidFill>
                <a:effectLst/>
                <a:latin typeface="+mn-lt"/>
                <a:ea typeface="+mn-ea"/>
                <a:cs typeface="+mn-cs"/>
              </a:rPr>
              <a:t>Less process duplication: </a:t>
            </a:r>
            <a:r>
              <a:rPr lang="en-ZA" sz="1200" u="none" strike="noStrike" kern="1200" dirty="0" smtClean="0">
                <a:solidFill>
                  <a:schemeClr val="tx1"/>
                </a:solidFill>
                <a:effectLst/>
                <a:latin typeface="+mn-lt"/>
                <a:ea typeface="+mn-ea"/>
                <a:cs typeface="+mn-cs"/>
              </a:rPr>
              <a:t>Several agencies have functions that can be managed better and more cost-effectively by a single entity. One example is contract management. To date, not only has each agency managed its own individual contracts, but often they have been with the same suppliers. By combining this function under the JOF, dedicated attention is given to ensuring quality of service, more efficient contract management, better tracking of suppliers background and track records with the United Nations, while at the same time avoiding duplication of work. </a:t>
            </a:r>
            <a:endParaRPr lang="en-US" u="none" strike="noStrike" dirty="0" smtClean="0">
              <a:effectLst/>
            </a:endParaRPr>
          </a:p>
          <a:p>
            <a:r>
              <a:rPr lang="en-ZA" sz="1200" kern="1200" dirty="0" smtClean="0">
                <a:solidFill>
                  <a:schemeClr val="tx1"/>
                </a:solidFill>
                <a:effectLst/>
                <a:latin typeface="+mn-lt"/>
                <a:ea typeface="+mn-ea"/>
                <a:cs typeface="+mn-cs"/>
              </a:rPr>
              <a:t> </a:t>
            </a:r>
            <a:endParaRPr lang="en-US" dirty="0" smtClean="0">
              <a:effectLst/>
            </a:endParaRPr>
          </a:p>
          <a:p>
            <a:pPr lvl="0"/>
            <a:r>
              <a:rPr lang="en-ZA" sz="1200" b="1" u="none" strike="noStrike" kern="1200" dirty="0" smtClean="0">
                <a:solidFill>
                  <a:schemeClr val="tx1"/>
                </a:solidFill>
                <a:effectLst/>
                <a:latin typeface="+mn-lt"/>
                <a:ea typeface="+mn-ea"/>
                <a:cs typeface="+mn-cs"/>
              </a:rPr>
              <a:t>Independent service: </a:t>
            </a:r>
            <a:r>
              <a:rPr lang="en-ZA" sz="1200" u="none" strike="noStrike" kern="1200" dirty="0" smtClean="0">
                <a:solidFill>
                  <a:schemeClr val="tx1"/>
                </a:solidFill>
                <a:effectLst/>
                <a:latin typeface="+mn-lt"/>
                <a:ea typeface="+mn-ea"/>
                <a:cs typeface="+mn-cs"/>
              </a:rPr>
              <a:t>An independent governance structure, reporting to the JOSC rather than to a single agency head, promotes transparent, unbiased service delivery.</a:t>
            </a:r>
            <a:endParaRPr lang="en-US" u="none" strike="noStrike" dirty="0" smtClean="0">
              <a:effectLst/>
            </a:endParaRPr>
          </a:p>
          <a:p>
            <a:r>
              <a:rPr lang="en-ZA" sz="1200" kern="1200" dirty="0" smtClean="0">
                <a:solidFill>
                  <a:schemeClr val="tx1"/>
                </a:solidFill>
                <a:effectLst/>
                <a:latin typeface="+mn-lt"/>
                <a:ea typeface="+mn-ea"/>
                <a:cs typeface="+mn-cs"/>
              </a:rPr>
              <a:t> </a:t>
            </a:r>
            <a:endParaRPr lang="en-US" dirty="0" smtClean="0">
              <a:effectLst/>
            </a:endParaRPr>
          </a:p>
          <a:p>
            <a:pPr lvl="0"/>
            <a:r>
              <a:rPr lang="en-ZA" sz="1200" b="1" u="none" strike="noStrike" kern="1200" dirty="0" smtClean="0">
                <a:solidFill>
                  <a:schemeClr val="tx1"/>
                </a:solidFill>
                <a:effectLst/>
                <a:latin typeface="+mn-lt"/>
                <a:ea typeface="+mn-ea"/>
                <a:cs typeface="+mn-cs"/>
              </a:rPr>
              <a:t>Specialization:</a:t>
            </a:r>
            <a:r>
              <a:rPr lang="en-ZA" sz="1200" u="none" strike="noStrike" kern="1200" dirty="0" smtClean="0">
                <a:solidFill>
                  <a:schemeClr val="tx1"/>
                </a:solidFill>
                <a:effectLst/>
                <a:latin typeface="+mn-lt"/>
                <a:ea typeface="+mn-ea"/>
                <a:cs typeface="+mn-cs"/>
              </a:rPr>
              <a:t> Staff dedicated only to common operations will bring important learning effects, resulting in enhanced productivity and quality. </a:t>
            </a:r>
            <a:endParaRPr lang="en-US" u="none" strike="noStrike"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46</a:t>
            </a:fld>
            <a:endParaRPr lang="en-US"/>
          </a:p>
        </p:txBody>
      </p:sp>
    </p:spTree>
    <p:extLst>
      <p:ext uri="{BB962C8B-B14F-4D97-AF65-F5344CB8AC3E}">
        <p14:creationId xmlns:p14="http://schemas.microsoft.com/office/powerpoint/2010/main" val="2986905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 JOF will use a set of regulations, rules, policies, and procedures to manage and deliver services to its clients (both UN agencies and projects). </a:t>
            </a:r>
            <a:endParaRPr lang="en-US" sz="1200" kern="1200" dirty="0" smtClean="0">
              <a:solidFill>
                <a:schemeClr val="tx1"/>
              </a:solidFill>
              <a:effectLst/>
              <a:latin typeface="+mn-lt"/>
              <a:ea typeface="+mn-ea"/>
              <a:cs typeface="+mn-cs"/>
            </a:endParaRPr>
          </a:p>
          <a:p>
            <a:pPr lvl="0"/>
            <a:r>
              <a:rPr lang="en-ZA" sz="1200" u="none" strike="noStrike" kern="1200" dirty="0" smtClean="0">
                <a:solidFill>
                  <a:schemeClr val="tx1"/>
                </a:solidFill>
                <a:effectLst/>
                <a:latin typeface="+mn-lt"/>
                <a:ea typeface="+mn-ea"/>
                <a:cs typeface="+mn-cs"/>
              </a:rPr>
              <a:t>This regulatory framework consists first and foremost of harmonized solutions approved by inter-agency mechanisms and / or senior management.  The JOF employs the latest innovations in the areas of HR, procurement, ICT and Travel, simplifying management structures and lowering transaction costs for clients.</a:t>
            </a:r>
            <a:endParaRPr lang="en-US" u="none" strike="noStrike" dirty="0" smtClean="0">
              <a:effectLst/>
            </a:endParaRPr>
          </a:p>
          <a:p>
            <a:pPr lvl="0"/>
            <a:r>
              <a:rPr lang="en-ZA" sz="1200" u="none" strike="noStrike" kern="1200" dirty="0" smtClean="0">
                <a:solidFill>
                  <a:schemeClr val="tx1"/>
                </a:solidFill>
                <a:effectLst/>
                <a:latin typeface="+mn-lt"/>
                <a:ea typeface="+mn-ea"/>
                <a:cs typeface="+mn-cs"/>
              </a:rPr>
              <a:t>The harmonized regulatory framework is supplemented by locally developed interagency procedures and processes which adhere to the general principles set by the relevant agencies’ rules and regulations. </a:t>
            </a:r>
            <a:endParaRPr lang="en-US" u="none" strike="noStrike" dirty="0" smtClean="0">
              <a:effectLst/>
            </a:endParaRPr>
          </a:p>
          <a:p>
            <a:pPr lvl="0"/>
            <a:r>
              <a:rPr lang="en-ZA" sz="1200" u="none" strike="noStrike" kern="1200" dirty="0" smtClean="0">
                <a:solidFill>
                  <a:schemeClr val="tx1"/>
                </a:solidFill>
                <a:effectLst/>
                <a:latin typeface="+mn-lt"/>
                <a:ea typeface="+mn-ea"/>
                <a:cs typeface="+mn-cs"/>
              </a:rPr>
              <a:t>Where harmonized solutions remain to be developed, the JOF uses the existing regulations, rules, policies and procedures of the administering agency. However, the JOF will have no direct reporting relation to the administering agency representative and instead will report to an interagency governing platform consisting of representatives of the partnering agencies to ensure its neutral position within the UN System in Brazil. The administering agency needs to have the space, processes, systems and capacity to be able to host the JOF. The JOF will have a service agreement (SLA) with the administering agency, with Service Level Agreements specifying cost recovery principles for internal JOF services.</a:t>
            </a:r>
            <a:endParaRPr lang="en-US" sz="1200" u="none" strike="noStrike"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For ease of reference, regulations, rules, policies and procedures are referred to as “regulatory framework".</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Agency senior management needs to approve the local procedures and processes</a:t>
            </a:r>
            <a:endParaRPr lang="en-US" sz="1200" kern="1200" dirty="0" smtClean="0">
              <a:solidFill>
                <a:schemeClr val="tx1"/>
              </a:solidFill>
              <a:effectLst/>
              <a:latin typeface="+mn-lt"/>
              <a:ea typeface="+mn-ea"/>
              <a:cs typeface="+mn-cs"/>
            </a:endParaRPr>
          </a:p>
          <a:p>
            <a:endParaRPr lang="en-US" dirty="0" smtClean="0"/>
          </a:p>
          <a:p>
            <a:r>
              <a:rPr lang="en-ZA" sz="1200" kern="1200" dirty="0" smtClean="0">
                <a:solidFill>
                  <a:schemeClr val="tx1"/>
                </a:solidFill>
                <a:effectLst/>
                <a:latin typeface="+mn-lt"/>
                <a:ea typeface="+mn-ea"/>
                <a:cs typeface="+mn-cs"/>
              </a:rPr>
              <a:t>In Brazil, the UNCT decided the agency administering the JOF is UNDP. </a:t>
            </a:r>
            <a:endParaRPr lang="en-US"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This means UNDP provides the space needed for the JOF as well as regulatory and administrative frameworks to function, e.g. a set of regulations, rules, and procedures, ERP and ICT systems, and legal arrangements that govern the JOF itself, as a unit. Some important distinctions need to be made in the context of the administering agency:</a:t>
            </a:r>
            <a:endParaRPr lang="en-US"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ZA" sz="1200" u="none" strike="noStrike" kern="1200" dirty="0" smtClean="0">
                <a:solidFill>
                  <a:schemeClr val="tx1"/>
                </a:solidFill>
                <a:effectLst/>
                <a:latin typeface="+mn-lt"/>
                <a:ea typeface="+mn-ea"/>
                <a:cs typeface="+mn-cs"/>
              </a:rPr>
              <a:t>The administering agency has no control over the strategy, activities or any aspects of the JOF beyond providing administrative hosting services. The JOF reports only to the RC and the Joint Operations Steering Committee (ref section 3.1 Governance of the JOF);</a:t>
            </a:r>
            <a:endParaRPr lang="en-US" sz="1200" u="none" strike="noStrike" kern="1200" dirty="0" smtClean="0">
              <a:solidFill>
                <a:schemeClr val="tx1"/>
              </a:solidFill>
              <a:effectLst/>
              <a:latin typeface="+mn-lt"/>
              <a:ea typeface="+mn-ea"/>
              <a:cs typeface="+mn-cs"/>
            </a:endParaRPr>
          </a:p>
          <a:p>
            <a:pPr lvl="0"/>
            <a:r>
              <a:rPr lang="en-ZA" sz="1200" u="none" strike="noStrike" kern="1200" dirty="0" smtClean="0">
                <a:solidFill>
                  <a:schemeClr val="tx1"/>
                </a:solidFill>
                <a:effectLst/>
                <a:latin typeface="+mn-lt"/>
                <a:ea typeface="+mn-ea"/>
                <a:cs typeface="+mn-cs"/>
              </a:rPr>
              <a:t>The administering agency has not involved with service management or service delivery (whether the services are provided by the JOF, a lead agency or an external party).</a:t>
            </a:r>
            <a:endParaRPr lang="en-US" sz="1200" u="none" strike="noStrike" kern="1200" dirty="0" smtClean="0">
              <a:solidFill>
                <a:schemeClr val="tx1"/>
              </a:solidFill>
              <a:effectLst/>
              <a:latin typeface="+mn-lt"/>
              <a:ea typeface="+mn-ea"/>
              <a:cs typeface="+mn-cs"/>
            </a:endParaRPr>
          </a:p>
          <a:p>
            <a:pPr lvl="0"/>
            <a:r>
              <a:rPr lang="en-ZA" sz="1200" u="none" strike="noStrike" kern="1200" dirty="0" smtClean="0">
                <a:solidFill>
                  <a:schemeClr val="tx1"/>
                </a:solidFill>
                <a:effectLst/>
                <a:latin typeface="+mn-lt"/>
                <a:ea typeface="+mn-ea"/>
                <a:cs typeface="+mn-cs"/>
              </a:rPr>
              <a:t>The administering agency will facilitate JOF operations in terms of systems, space and other physical needs. The administering agency invoices the JOF for their hosting service.</a:t>
            </a:r>
            <a:endParaRPr lang="en-US" sz="1200" u="none" strike="noStrike"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Even though the JOF will use UNDP’s legal framework to manage its internal processes, the framework governing the service delivery by the JOF is not solely based on UNDP’s regulatory framework. Instead the JOF uses a set of harmonized policies and procedure as adopted in the relevant inter-agency mechanisms of the HLCM and the UNDG in each of the relevant service lines (Procurement, ICT, HR etc.) In addition, the Brazil UNCT develops a set of local procedures and processes guiding JOF service delivery (for example the Brazil local procurement manual).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48</a:t>
            </a:fld>
            <a:endParaRPr lang="en-US"/>
          </a:p>
        </p:txBody>
      </p:sp>
    </p:spTree>
    <p:extLst>
      <p:ext uri="{BB962C8B-B14F-4D97-AF65-F5344CB8AC3E}">
        <p14:creationId xmlns:p14="http://schemas.microsoft.com/office/powerpoint/2010/main" val="2634390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smtClean="0">
                <a:solidFill>
                  <a:schemeClr val="tx1">
                    <a:lumMod val="50000"/>
                  </a:schemeClr>
                </a:solidFill>
              </a:rPr>
              <a:t>DISCUSSION: </a:t>
            </a:r>
            <a:r>
              <a:rPr lang="de-DE" b="0" dirty="0" smtClean="0">
                <a:solidFill>
                  <a:schemeClr val="tx1">
                    <a:lumMod val="50000"/>
                  </a:schemeClr>
                </a:solidFill>
              </a:rPr>
              <a:t>Are there any further updates which you would like report regarding your organization?</a:t>
            </a:r>
            <a:endParaRPr lang="en-US" b="0" dirty="0" smtClean="0">
              <a:solidFill>
                <a:schemeClr val="tx1">
                  <a:lumMod val="50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B12121A6-275E-47BC-9111-3351EC82CF70}" type="slidenum">
              <a:rPr lang="en-US" smtClean="0">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538313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smtClean="0">
                <a:solidFill>
                  <a:schemeClr val="tx1">
                    <a:lumMod val="50000"/>
                  </a:schemeClr>
                </a:solidFill>
              </a:rPr>
              <a:t>DISCUSSION: </a:t>
            </a:r>
            <a:r>
              <a:rPr lang="de-DE" b="0" dirty="0" smtClean="0">
                <a:solidFill>
                  <a:schemeClr val="tx1">
                    <a:lumMod val="50000"/>
                  </a:schemeClr>
                </a:solidFill>
              </a:rPr>
              <a:t>Are there any further updates which you would like report regarding your organization?</a:t>
            </a:r>
            <a:endParaRPr lang="en-US" b="0" dirty="0" smtClean="0">
              <a:solidFill>
                <a:schemeClr val="tx1">
                  <a:lumMod val="50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B12121A6-275E-47BC-9111-3351EC82CF70}"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538313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smtClean="0">
                <a:solidFill>
                  <a:schemeClr val="tx1">
                    <a:lumMod val="50000"/>
                  </a:schemeClr>
                </a:solidFill>
              </a:rPr>
              <a:t>DISCUSSION: </a:t>
            </a:r>
            <a:r>
              <a:rPr lang="de-DE" b="0" dirty="0" smtClean="0">
                <a:solidFill>
                  <a:schemeClr val="tx1">
                    <a:lumMod val="50000"/>
                  </a:schemeClr>
                </a:solidFill>
              </a:rPr>
              <a:t>Are there any further updates which you would like report regarding your organization?</a:t>
            </a:r>
            <a:endParaRPr lang="en-US" b="0" dirty="0" smtClean="0">
              <a:solidFill>
                <a:schemeClr val="tx1">
                  <a:lumMod val="50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B12121A6-275E-47BC-9111-3351EC82CF70}"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538313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smtClean="0">
                <a:solidFill>
                  <a:schemeClr val="tx1">
                    <a:lumMod val="50000"/>
                  </a:schemeClr>
                </a:solidFill>
              </a:rPr>
              <a:t>DISCUSSION: </a:t>
            </a:r>
            <a:r>
              <a:rPr lang="de-DE" b="0" dirty="0" smtClean="0">
                <a:solidFill>
                  <a:schemeClr val="tx1">
                    <a:lumMod val="50000"/>
                  </a:schemeClr>
                </a:solidFill>
              </a:rPr>
              <a:t>Are there any further updates which you would like report regarding your organization?</a:t>
            </a:r>
            <a:endParaRPr lang="en-US" b="0" dirty="0" smtClean="0">
              <a:solidFill>
                <a:schemeClr val="tx1">
                  <a:lumMod val="50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B12121A6-275E-47BC-9111-3351EC82CF70}" type="slidenum">
              <a:rPr lang="en-US" smtClean="0">
                <a:solidFill>
                  <a:prstClr val="black"/>
                </a:solidFill>
              </a:rPr>
              <a:pPr>
                <a:defRPr/>
              </a:pPr>
              <a:t>53</a:t>
            </a:fld>
            <a:endParaRPr lang="en-US" dirty="0">
              <a:solidFill>
                <a:prstClr val="black"/>
              </a:solidFill>
            </a:endParaRPr>
          </a:p>
        </p:txBody>
      </p:sp>
    </p:spTree>
    <p:extLst>
      <p:ext uri="{BB962C8B-B14F-4D97-AF65-F5344CB8AC3E}">
        <p14:creationId xmlns:p14="http://schemas.microsoft.com/office/powerpoint/2010/main" val="5383130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smtClean="0">
                <a:solidFill>
                  <a:schemeClr val="tx1">
                    <a:lumMod val="50000"/>
                  </a:schemeClr>
                </a:solidFill>
              </a:rPr>
              <a:t>DISCUSSION: </a:t>
            </a:r>
            <a:r>
              <a:rPr lang="de-DE" b="0" dirty="0" smtClean="0">
                <a:solidFill>
                  <a:schemeClr val="tx1">
                    <a:lumMod val="50000"/>
                  </a:schemeClr>
                </a:solidFill>
              </a:rPr>
              <a:t>Are there any further updates which you would like report regarding your organization?</a:t>
            </a:r>
            <a:endParaRPr lang="en-US" b="0" dirty="0" smtClean="0">
              <a:solidFill>
                <a:schemeClr val="tx1">
                  <a:lumMod val="50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B12121A6-275E-47BC-9111-3351EC82CF70}" type="slidenum">
              <a:rPr lang="en-US" smtClean="0">
                <a:solidFill>
                  <a:prstClr val="black"/>
                </a:solidFill>
              </a:rPr>
              <a:pPr>
                <a:defRPr/>
              </a:pPr>
              <a:t>54</a:t>
            </a:fld>
            <a:endParaRPr lang="en-US" dirty="0">
              <a:solidFill>
                <a:prstClr val="black"/>
              </a:solidFill>
            </a:endParaRPr>
          </a:p>
        </p:txBody>
      </p:sp>
    </p:spTree>
    <p:extLst>
      <p:ext uri="{BB962C8B-B14F-4D97-AF65-F5344CB8AC3E}">
        <p14:creationId xmlns:p14="http://schemas.microsoft.com/office/powerpoint/2010/main" val="538313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Message:</a:t>
            </a:r>
          </a:p>
          <a:p>
            <a:endParaRPr lang="en-US" dirty="0" smtClean="0"/>
          </a:p>
          <a:p>
            <a:r>
              <a:rPr lang="en-US" dirty="0" smtClean="0"/>
              <a:t>This slide is illustrative, giving a sense what types of services OMTs work on at country level</a:t>
            </a:r>
            <a:r>
              <a:rPr lang="en-US" baseline="0" dirty="0" smtClean="0"/>
              <a:t> as of 2016. </a:t>
            </a:r>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5</a:t>
            </a:fld>
            <a:endParaRPr lang="en-US"/>
          </a:p>
        </p:txBody>
      </p:sp>
    </p:spTree>
    <p:extLst>
      <p:ext uri="{BB962C8B-B14F-4D97-AF65-F5344CB8AC3E}">
        <p14:creationId xmlns:p14="http://schemas.microsoft.com/office/powerpoint/2010/main" val="270991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Message:</a:t>
            </a:r>
          </a:p>
          <a:p>
            <a:endParaRPr lang="en-US" b="0" u="none" dirty="0" smtClean="0"/>
          </a:p>
          <a:p>
            <a:r>
              <a:rPr lang="en-US" b="0" u="none" dirty="0" smtClean="0"/>
              <a:t>This slide shows the services with the highest frequency,</a:t>
            </a:r>
            <a:r>
              <a:rPr lang="en-US" b="0" u="none" baseline="0" dirty="0" smtClean="0"/>
              <a:t> e.g. most popular services at the country level</a:t>
            </a:r>
          </a:p>
          <a:p>
            <a:endParaRPr lang="en-US" b="0" i="1" u="none" baseline="0" dirty="0" smtClean="0"/>
          </a:p>
          <a:p>
            <a:r>
              <a:rPr lang="en-US" b="0" i="1" u="none" baseline="0" dirty="0" smtClean="0"/>
              <a:t>It leads into the next slide with the main message</a:t>
            </a:r>
            <a:endParaRPr lang="en-US" b="0" i="1" u="none"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6</a:t>
            </a:fld>
            <a:endParaRPr lang="en-US"/>
          </a:p>
        </p:txBody>
      </p:sp>
    </p:spTree>
    <p:extLst>
      <p:ext uri="{BB962C8B-B14F-4D97-AF65-F5344CB8AC3E}">
        <p14:creationId xmlns:p14="http://schemas.microsoft.com/office/powerpoint/2010/main" val="4261716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Message:</a:t>
            </a:r>
          </a:p>
          <a:p>
            <a:endParaRPr lang="en-US" dirty="0" smtClean="0"/>
          </a:p>
          <a:p>
            <a:r>
              <a:rPr lang="en-US" dirty="0" smtClean="0"/>
              <a:t>With the exception of Transportation Common Services, </a:t>
            </a:r>
            <a:r>
              <a:rPr lang="en-US" b="1" dirty="0" smtClean="0"/>
              <a:t>very little analysis </a:t>
            </a:r>
            <a:r>
              <a:rPr lang="en-US" dirty="0" smtClean="0"/>
              <a:t>is done with regards to costs and benefits prior to developing and implementing the service. The BOS aims to address this issue by providing a framework for better analysis, prioritization and management of common operations at country level.</a:t>
            </a:r>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7</a:t>
            </a:fld>
            <a:endParaRPr lang="en-US"/>
          </a:p>
        </p:txBody>
      </p:sp>
    </p:spTree>
    <p:extLst>
      <p:ext uri="{BB962C8B-B14F-4D97-AF65-F5344CB8AC3E}">
        <p14:creationId xmlns:p14="http://schemas.microsoft.com/office/powerpoint/2010/main" val="3975300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Message: </a:t>
            </a:r>
          </a:p>
          <a:p>
            <a:endParaRPr lang="en-US" baseline="0" dirty="0" smtClean="0"/>
          </a:p>
          <a:p>
            <a:r>
              <a:rPr lang="en-US" baseline="0" dirty="0" smtClean="0"/>
              <a:t>The UNDG </a:t>
            </a:r>
            <a:r>
              <a:rPr lang="en-US" baseline="0" dirty="0" err="1" smtClean="0"/>
              <a:t>SoPs</a:t>
            </a:r>
            <a:r>
              <a:rPr lang="en-US" baseline="0" dirty="0" smtClean="0"/>
              <a:t> are approved by 18 executive heads of the main agencies with a country presence.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BOS is part of the UNDG Standard</a:t>
            </a:r>
            <a:r>
              <a:rPr lang="en-US" baseline="0" dirty="0" smtClean="0"/>
              <a:t> Operating Procedures for </a:t>
            </a:r>
            <a:r>
              <a:rPr lang="en-US" baseline="0" dirty="0" err="1" smtClean="0"/>
              <a:t>DaO</a:t>
            </a:r>
            <a:r>
              <a:rPr lang="en-US" baseline="0" dirty="0" smtClean="0"/>
              <a:t> (</a:t>
            </a:r>
            <a:r>
              <a:rPr lang="en-US" baseline="0" dirty="0" err="1" smtClean="0"/>
              <a:t>SoPs</a:t>
            </a:r>
            <a:r>
              <a:rPr lang="en-US" baseline="0" dirty="0" smtClean="0"/>
              <a:t>), more specifically, it forms the backbone of the Operating as One pillar of the </a:t>
            </a:r>
            <a:r>
              <a:rPr lang="en-US" baseline="0" dirty="0" err="1" smtClean="0"/>
              <a:t>SoPs</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8</a:t>
            </a:fld>
            <a:endParaRPr lang="en-US"/>
          </a:p>
        </p:txBody>
      </p:sp>
    </p:spTree>
    <p:extLst>
      <p:ext uri="{BB962C8B-B14F-4D97-AF65-F5344CB8AC3E}">
        <p14:creationId xmlns:p14="http://schemas.microsoft.com/office/powerpoint/2010/main" val="1552304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smtClean="0"/>
              <a:t>Message:</a:t>
            </a:r>
          </a:p>
          <a:p>
            <a:pPr>
              <a:defRPr/>
            </a:pPr>
            <a:endParaRPr lang="en-US" dirty="0" smtClean="0"/>
          </a:p>
          <a:p>
            <a:pPr>
              <a:defRPr/>
            </a:pPr>
            <a:r>
              <a:rPr lang="en-US" dirty="0" smtClean="0"/>
              <a:t>The BoS operationalizes HLCM/UNDG harmonized policies, rules and regulations and “translates” these into country level solutions. As such it is the conduit for HLCM/UNDG to roll-out the newest innovations and changes in BO at the country level.</a:t>
            </a:r>
          </a:p>
          <a:p>
            <a:pPr>
              <a:defRPr/>
            </a:pPr>
            <a:endParaRPr lang="en-US" dirty="0" smtClean="0"/>
          </a:p>
          <a:p>
            <a:pPr>
              <a:defRPr/>
            </a:pPr>
            <a:r>
              <a:rPr lang="en-US" b="1" u="sng" dirty="0" smtClean="0"/>
              <a:t>Added value BoS country level:</a:t>
            </a:r>
          </a:p>
          <a:p>
            <a:pPr marL="174708" indent="-174708">
              <a:buFontTx/>
              <a:buChar char="-"/>
              <a:defRPr/>
            </a:pPr>
            <a:r>
              <a:rPr lang="en-US" dirty="0" smtClean="0"/>
              <a:t>Reduced cost</a:t>
            </a:r>
          </a:p>
          <a:p>
            <a:pPr marL="174708" indent="-174708">
              <a:buFontTx/>
              <a:buChar char="-"/>
              <a:defRPr/>
            </a:pPr>
            <a:r>
              <a:rPr lang="en-US" dirty="0" smtClean="0"/>
              <a:t>Enhanced quality and access to services that would not be possible if agencies would develop these services just for themselves</a:t>
            </a:r>
          </a:p>
          <a:p>
            <a:pPr marL="174708" indent="-174708">
              <a:buFontTx/>
              <a:buChar char="-"/>
              <a:defRPr/>
            </a:pPr>
            <a:r>
              <a:rPr lang="en-US" dirty="0" smtClean="0"/>
              <a:t>State of the art Common Services based on the latest HLCM and UNDG products</a:t>
            </a:r>
          </a:p>
          <a:p>
            <a:pPr>
              <a:defRPr/>
            </a:pPr>
            <a:endParaRPr lang="en-US" dirty="0" smtClean="0"/>
          </a:p>
          <a:p>
            <a:pPr>
              <a:defRPr/>
            </a:pPr>
            <a:r>
              <a:rPr lang="en-US" b="1" u="sng" dirty="0" smtClean="0"/>
              <a:t>Added value BoS for HLCM/UNDG/HQ</a:t>
            </a:r>
          </a:p>
          <a:p>
            <a:pPr>
              <a:defRPr/>
            </a:pPr>
            <a:r>
              <a:rPr lang="en-US" dirty="0" smtClean="0"/>
              <a:t>- vehicle to gather data and management information on impact and issues, bottlenecks at the country level that need to inform further harmonization and policy dialogue at UNDG,HLCM and agency HQ level. </a:t>
            </a:r>
          </a:p>
          <a:p>
            <a:pPr>
              <a:defRPr/>
            </a:pPr>
            <a:r>
              <a:rPr lang="en-US" dirty="0" smtClean="0"/>
              <a:t>- conduit for HLCM/UNDG to roll-out the newest innovations and changes in BO at the country level.</a:t>
            </a:r>
            <a:endParaRPr lang="en-US" dirty="0"/>
          </a:p>
        </p:txBody>
      </p:sp>
      <p:sp>
        <p:nvSpPr>
          <p:cNvPr id="4" name="Slide Number Placeholder 3"/>
          <p:cNvSpPr>
            <a:spLocks noGrp="1"/>
          </p:cNvSpPr>
          <p:nvPr>
            <p:ph type="sldNum" sz="quarter" idx="5"/>
          </p:nvPr>
        </p:nvSpPr>
        <p:spPr/>
        <p:txBody>
          <a:bodyPr/>
          <a:lstStyle/>
          <a:p>
            <a:pPr>
              <a:defRPr/>
            </a:pPr>
            <a:fld id="{6387605E-A342-4A74-827D-FC34EFF811CC}" type="slidenum">
              <a:rPr lang="en-US" smtClean="0"/>
              <a:pPr>
                <a:defRPr/>
              </a:pPr>
              <a:t>10</a:t>
            </a:fld>
            <a:endParaRPr lang="en-US"/>
          </a:p>
        </p:txBody>
      </p:sp>
    </p:spTree>
    <p:extLst>
      <p:ext uri="{BB962C8B-B14F-4D97-AF65-F5344CB8AC3E}">
        <p14:creationId xmlns:p14="http://schemas.microsoft.com/office/powerpoint/2010/main" val="1624334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Key message: </a:t>
            </a:r>
            <a:r>
              <a:rPr lang="en-US" dirty="0" smtClean="0"/>
              <a:t>What is the BoS and what is it not. Stress the BoS will not replace agency operations, but rather complement agency business operations with those operations that are done jointly. </a:t>
            </a:r>
          </a:p>
          <a:p>
            <a:pPr>
              <a:defRPr/>
            </a:pPr>
            <a:endParaRPr lang="en-US" b="1" dirty="0" smtClean="0"/>
          </a:p>
          <a:p>
            <a:pPr>
              <a:defRPr/>
            </a:pPr>
            <a:r>
              <a:rPr lang="en-US" dirty="0" smtClean="0"/>
              <a:t>When explaining what the BoS is, draw the parallel to an “UNDAF for Business Operations”, but lighter in approach. Highlight it is based on the same RBM principles as the UNDAF (</a:t>
            </a:r>
            <a:r>
              <a:rPr lang="en-US" dirty="0" err="1" smtClean="0"/>
              <a:t>logframe</a:t>
            </a:r>
            <a:r>
              <a:rPr lang="en-US" dirty="0" smtClean="0"/>
              <a:t>, outcomes, outputs, indicators).</a:t>
            </a:r>
          </a:p>
          <a:p>
            <a:pPr>
              <a:defRPr/>
            </a:pPr>
            <a:endParaRPr lang="en-US" b="1" dirty="0" smtClean="0"/>
          </a:p>
          <a:p>
            <a:pPr>
              <a:defRPr/>
            </a:pPr>
            <a:r>
              <a:rPr lang="en-US" dirty="0" smtClean="0"/>
              <a:t>Components of the BoS:</a:t>
            </a:r>
          </a:p>
          <a:p>
            <a:pPr>
              <a:defRPr/>
            </a:pPr>
            <a:endParaRPr lang="en-US" dirty="0" smtClean="0"/>
          </a:p>
          <a:p>
            <a:pPr marL="232943" indent="-232943">
              <a:buFont typeface="+mj-lt"/>
              <a:buAutoNum type="arabicPeriod"/>
              <a:defRPr/>
            </a:pPr>
            <a:r>
              <a:rPr lang="en-US" b="1" dirty="0" smtClean="0">
                <a:latin typeface="Arial" charset="0"/>
                <a:ea typeface="ＭＳ Ｐゴシック" charset="0"/>
                <a:cs typeface="ＭＳ Ｐゴシック" charset="0"/>
              </a:rPr>
              <a:t>Business Operations Results Framework</a:t>
            </a:r>
            <a:r>
              <a:rPr lang="en-US" dirty="0" smtClean="0">
                <a:latin typeface="Arial" charset="0"/>
                <a:ea typeface="ＭＳ Ｐゴシック" charset="0"/>
                <a:cs typeface="ＭＳ Ｐゴシック" charset="0"/>
              </a:rPr>
              <a:t>, reflecting medium term outcomes and outputs in line with the UNDAF cycle;</a:t>
            </a:r>
          </a:p>
          <a:p>
            <a:pPr marL="232943" indent="-232943">
              <a:buFont typeface="+mj-lt"/>
              <a:buAutoNum type="arabicPeriod"/>
              <a:defRPr/>
            </a:pPr>
            <a:r>
              <a:rPr lang="en-US" b="1" dirty="0" smtClean="0">
                <a:latin typeface="Arial" charset="0"/>
                <a:ea typeface="ＭＳ Ｐゴシック" charset="0"/>
                <a:cs typeface="ＭＳ Ｐゴシック" charset="0"/>
              </a:rPr>
              <a:t>Monitoring and Evaluation Framework</a:t>
            </a:r>
            <a:r>
              <a:rPr lang="en-US" dirty="0" smtClean="0">
                <a:latin typeface="Arial" charset="0"/>
                <a:ea typeface="ＭＳ Ｐゴシック" charset="0"/>
                <a:cs typeface="ＭＳ Ｐゴシック" charset="0"/>
              </a:rPr>
              <a:t>, reflecting outcome and output level indicators allowing for progress monitoring and evaluation of impact of business operations;</a:t>
            </a:r>
          </a:p>
          <a:p>
            <a:pPr marL="232943" indent="-232943">
              <a:buFont typeface="+mj-lt"/>
              <a:buAutoNum type="arabicPeriod"/>
              <a:defRPr/>
            </a:pPr>
            <a:r>
              <a:rPr lang="en-US" b="1" dirty="0" smtClean="0">
                <a:latin typeface="Arial" charset="0"/>
                <a:ea typeface="ＭＳ Ｐゴシック" charset="0"/>
                <a:cs typeface="ＭＳ Ｐゴシック" charset="0"/>
              </a:rPr>
              <a:t>Management Arrangements</a:t>
            </a:r>
            <a:r>
              <a:rPr lang="en-US" dirty="0" smtClean="0">
                <a:latin typeface="Arial" charset="0"/>
                <a:ea typeface="ＭＳ Ｐゴシック" charset="0"/>
                <a:cs typeface="ＭＳ Ｐゴシック" charset="0"/>
              </a:rPr>
              <a:t> of UN Business Operations outlining the way the UN organizes itself in order to deliver cost effective operational support that meets UN Programme requirements;</a:t>
            </a:r>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EC9D40B-408A-4E93-8546-6D43A13AAE1A}" type="slidenum">
              <a:rPr lang="en-US" smtClean="0"/>
              <a:pPr/>
              <a:t>11</a:t>
            </a:fld>
            <a:endParaRPr lang="en-US"/>
          </a:p>
        </p:txBody>
      </p:sp>
    </p:spTree>
    <p:extLst>
      <p:ext uri="{BB962C8B-B14F-4D97-AF65-F5344CB8AC3E}">
        <p14:creationId xmlns:p14="http://schemas.microsoft.com/office/powerpoint/2010/main" val="3209366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133CDC-9D2F-4378-8CC5-036D6A4E743D}"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33335-F546-49F2-A7E2-E301DBAFB60B}" type="slidenum">
              <a:rPr lang="en-US" smtClean="0"/>
              <a:pPr/>
              <a:t>‹#›</a:t>
            </a:fld>
            <a:endParaRPr lang="en-US"/>
          </a:p>
        </p:txBody>
      </p:sp>
      <p:pic>
        <p:nvPicPr>
          <p:cNvPr id="7" name="Picture 9" descr="powerpoint-banner.gif"/>
          <p:cNvPicPr>
            <a:picLocks noChangeAspect="1"/>
          </p:cNvPicPr>
          <p:nvPr userDrawn="1"/>
        </p:nvPicPr>
        <p:blipFill>
          <a:blip r:embed="rId2" cstate="print"/>
          <a:srcRect t="8266" b="9090"/>
          <a:stretch>
            <a:fillRect/>
          </a:stretch>
        </p:blipFill>
        <p:spPr bwMode="auto">
          <a:xfrm>
            <a:off x="0" y="0"/>
            <a:ext cx="9144000" cy="762000"/>
          </a:xfrm>
          <a:prstGeom prst="rect">
            <a:avLst/>
          </a:prstGeom>
          <a:noFill/>
          <a:ln w="9525">
            <a:noFill/>
            <a:miter lim="800000"/>
            <a:headEnd/>
            <a:tailEnd/>
          </a:ln>
        </p:spPr>
      </p:pic>
    </p:spTree>
    <p:extLst>
      <p:ext uri="{BB962C8B-B14F-4D97-AF65-F5344CB8AC3E}">
        <p14:creationId xmlns:p14="http://schemas.microsoft.com/office/powerpoint/2010/main" val="38455245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33CDC-9D2F-4378-8CC5-036D6A4E743D}"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33335-F546-49F2-A7E2-E301DBAFB60B}" type="slidenum">
              <a:rPr lang="en-US" smtClean="0"/>
              <a:pPr/>
              <a:t>‹#›</a:t>
            </a:fld>
            <a:endParaRPr lang="en-US"/>
          </a:p>
        </p:txBody>
      </p:sp>
    </p:spTree>
    <p:extLst>
      <p:ext uri="{BB962C8B-B14F-4D97-AF65-F5344CB8AC3E}">
        <p14:creationId xmlns:p14="http://schemas.microsoft.com/office/powerpoint/2010/main" val="318257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33CDC-9D2F-4378-8CC5-036D6A4E743D}"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33335-F546-49F2-A7E2-E301DBAFB60B}" type="slidenum">
              <a:rPr lang="en-US" smtClean="0"/>
              <a:pPr/>
              <a:t>‹#›</a:t>
            </a:fld>
            <a:endParaRPr lang="en-US"/>
          </a:p>
        </p:txBody>
      </p:sp>
    </p:spTree>
    <p:extLst>
      <p:ext uri="{BB962C8B-B14F-4D97-AF65-F5344CB8AC3E}">
        <p14:creationId xmlns:p14="http://schemas.microsoft.com/office/powerpoint/2010/main" val="1497435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33CDC-9D2F-4378-8CC5-036D6A4E743D}"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33335-F546-49F2-A7E2-E301DBAFB60B}" type="slidenum">
              <a:rPr lang="en-US" smtClean="0"/>
              <a:pPr/>
              <a:t>‹#›</a:t>
            </a:fld>
            <a:endParaRPr lang="en-US"/>
          </a:p>
        </p:txBody>
      </p:sp>
      <p:pic>
        <p:nvPicPr>
          <p:cNvPr id="7" name="Picture 9" descr="powerpoint-banner.gif"/>
          <p:cNvPicPr>
            <a:picLocks noChangeAspect="1"/>
          </p:cNvPicPr>
          <p:nvPr userDrawn="1"/>
        </p:nvPicPr>
        <p:blipFill>
          <a:blip r:embed="rId2" cstate="print"/>
          <a:srcRect t="8266" b="9090"/>
          <a:stretch>
            <a:fillRect/>
          </a:stretch>
        </p:blipFill>
        <p:spPr bwMode="auto">
          <a:xfrm>
            <a:off x="0" y="0"/>
            <a:ext cx="9144000" cy="762000"/>
          </a:xfrm>
          <a:prstGeom prst="rect">
            <a:avLst/>
          </a:prstGeom>
          <a:noFill/>
          <a:ln w="9525">
            <a:noFill/>
            <a:miter lim="800000"/>
            <a:headEnd/>
            <a:tailEnd/>
          </a:ln>
        </p:spPr>
      </p:pic>
    </p:spTree>
    <p:extLst>
      <p:ext uri="{BB962C8B-B14F-4D97-AF65-F5344CB8AC3E}">
        <p14:creationId xmlns:p14="http://schemas.microsoft.com/office/powerpoint/2010/main" val="27544824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133CDC-9D2F-4378-8CC5-036D6A4E743D}"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33335-F546-49F2-A7E2-E301DBAFB60B}" type="slidenum">
              <a:rPr lang="en-US" smtClean="0"/>
              <a:pPr/>
              <a:t>‹#›</a:t>
            </a:fld>
            <a:endParaRPr lang="en-US"/>
          </a:p>
        </p:txBody>
      </p:sp>
    </p:spTree>
    <p:extLst>
      <p:ext uri="{BB962C8B-B14F-4D97-AF65-F5344CB8AC3E}">
        <p14:creationId xmlns:p14="http://schemas.microsoft.com/office/powerpoint/2010/main" val="421893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133CDC-9D2F-4378-8CC5-036D6A4E743D}" type="datetimeFigureOut">
              <a:rPr lang="en-US" smtClean="0"/>
              <a:pPr/>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33335-F546-49F2-A7E2-E301DBAFB60B}" type="slidenum">
              <a:rPr lang="en-US" smtClean="0"/>
              <a:pPr/>
              <a:t>‹#›</a:t>
            </a:fld>
            <a:endParaRPr lang="en-US"/>
          </a:p>
        </p:txBody>
      </p:sp>
    </p:spTree>
    <p:extLst>
      <p:ext uri="{BB962C8B-B14F-4D97-AF65-F5344CB8AC3E}">
        <p14:creationId xmlns:p14="http://schemas.microsoft.com/office/powerpoint/2010/main" val="215926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133CDC-9D2F-4378-8CC5-036D6A4E743D}" type="datetimeFigureOut">
              <a:rPr lang="en-US" smtClean="0"/>
              <a:pPr/>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633335-F546-49F2-A7E2-E301DBAFB60B}" type="slidenum">
              <a:rPr lang="en-US" smtClean="0"/>
              <a:pPr/>
              <a:t>‹#›</a:t>
            </a:fld>
            <a:endParaRPr lang="en-US"/>
          </a:p>
        </p:txBody>
      </p:sp>
    </p:spTree>
    <p:extLst>
      <p:ext uri="{BB962C8B-B14F-4D97-AF65-F5344CB8AC3E}">
        <p14:creationId xmlns:p14="http://schemas.microsoft.com/office/powerpoint/2010/main" val="280554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133CDC-9D2F-4378-8CC5-036D6A4E743D}" type="datetimeFigureOut">
              <a:rPr lang="en-US" smtClean="0"/>
              <a:pPr/>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633335-F546-49F2-A7E2-E301DBAFB60B}" type="slidenum">
              <a:rPr lang="en-US" smtClean="0"/>
              <a:pPr/>
              <a:t>‹#›</a:t>
            </a:fld>
            <a:endParaRPr lang="en-US"/>
          </a:p>
        </p:txBody>
      </p:sp>
    </p:spTree>
    <p:extLst>
      <p:ext uri="{BB962C8B-B14F-4D97-AF65-F5344CB8AC3E}">
        <p14:creationId xmlns:p14="http://schemas.microsoft.com/office/powerpoint/2010/main" val="178286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33CDC-9D2F-4378-8CC5-036D6A4E743D}" type="datetimeFigureOut">
              <a:rPr lang="en-US" smtClean="0"/>
              <a:pPr/>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633335-F546-49F2-A7E2-E301DBAFB60B}" type="slidenum">
              <a:rPr lang="en-US" smtClean="0"/>
              <a:pPr/>
              <a:t>‹#›</a:t>
            </a:fld>
            <a:endParaRPr lang="en-US"/>
          </a:p>
        </p:txBody>
      </p:sp>
    </p:spTree>
    <p:extLst>
      <p:ext uri="{BB962C8B-B14F-4D97-AF65-F5344CB8AC3E}">
        <p14:creationId xmlns:p14="http://schemas.microsoft.com/office/powerpoint/2010/main" val="178915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33CDC-9D2F-4378-8CC5-036D6A4E743D}" type="datetimeFigureOut">
              <a:rPr lang="en-US" smtClean="0"/>
              <a:pPr/>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33335-F546-49F2-A7E2-E301DBAFB60B}" type="slidenum">
              <a:rPr lang="en-US" smtClean="0"/>
              <a:pPr/>
              <a:t>‹#›</a:t>
            </a:fld>
            <a:endParaRPr lang="en-US"/>
          </a:p>
        </p:txBody>
      </p:sp>
    </p:spTree>
    <p:extLst>
      <p:ext uri="{BB962C8B-B14F-4D97-AF65-F5344CB8AC3E}">
        <p14:creationId xmlns:p14="http://schemas.microsoft.com/office/powerpoint/2010/main" val="1588598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33CDC-9D2F-4378-8CC5-036D6A4E743D}" type="datetimeFigureOut">
              <a:rPr lang="en-US" smtClean="0"/>
              <a:pPr/>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33335-F546-49F2-A7E2-E301DBAFB60B}" type="slidenum">
              <a:rPr lang="en-US" smtClean="0"/>
              <a:pPr/>
              <a:t>‹#›</a:t>
            </a:fld>
            <a:endParaRPr lang="en-US"/>
          </a:p>
        </p:txBody>
      </p:sp>
    </p:spTree>
    <p:extLst>
      <p:ext uri="{BB962C8B-B14F-4D97-AF65-F5344CB8AC3E}">
        <p14:creationId xmlns:p14="http://schemas.microsoft.com/office/powerpoint/2010/main" val="246994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33CDC-9D2F-4378-8CC5-036D6A4E743D}" type="datetimeFigureOut">
              <a:rPr lang="en-US" smtClean="0"/>
              <a:pPr/>
              <a:t>6/7/2016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33335-F546-49F2-A7E2-E301DBAFB60B}" type="slidenum">
              <a:rPr lang="en-US" smtClean="0"/>
              <a:pPr/>
              <a:t>‹#›</a:t>
            </a:fld>
            <a:endParaRPr lang="en-US"/>
          </a:p>
        </p:txBody>
      </p:sp>
    </p:spTree>
    <p:extLst>
      <p:ext uri="{BB962C8B-B14F-4D97-AF65-F5344CB8AC3E}">
        <p14:creationId xmlns:p14="http://schemas.microsoft.com/office/powerpoint/2010/main" val="1832051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Jens.wandel@undg.org" TargetMode="External"/><Relationship Id="rId2" Type="http://schemas.openxmlformats.org/officeDocument/2006/relationships/hyperlink" Target="mailto:Kanni.wignaraja@undg.org" TargetMode="External"/><Relationship Id="rId1" Type="http://schemas.openxmlformats.org/officeDocument/2006/relationships/slideLayout" Target="../slideLayouts/slideLayout2.xml"/><Relationship Id="rId6" Type="http://schemas.openxmlformats.org/officeDocument/2006/relationships/hyperlink" Target="mailto:Luigi.demunnik@undg.org" TargetMode="External"/><Relationship Id="rId5" Type="http://schemas.openxmlformats.org/officeDocument/2006/relationships/hyperlink" Target="mailto:Lars.Tushuizen@undg.org" TargetMode="External"/><Relationship Id="rId4" Type="http://schemas.openxmlformats.org/officeDocument/2006/relationships/hyperlink" Target="mailto:jy.le-saux@unesco.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undg.org/home/guidance-policies/business-operation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mailto:luigi.demunnik@undg.org" TargetMode="External"/><Relationship Id="rId4" Type="http://schemas.openxmlformats.org/officeDocument/2006/relationships/hyperlink" Target="mailto:lars.tushuizen@undg.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notesSlide" Target="../notesSlides/notesSlide35.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slideLayout" Target="../slideLayouts/slideLayout2.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s>
</file>

<file path=ppt/slides/_rels/slide51.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26" Type="http://schemas.openxmlformats.org/officeDocument/2006/relationships/tags" Target="../tags/tag53.xml"/><Relationship Id="rId3" Type="http://schemas.openxmlformats.org/officeDocument/2006/relationships/tags" Target="../tags/tag30.xml"/><Relationship Id="rId21" Type="http://schemas.openxmlformats.org/officeDocument/2006/relationships/tags" Target="../tags/tag48.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5" Type="http://schemas.openxmlformats.org/officeDocument/2006/relationships/tags" Target="../tags/tag52.xml"/><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tags" Target="../tags/tag47.xml"/><Relationship Id="rId29" Type="http://schemas.openxmlformats.org/officeDocument/2006/relationships/notesSlide" Target="../notesSlides/notesSlide36.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24" Type="http://schemas.openxmlformats.org/officeDocument/2006/relationships/tags" Target="../tags/tag51.xml"/><Relationship Id="rId5" Type="http://schemas.openxmlformats.org/officeDocument/2006/relationships/tags" Target="../tags/tag32.xml"/><Relationship Id="rId15" Type="http://schemas.openxmlformats.org/officeDocument/2006/relationships/tags" Target="../tags/tag42.xml"/><Relationship Id="rId23" Type="http://schemas.openxmlformats.org/officeDocument/2006/relationships/tags" Target="../tags/tag50.xml"/><Relationship Id="rId28" Type="http://schemas.openxmlformats.org/officeDocument/2006/relationships/slideLayout" Target="../slideLayouts/slideLayout2.xml"/><Relationship Id="rId10" Type="http://schemas.openxmlformats.org/officeDocument/2006/relationships/tags" Target="../tags/tag37.xml"/><Relationship Id="rId19" Type="http://schemas.openxmlformats.org/officeDocument/2006/relationships/tags" Target="../tags/tag46.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tags" Target="../tags/tag49.xml"/><Relationship Id="rId27" Type="http://schemas.openxmlformats.org/officeDocument/2006/relationships/tags" Target="../tags/tag54.xml"/></Relationships>
</file>

<file path=ppt/slides/_rels/slide52.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tags" Target="../tags/tag72.xml"/><Relationship Id="rId26" Type="http://schemas.openxmlformats.org/officeDocument/2006/relationships/tags" Target="../tags/tag80.xml"/><Relationship Id="rId3" Type="http://schemas.openxmlformats.org/officeDocument/2006/relationships/tags" Target="../tags/tag57.xml"/><Relationship Id="rId21" Type="http://schemas.openxmlformats.org/officeDocument/2006/relationships/tags" Target="../tags/tag75.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tags" Target="../tags/tag79.xml"/><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tags" Target="../tags/tag74.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24" Type="http://schemas.openxmlformats.org/officeDocument/2006/relationships/tags" Target="../tags/tag78.xml"/><Relationship Id="rId5" Type="http://schemas.openxmlformats.org/officeDocument/2006/relationships/tags" Target="../tags/tag59.xml"/><Relationship Id="rId15" Type="http://schemas.openxmlformats.org/officeDocument/2006/relationships/tags" Target="../tags/tag69.xml"/><Relationship Id="rId23" Type="http://schemas.openxmlformats.org/officeDocument/2006/relationships/tags" Target="../tags/tag77.xml"/><Relationship Id="rId28" Type="http://schemas.openxmlformats.org/officeDocument/2006/relationships/notesSlide" Target="../notesSlides/notesSlide37.xml"/><Relationship Id="rId10" Type="http://schemas.openxmlformats.org/officeDocument/2006/relationships/tags" Target="../tags/tag64.xml"/><Relationship Id="rId19" Type="http://schemas.openxmlformats.org/officeDocument/2006/relationships/tags" Target="../tags/tag73.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tags" Target="../tags/tag76.xml"/><Relationship Id="rId27"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18" Type="http://schemas.openxmlformats.org/officeDocument/2006/relationships/tags" Target="../tags/tag98.xml"/><Relationship Id="rId26" Type="http://schemas.openxmlformats.org/officeDocument/2006/relationships/tags" Target="../tags/tag106.xml"/><Relationship Id="rId3" Type="http://schemas.openxmlformats.org/officeDocument/2006/relationships/tags" Target="../tags/tag83.xml"/><Relationship Id="rId21" Type="http://schemas.openxmlformats.org/officeDocument/2006/relationships/tags" Target="../tags/tag101.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tags" Target="../tags/tag97.xml"/><Relationship Id="rId25" Type="http://schemas.openxmlformats.org/officeDocument/2006/relationships/tags" Target="../tags/tag105.xml"/><Relationship Id="rId2" Type="http://schemas.openxmlformats.org/officeDocument/2006/relationships/tags" Target="../tags/tag82.xml"/><Relationship Id="rId16" Type="http://schemas.openxmlformats.org/officeDocument/2006/relationships/tags" Target="../tags/tag96.xml"/><Relationship Id="rId20" Type="http://schemas.openxmlformats.org/officeDocument/2006/relationships/tags" Target="../tags/tag100.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24" Type="http://schemas.openxmlformats.org/officeDocument/2006/relationships/tags" Target="../tags/tag104.xml"/><Relationship Id="rId5" Type="http://schemas.openxmlformats.org/officeDocument/2006/relationships/tags" Target="../tags/tag85.xml"/><Relationship Id="rId15" Type="http://schemas.openxmlformats.org/officeDocument/2006/relationships/tags" Target="../tags/tag95.xml"/><Relationship Id="rId23" Type="http://schemas.openxmlformats.org/officeDocument/2006/relationships/tags" Target="../tags/tag103.xml"/><Relationship Id="rId28" Type="http://schemas.openxmlformats.org/officeDocument/2006/relationships/notesSlide" Target="../notesSlides/notesSlide38.xml"/><Relationship Id="rId10" Type="http://schemas.openxmlformats.org/officeDocument/2006/relationships/tags" Target="../tags/tag90.xml"/><Relationship Id="rId19" Type="http://schemas.openxmlformats.org/officeDocument/2006/relationships/tags" Target="../tags/tag99.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 Id="rId22" Type="http://schemas.openxmlformats.org/officeDocument/2006/relationships/tags" Target="../tags/tag102.xml"/><Relationship Id="rId27"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mayrsom.files.wordpress.com/2013/05/collaborati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0"/>
            <a:ext cx="9144000" cy="5181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flipH="1">
            <a:off x="-2" y="6106332"/>
            <a:ext cx="9144001" cy="584775"/>
          </a:xfrm>
          <a:prstGeom prst="rect">
            <a:avLst/>
          </a:prstGeom>
          <a:noFill/>
        </p:spPr>
        <p:txBody>
          <a:bodyPr wrap="square" rtlCol="0">
            <a:spAutoFit/>
          </a:bodyPr>
          <a:lstStyle/>
          <a:p>
            <a:pPr algn="ctr"/>
            <a:r>
              <a:rPr lang="en-US" sz="3200" b="1" dirty="0" smtClean="0"/>
              <a:t>Business Operations: The Engine of the UN</a:t>
            </a:r>
            <a:endParaRPr lang="en-US" sz="3200" b="1" dirty="0"/>
          </a:p>
        </p:txBody>
      </p:sp>
    </p:spTree>
    <p:extLst>
      <p:ext uri="{BB962C8B-B14F-4D97-AF65-F5344CB8AC3E}">
        <p14:creationId xmlns:p14="http://schemas.microsoft.com/office/powerpoint/2010/main" val="3763880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83"/>
          <p:cNvSpPr>
            <a:spLocks noChangeArrowheads="1"/>
          </p:cNvSpPr>
          <p:nvPr/>
        </p:nvSpPr>
        <p:spPr bwMode="auto">
          <a:xfrm>
            <a:off x="1306042" y="1427163"/>
            <a:ext cx="3311525" cy="792162"/>
          </a:xfrm>
          <a:prstGeom prst="rect">
            <a:avLst/>
          </a:prstGeom>
          <a:solidFill>
            <a:schemeClr val="tx2">
              <a:lumMod val="50000"/>
            </a:schemeClr>
          </a:solidFill>
          <a:ln w="9525" algn="ctr">
            <a:solidFill>
              <a:schemeClr val="tx1"/>
            </a:solidFill>
            <a:round/>
            <a:headEnd/>
            <a:tailEnd/>
          </a:ln>
        </p:spPr>
        <p:txBody>
          <a:bodyPr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defRPr/>
            </a:pPr>
            <a:r>
              <a:rPr lang="en-US" altLang="en-US" sz="2400" b="1" smtClean="0">
                <a:solidFill>
                  <a:schemeClr val="bg1"/>
                </a:solidFill>
                <a:ea typeface="MS PGothic" pitchFamily="34" charset="-128"/>
              </a:rPr>
              <a:t>HLCM</a:t>
            </a:r>
          </a:p>
        </p:txBody>
      </p:sp>
      <p:sp>
        <p:nvSpPr>
          <p:cNvPr id="2" name="Rectangle 84"/>
          <p:cNvSpPr>
            <a:spLocks noChangeArrowheads="1"/>
          </p:cNvSpPr>
          <p:nvPr/>
        </p:nvSpPr>
        <p:spPr bwMode="auto">
          <a:xfrm>
            <a:off x="1316038" y="3532188"/>
            <a:ext cx="3311525" cy="792162"/>
          </a:xfrm>
          <a:prstGeom prst="rect">
            <a:avLst/>
          </a:prstGeom>
          <a:solidFill>
            <a:schemeClr val="tx2">
              <a:lumMod val="60000"/>
              <a:lumOff val="40000"/>
            </a:schemeClr>
          </a:solidFill>
          <a:ln w="9525">
            <a:solidFill>
              <a:schemeClr val="tx1"/>
            </a:solidFill>
            <a:miter lim="800000"/>
            <a:headEnd/>
            <a:tailEnd/>
          </a:ln>
        </p:spPr>
        <p:txBody>
          <a:bodyPr anchor="ctr" anchorCtr="1"/>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buClrTx/>
              <a:buSzTx/>
              <a:buFontTx/>
              <a:buNone/>
            </a:pPr>
            <a:r>
              <a:rPr lang="en-US" altLang="en-US" b="1">
                <a:solidFill>
                  <a:schemeClr val="bg1"/>
                </a:solidFill>
                <a:latin typeface="Arial" pitchFamily="34" charset="0"/>
                <a:ea typeface="MS PGothic" pitchFamily="34" charset="-128"/>
              </a:rPr>
              <a:t>UNDG</a:t>
            </a:r>
          </a:p>
        </p:txBody>
      </p:sp>
      <p:sp>
        <p:nvSpPr>
          <p:cNvPr id="17412" name="Rectangle 85"/>
          <p:cNvSpPr>
            <a:spLocks noChangeArrowheads="1"/>
          </p:cNvSpPr>
          <p:nvPr/>
        </p:nvSpPr>
        <p:spPr bwMode="auto">
          <a:xfrm>
            <a:off x="1084263" y="2349500"/>
            <a:ext cx="611187" cy="792163"/>
          </a:xfrm>
          <a:prstGeom prst="rect">
            <a:avLst/>
          </a:prstGeom>
          <a:solidFill>
            <a:schemeClr val="tx2">
              <a:lumMod val="75000"/>
            </a:schemeClr>
          </a:solidFill>
          <a:ln w="9525">
            <a:solidFill>
              <a:schemeClr val="tx1"/>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altLang="en-US" sz="1400" b="1">
                <a:solidFill>
                  <a:schemeClr val="bg1"/>
                </a:solidFill>
                <a:ea typeface="MS PGothic" pitchFamily="34" charset="-128"/>
              </a:rPr>
              <a:t>Proc</a:t>
            </a:r>
          </a:p>
        </p:txBody>
      </p:sp>
      <p:cxnSp>
        <p:nvCxnSpPr>
          <p:cNvPr id="87" name="Straight Connector 86"/>
          <p:cNvCxnSpPr/>
          <p:nvPr/>
        </p:nvCxnSpPr>
        <p:spPr bwMode="auto">
          <a:xfrm>
            <a:off x="871538" y="4972050"/>
            <a:ext cx="3924300" cy="1111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88" name="Straight Connector 87"/>
          <p:cNvCxnSpPr/>
          <p:nvPr/>
        </p:nvCxnSpPr>
        <p:spPr bwMode="auto">
          <a:xfrm>
            <a:off x="1524000" y="4976813"/>
            <a:ext cx="0" cy="29527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89" name="Straight Connector 88"/>
          <p:cNvCxnSpPr/>
          <p:nvPr/>
        </p:nvCxnSpPr>
        <p:spPr bwMode="auto">
          <a:xfrm>
            <a:off x="889000" y="4959350"/>
            <a:ext cx="0" cy="29686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90" name="Straight Connector 89"/>
          <p:cNvCxnSpPr/>
          <p:nvPr/>
        </p:nvCxnSpPr>
        <p:spPr bwMode="auto">
          <a:xfrm>
            <a:off x="2165350" y="4972050"/>
            <a:ext cx="0" cy="29686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91" name="Straight Connector 90"/>
          <p:cNvCxnSpPr/>
          <p:nvPr/>
        </p:nvCxnSpPr>
        <p:spPr bwMode="auto">
          <a:xfrm>
            <a:off x="2843213" y="4983163"/>
            <a:ext cx="0" cy="29686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92" name="Straight Connector 91"/>
          <p:cNvCxnSpPr/>
          <p:nvPr/>
        </p:nvCxnSpPr>
        <p:spPr bwMode="auto">
          <a:xfrm>
            <a:off x="3500438" y="4989513"/>
            <a:ext cx="0" cy="29686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93" name="Straight Connector 92"/>
          <p:cNvCxnSpPr/>
          <p:nvPr/>
        </p:nvCxnSpPr>
        <p:spPr bwMode="auto">
          <a:xfrm>
            <a:off x="4159250" y="4989513"/>
            <a:ext cx="0" cy="29686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94" name="Straight Connector 93"/>
          <p:cNvCxnSpPr/>
          <p:nvPr/>
        </p:nvCxnSpPr>
        <p:spPr bwMode="auto">
          <a:xfrm>
            <a:off x="4795838" y="4987925"/>
            <a:ext cx="0" cy="29686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95" name="Down Arrow 94"/>
          <p:cNvSpPr>
            <a:spLocks noChangeArrowheads="1"/>
          </p:cNvSpPr>
          <p:nvPr/>
        </p:nvSpPr>
        <p:spPr bwMode="auto">
          <a:xfrm>
            <a:off x="2592388" y="4324350"/>
            <a:ext cx="655637" cy="647700"/>
          </a:xfrm>
          <a:prstGeom prst="downArrow">
            <a:avLst>
              <a:gd name="adj1" fmla="val 50000"/>
              <a:gd name="adj2" fmla="val 50000"/>
            </a:avLst>
          </a:prstGeom>
          <a:solidFill>
            <a:srgbClr val="FFFF00"/>
          </a:solidFill>
          <a:ln w="9525" algn="ctr">
            <a:solidFill>
              <a:schemeClr val="tx1"/>
            </a:solidFill>
            <a:round/>
            <a:headEnd/>
            <a:tailEnd/>
          </a:ln>
        </p:spPr>
        <p:txBody>
          <a:bodyPr/>
          <a:lstStyle>
            <a:lvl1pPr marL="33338"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buClrTx/>
              <a:buSzTx/>
              <a:buFontTx/>
              <a:buNone/>
            </a:pPr>
            <a:r>
              <a:rPr lang="en-US" altLang="en-US" sz="1200" b="1">
                <a:solidFill>
                  <a:srgbClr val="000000"/>
                </a:solidFill>
                <a:latin typeface="Arial" pitchFamily="34" charset="0"/>
                <a:ea typeface="MS PGothic" pitchFamily="34" charset="-128"/>
              </a:rPr>
              <a:t>BOS</a:t>
            </a:r>
          </a:p>
        </p:txBody>
      </p:sp>
      <p:sp>
        <p:nvSpPr>
          <p:cNvPr id="96" name="Rectangle 95"/>
          <p:cNvSpPr/>
          <p:nvPr/>
        </p:nvSpPr>
        <p:spPr bwMode="auto">
          <a:xfrm>
            <a:off x="684682" y="5264393"/>
            <a:ext cx="504056" cy="792088"/>
          </a:xfrm>
          <a:prstGeom prst="rect">
            <a:avLst/>
          </a:prstGeom>
          <a:solidFill>
            <a:schemeClr val="tx2">
              <a:lumMod val="40000"/>
              <a:lumOff val="60000"/>
            </a:schemeClr>
          </a:solidFill>
          <a:ln>
            <a:solidFill>
              <a:schemeClr val="tx1"/>
            </a:solidFill>
          </a:ln>
          <a:effectLst/>
          <a:extLst/>
        </p:spPr>
        <p:txBody>
          <a:bodyPr vert="vert270"/>
          <a:lstStyle/>
          <a:p>
            <a:pPr algn="ctr">
              <a:spcBef>
                <a:spcPct val="20000"/>
              </a:spcBef>
              <a:defRPr/>
            </a:pPr>
            <a:r>
              <a:rPr lang="en-US" dirty="0">
                <a:solidFill>
                  <a:srgbClr val="000000"/>
                </a:solidFill>
                <a:latin typeface="Arial" charset="0"/>
                <a:ea typeface="ＭＳ Ｐゴシック" charset="0"/>
                <a:cs typeface="ＭＳ Ｐゴシック" charset="0"/>
              </a:rPr>
              <a:t>UNCT</a:t>
            </a:r>
          </a:p>
        </p:txBody>
      </p:sp>
      <p:sp>
        <p:nvSpPr>
          <p:cNvPr id="17423" name="Rectangle 96"/>
          <p:cNvSpPr>
            <a:spLocks noChangeArrowheads="1"/>
          </p:cNvSpPr>
          <p:nvPr/>
        </p:nvSpPr>
        <p:spPr bwMode="auto">
          <a:xfrm>
            <a:off x="1874838" y="2333625"/>
            <a:ext cx="641350" cy="792163"/>
          </a:xfrm>
          <a:prstGeom prst="rect">
            <a:avLst/>
          </a:prstGeom>
          <a:solidFill>
            <a:schemeClr val="tx2">
              <a:lumMod val="75000"/>
            </a:schemeClr>
          </a:solidFill>
          <a:ln w="9525">
            <a:solidFill>
              <a:schemeClr val="tx1"/>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altLang="en-US" sz="1400" b="1">
                <a:solidFill>
                  <a:schemeClr val="bg1"/>
                </a:solidFill>
                <a:ea typeface="MS PGothic" pitchFamily="34" charset="-128"/>
              </a:rPr>
              <a:t>ICT</a:t>
            </a:r>
          </a:p>
        </p:txBody>
      </p:sp>
      <p:sp>
        <p:nvSpPr>
          <p:cNvPr id="17424" name="Rectangle 97"/>
          <p:cNvSpPr>
            <a:spLocks noChangeArrowheads="1"/>
          </p:cNvSpPr>
          <p:nvPr/>
        </p:nvSpPr>
        <p:spPr bwMode="auto">
          <a:xfrm>
            <a:off x="2630488" y="2349500"/>
            <a:ext cx="668337" cy="792163"/>
          </a:xfrm>
          <a:prstGeom prst="rect">
            <a:avLst/>
          </a:prstGeom>
          <a:solidFill>
            <a:schemeClr val="tx2">
              <a:lumMod val="75000"/>
            </a:schemeClr>
          </a:solidFill>
          <a:ln w="9525">
            <a:solidFill>
              <a:schemeClr val="tx1"/>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altLang="en-US" sz="1400" b="1">
                <a:solidFill>
                  <a:schemeClr val="bg1"/>
                </a:solidFill>
                <a:ea typeface="MS PGothic" pitchFamily="34" charset="-128"/>
              </a:rPr>
              <a:t>HR</a:t>
            </a:r>
          </a:p>
        </p:txBody>
      </p:sp>
      <p:sp>
        <p:nvSpPr>
          <p:cNvPr id="17425" name="Rectangle 98"/>
          <p:cNvSpPr>
            <a:spLocks noChangeArrowheads="1"/>
          </p:cNvSpPr>
          <p:nvPr/>
        </p:nvSpPr>
        <p:spPr bwMode="auto">
          <a:xfrm>
            <a:off x="3392488" y="2349500"/>
            <a:ext cx="571500" cy="792163"/>
          </a:xfrm>
          <a:prstGeom prst="rect">
            <a:avLst/>
          </a:prstGeom>
          <a:solidFill>
            <a:schemeClr val="tx2">
              <a:lumMod val="75000"/>
            </a:schemeClr>
          </a:solidFill>
          <a:ln w="9525">
            <a:solidFill>
              <a:schemeClr val="tx1"/>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altLang="en-US" sz="1400" b="1">
                <a:solidFill>
                  <a:schemeClr val="bg1"/>
                </a:solidFill>
                <a:ea typeface="MS PGothic" pitchFamily="34" charset="-128"/>
              </a:rPr>
              <a:t>FIN</a:t>
            </a:r>
          </a:p>
        </p:txBody>
      </p:sp>
      <p:sp>
        <p:nvSpPr>
          <p:cNvPr id="17426" name="Rectangle 99"/>
          <p:cNvSpPr>
            <a:spLocks noChangeArrowheads="1"/>
          </p:cNvSpPr>
          <p:nvPr/>
        </p:nvSpPr>
        <p:spPr bwMode="auto">
          <a:xfrm>
            <a:off x="4127500" y="2349500"/>
            <a:ext cx="620713" cy="792163"/>
          </a:xfrm>
          <a:prstGeom prst="rect">
            <a:avLst/>
          </a:prstGeom>
          <a:solidFill>
            <a:schemeClr val="tx2">
              <a:lumMod val="75000"/>
            </a:schemeClr>
          </a:solidFill>
          <a:ln w="9525">
            <a:solidFill>
              <a:schemeClr val="tx1"/>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altLang="en-US" sz="1400">
                <a:solidFill>
                  <a:schemeClr val="bg1"/>
                </a:solidFill>
                <a:ea typeface="MS PGothic" pitchFamily="34" charset="-128"/>
              </a:rPr>
              <a:t>…</a:t>
            </a:r>
          </a:p>
        </p:txBody>
      </p:sp>
      <p:sp>
        <p:nvSpPr>
          <p:cNvPr id="17427" name="Rounded Rectangle 100"/>
          <p:cNvSpPr>
            <a:spLocks noChangeArrowheads="1"/>
          </p:cNvSpPr>
          <p:nvPr/>
        </p:nvSpPr>
        <p:spPr bwMode="auto">
          <a:xfrm>
            <a:off x="5651500" y="1824038"/>
            <a:ext cx="2736850" cy="936625"/>
          </a:xfrm>
          <a:prstGeom prst="roundRect">
            <a:avLst>
              <a:gd name="adj" fmla="val 16667"/>
            </a:avLst>
          </a:prstGeom>
          <a:solidFill>
            <a:schemeClr val="bg1"/>
          </a:solidFill>
          <a:ln w="9525" algn="ctr">
            <a:solidFill>
              <a:schemeClr val="tx1"/>
            </a:solidFill>
            <a:round/>
            <a:headEnd/>
            <a:tailEnd/>
          </a:ln>
        </p:spPr>
        <p:txBody>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buClrTx/>
              <a:buSzTx/>
              <a:buFontTx/>
              <a:buNone/>
            </a:pPr>
            <a:r>
              <a:rPr lang="en-US" altLang="en-US" sz="1800" b="1">
                <a:solidFill>
                  <a:srgbClr val="000000"/>
                </a:solidFill>
                <a:latin typeface="Arial" pitchFamily="34" charset="0"/>
              </a:rPr>
              <a:t>Harmonised BO policies, procedures</a:t>
            </a:r>
          </a:p>
        </p:txBody>
      </p:sp>
      <p:sp>
        <p:nvSpPr>
          <p:cNvPr id="17428" name="Rounded Rectangle 101"/>
          <p:cNvSpPr>
            <a:spLocks noChangeArrowheads="1"/>
          </p:cNvSpPr>
          <p:nvPr/>
        </p:nvSpPr>
        <p:spPr bwMode="auto">
          <a:xfrm>
            <a:off x="5627688" y="3978275"/>
            <a:ext cx="2735262" cy="936625"/>
          </a:xfrm>
          <a:prstGeom prst="roundRect">
            <a:avLst>
              <a:gd name="adj" fmla="val 16667"/>
            </a:avLst>
          </a:prstGeom>
          <a:solidFill>
            <a:schemeClr val="bg1"/>
          </a:solidFill>
          <a:ln w="9525" algn="ctr">
            <a:solidFill>
              <a:schemeClr val="tx1"/>
            </a:solidFill>
            <a:round/>
            <a:headEnd/>
            <a:tailEnd/>
          </a:ln>
        </p:spPr>
        <p:txBody>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buClrTx/>
              <a:buSzTx/>
              <a:buFontTx/>
              <a:buNone/>
            </a:pPr>
            <a:r>
              <a:rPr lang="en-US" altLang="en-US" sz="1800" b="1">
                <a:solidFill>
                  <a:srgbClr val="000000"/>
                </a:solidFill>
                <a:latin typeface="Arial" pitchFamily="34" charset="0"/>
              </a:rPr>
              <a:t>Country level solutions</a:t>
            </a:r>
          </a:p>
        </p:txBody>
      </p:sp>
      <p:sp>
        <p:nvSpPr>
          <p:cNvPr id="103" name="Rectangle 102"/>
          <p:cNvSpPr/>
          <p:nvPr/>
        </p:nvSpPr>
        <p:spPr bwMode="auto">
          <a:xfrm>
            <a:off x="1274708" y="5272032"/>
            <a:ext cx="504056" cy="792088"/>
          </a:xfrm>
          <a:prstGeom prst="rect">
            <a:avLst/>
          </a:prstGeom>
          <a:solidFill>
            <a:schemeClr val="tx2">
              <a:lumMod val="40000"/>
              <a:lumOff val="60000"/>
            </a:schemeClr>
          </a:solidFill>
          <a:ln>
            <a:solidFill>
              <a:schemeClr val="tx1"/>
            </a:solidFill>
          </a:ln>
          <a:effectLst/>
          <a:extLst/>
        </p:spPr>
        <p:txBody>
          <a:bodyPr vert="vert270"/>
          <a:lstStyle/>
          <a:p>
            <a:pPr algn="ctr">
              <a:spcBef>
                <a:spcPct val="20000"/>
              </a:spcBef>
              <a:defRPr/>
            </a:pPr>
            <a:r>
              <a:rPr lang="en-US" dirty="0">
                <a:solidFill>
                  <a:srgbClr val="000000"/>
                </a:solidFill>
                <a:latin typeface="Arial" charset="0"/>
                <a:ea typeface="ＭＳ Ｐゴシック" charset="0"/>
                <a:cs typeface="ＭＳ Ｐゴシック" charset="0"/>
              </a:rPr>
              <a:t>UNCT</a:t>
            </a:r>
          </a:p>
        </p:txBody>
      </p:sp>
      <p:sp>
        <p:nvSpPr>
          <p:cNvPr id="104" name="Rectangle 103"/>
          <p:cNvSpPr/>
          <p:nvPr/>
        </p:nvSpPr>
        <p:spPr bwMode="auto">
          <a:xfrm>
            <a:off x="1914036" y="5265431"/>
            <a:ext cx="504056" cy="792088"/>
          </a:xfrm>
          <a:prstGeom prst="rect">
            <a:avLst/>
          </a:prstGeom>
          <a:solidFill>
            <a:schemeClr val="tx2">
              <a:lumMod val="40000"/>
              <a:lumOff val="60000"/>
            </a:schemeClr>
          </a:solidFill>
          <a:ln>
            <a:solidFill>
              <a:schemeClr val="tx1"/>
            </a:solidFill>
          </a:ln>
          <a:effectLst/>
          <a:extLst/>
        </p:spPr>
        <p:txBody>
          <a:bodyPr vert="vert270"/>
          <a:lstStyle/>
          <a:p>
            <a:pPr algn="ctr">
              <a:spcBef>
                <a:spcPct val="20000"/>
              </a:spcBef>
              <a:defRPr/>
            </a:pPr>
            <a:r>
              <a:rPr lang="en-US" dirty="0">
                <a:solidFill>
                  <a:srgbClr val="000000"/>
                </a:solidFill>
                <a:latin typeface="Arial" charset="0"/>
                <a:ea typeface="ＭＳ Ｐゴシック" charset="0"/>
                <a:cs typeface="ＭＳ Ｐゴシック" charset="0"/>
              </a:rPr>
              <a:t>UNCT</a:t>
            </a:r>
          </a:p>
        </p:txBody>
      </p:sp>
      <p:sp>
        <p:nvSpPr>
          <p:cNvPr id="105" name="Rectangle 104"/>
          <p:cNvSpPr/>
          <p:nvPr/>
        </p:nvSpPr>
        <p:spPr bwMode="auto">
          <a:xfrm>
            <a:off x="2591780" y="5257518"/>
            <a:ext cx="504056" cy="792088"/>
          </a:xfrm>
          <a:prstGeom prst="rect">
            <a:avLst/>
          </a:prstGeom>
          <a:solidFill>
            <a:schemeClr val="tx2">
              <a:lumMod val="40000"/>
              <a:lumOff val="60000"/>
            </a:schemeClr>
          </a:solidFill>
          <a:ln>
            <a:solidFill>
              <a:schemeClr val="tx1"/>
            </a:solidFill>
          </a:ln>
          <a:effectLst/>
          <a:extLst/>
        </p:spPr>
        <p:txBody>
          <a:bodyPr vert="vert270"/>
          <a:lstStyle/>
          <a:p>
            <a:pPr algn="ctr">
              <a:spcBef>
                <a:spcPct val="20000"/>
              </a:spcBef>
              <a:defRPr/>
            </a:pPr>
            <a:r>
              <a:rPr lang="en-US" dirty="0">
                <a:solidFill>
                  <a:srgbClr val="000000"/>
                </a:solidFill>
                <a:latin typeface="Arial" charset="0"/>
                <a:ea typeface="ＭＳ Ｐゴシック" charset="0"/>
                <a:cs typeface="ＭＳ Ｐゴシック" charset="0"/>
              </a:rPr>
              <a:t>UNCT</a:t>
            </a:r>
          </a:p>
        </p:txBody>
      </p:sp>
      <p:sp>
        <p:nvSpPr>
          <p:cNvPr id="106" name="Rectangle 105"/>
          <p:cNvSpPr/>
          <p:nvPr/>
        </p:nvSpPr>
        <p:spPr bwMode="auto">
          <a:xfrm>
            <a:off x="3248236" y="5287584"/>
            <a:ext cx="504056" cy="792088"/>
          </a:xfrm>
          <a:prstGeom prst="rect">
            <a:avLst/>
          </a:prstGeom>
          <a:solidFill>
            <a:schemeClr val="tx2">
              <a:lumMod val="40000"/>
              <a:lumOff val="60000"/>
            </a:schemeClr>
          </a:solidFill>
          <a:ln>
            <a:solidFill>
              <a:schemeClr val="tx1"/>
            </a:solidFill>
          </a:ln>
          <a:effectLst/>
          <a:extLst/>
        </p:spPr>
        <p:txBody>
          <a:bodyPr vert="vert270"/>
          <a:lstStyle/>
          <a:p>
            <a:pPr algn="ctr">
              <a:spcBef>
                <a:spcPct val="20000"/>
              </a:spcBef>
              <a:defRPr/>
            </a:pPr>
            <a:r>
              <a:rPr lang="en-US" dirty="0">
                <a:solidFill>
                  <a:srgbClr val="000000"/>
                </a:solidFill>
                <a:latin typeface="Arial" charset="0"/>
                <a:ea typeface="ＭＳ Ｐゴシック" charset="0"/>
                <a:cs typeface="ＭＳ Ｐゴシック" charset="0"/>
              </a:rPr>
              <a:t>UNCT</a:t>
            </a:r>
          </a:p>
        </p:txBody>
      </p:sp>
      <p:sp>
        <p:nvSpPr>
          <p:cNvPr id="107" name="Rectangle 106"/>
          <p:cNvSpPr/>
          <p:nvPr/>
        </p:nvSpPr>
        <p:spPr bwMode="auto">
          <a:xfrm>
            <a:off x="3887273" y="5294459"/>
            <a:ext cx="504056" cy="792088"/>
          </a:xfrm>
          <a:prstGeom prst="rect">
            <a:avLst/>
          </a:prstGeom>
          <a:solidFill>
            <a:schemeClr val="tx2">
              <a:lumMod val="40000"/>
              <a:lumOff val="60000"/>
            </a:schemeClr>
          </a:solidFill>
          <a:ln>
            <a:solidFill>
              <a:schemeClr val="tx1"/>
            </a:solidFill>
          </a:ln>
          <a:effectLst/>
          <a:extLst/>
        </p:spPr>
        <p:txBody>
          <a:bodyPr vert="vert270"/>
          <a:lstStyle/>
          <a:p>
            <a:pPr algn="ctr">
              <a:spcBef>
                <a:spcPct val="20000"/>
              </a:spcBef>
              <a:defRPr/>
            </a:pPr>
            <a:r>
              <a:rPr lang="en-US" dirty="0">
                <a:solidFill>
                  <a:srgbClr val="000000"/>
                </a:solidFill>
                <a:latin typeface="Arial" charset="0"/>
                <a:ea typeface="ＭＳ Ｐゴシック" charset="0"/>
                <a:cs typeface="ＭＳ Ｐゴシック" charset="0"/>
              </a:rPr>
              <a:t>UNCT</a:t>
            </a:r>
          </a:p>
        </p:txBody>
      </p:sp>
      <p:sp>
        <p:nvSpPr>
          <p:cNvPr id="108" name="Rectangle 107"/>
          <p:cNvSpPr/>
          <p:nvPr/>
        </p:nvSpPr>
        <p:spPr bwMode="auto">
          <a:xfrm>
            <a:off x="4543534" y="5295497"/>
            <a:ext cx="504056" cy="792088"/>
          </a:xfrm>
          <a:prstGeom prst="rect">
            <a:avLst/>
          </a:prstGeom>
          <a:solidFill>
            <a:schemeClr val="tx2">
              <a:lumMod val="40000"/>
              <a:lumOff val="60000"/>
            </a:schemeClr>
          </a:solidFill>
          <a:ln>
            <a:solidFill>
              <a:schemeClr val="tx1"/>
            </a:solidFill>
          </a:ln>
          <a:effectLst/>
          <a:extLst/>
        </p:spPr>
        <p:txBody>
          <a:bodyPr vert="vert270"/>
          <a:lstStyle/>
          <a:p>
            <a:pPr algn="ctr">
              <a:spcBef>
                <a:spcPct val="20000"/>
              </a:spcBef>
              <a:defRPr/>
            </a:pPr>
            <a:r>
              <a:rPr lang="en-US" dirty="0">
                <a:solidFill>
                  <a:srgbClr val="000000"/>
                </a:solidFill>
                <a:latin typeface="Arial" charset="0"/>
                <a:ea typeface="ＭＳ Ｐゴシック" charset="0"/>
                <a:cs typeface="ＭＳ Ｐゴシック" charset="0"/>
              </a:rPr>
              <a:t>UNCT</a:t>
            </a:r>
          </a:p>
        </p:txBody>
      </p:sp>
      <p:cxnSp>
        <p:nvCxnSpPr>
          <p:cNvPr id="109" name="Straight Arrow Connector 108"/>
          <p:cNvCxnSpPr>
            <a:stCxn id="17412" idx="2"/>
          </p:cNvCxnSpPr>
          <p:nvPr/>
        </p:nvCxnSpPr>
        <p:spPr bwMode="auto">
          <a:xfrm>
            <a:off x="1390650" y="3141663"/>
            <a:ext cx="1581150" cy="390525"/>
          </a:xfrm>
          <a:prstGeom prst="straightConnector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10" name="Straight Arrow Connector 109"/>
          <p:cNvCxnSpPr>
            <a:stCxn id="17426" idx="2"/>
          </p:cNvCxnSpPr>
          <p:nvPr/>
        </p:nvCxnSpPr>
        <p:spPr bwMode="auto">
          <a:xfrm flipH="1">
            <a:off x="2971800" y="3141663"/>
            <a:ext cx="1465263" cy="390525"/>
          </a:xfrm>
          <a:prstGeom prst="straightConnector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11" name="Straight Arrow Connector 110"/>
          <p:cNvCxnSpPr>
            <a:stCxn id="17425" idx="2"/>
          </p:cNvCxnSpPr>
          <p:nvPr/>
        </p:nvCxnSpPr>
        <p:spPr bwMode="auto">
          <a:xfrm flipH="1">
            <a:off x="2971800" y="3141663"/>
            <a:ext cx="706438" cy="390525"/>
          </a:xfrm>
          <a:prstGeom prst="straightConnector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12" name="Straight Arrow Connector 111"/>
          <p:cNvCxnSpPr>
            <a:stCxn id="17424" idx="2"/>
          </p:cNvCxnSpPr>
          <p:nvPr/>
        </p:nvCxnSpPr>
        <p:spPr bwMode="auto">
          <a:xfrm>
            <a:off x="2963863" y="3141663"/>
            <a:ext cx="7937" cy="390525"/>
          </a:xfrm>
          <a:prstGeom prst="straightConnector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13" name="Straight Arrow Connector 112"/>
          <p:cNvCxnSpPr>
            <a:stCxn id="17423" idx="2"/>
          </p:cNvCxnSpPr>
          <p:nvPr/>
        </p:nvCxnSpPr>
        <p:spPr bwMode="auto">
          <a:xfrm>
            <a:off x="2195513" y="3125788"/>
            <a:ext cx="776287" cy="406400"/>
          </a:xfrm>
          <a:prstGeom prst="straightConnector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14" name="Straight Arrow Connector 113"/>
          <p:cNvCxnSpPr>
            <a:endCxn id="17412" idx="0"/>
          </p:cNvCxnSpPr>
          <p:nvPr/>
        </p:nvCxnSpPr>
        <p:spPr bwMode="auto">
          <a:xfrm>
            <a:off x="1390650" y="2219325"/>
            <a:ext cx="0" cy="130175"/>
          </a:xfrm>
          <a:prstGeom prst="straightConnector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15" name="Straight Arrow Connector 114"/>
          <p:cNvCxnSpPr>
            <a:endCxn id="17423" idx="0"/>
          </p:cNvCxnSpPr>
          <p:nvPr/>
        </p:nvCxnSpPr>
        <p:spPr bwMode="auto">
          <a:xfrm>
            <a:off x="2195513" y="2219325"/>
            <a:ext cx="0" cy="114300"/>
          </a:xfrm>
          <a:prstGeom prst="straightConnector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16" name="Straight Arrow Connector 115"/>
          <p:cNvCxnSpPr>
            <a:stCxn id="17411" idx="2"/>
            <a:endCxn id="17424" idx="0"/>
          </p:cNvCxnSpPr>
          <p:nvPr/>
        </p:nvCxnSpPr>
        <p:spPr bwMode="auto">
          <a:xfrm>
            <a:off x="2961805" y="2219325"/>
            <a:ext cx="2852" cy="130175"/>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17" name="Straight Arrow Connector 116"/>
          <p:cNvCxnSpPr>
            <a:endCxn id="17425" idx="0"/>
          </p:cNvCxnSpPr>
          <p:nvPr/>
        </p:nvCxnSpPr>
        <p:spPr bwMode="auto">
          <a:xfrm>
            <a:off x="3678238" y="2219325"/>
            <a:ext cx="0" cy="130175"/>
          </a:xfrm>
          <a:prstGeom prst="straightConnector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18" name="Straight Arrow Connector 117"/>
          <p:cNvCxnSpPr>
            <a:endCxn id="17426" idx="0"/>
          </p:cNvCxnSpPr>
          <p:nvPr/>
        </p:nvCxnSpPr>
        <p:spPr bwMode="auto">
          <a:xfrm>
            <a:off x="4437063" y="2219325"/>
            <a:ext cx="0" cy="130175"/>
          </a:xfrm>
          <a:prstGeom prst="straightConnector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19" name="Up-Down Arrow 118"/>
          <p:cNvSpPr/>
          <p:nvPr/>
        </p:nvSpPr>
        <p:spPr bwMode="auto">
          <a:xfrm>
            <a:off x="6804025" y="2760663"/>
            <a:ext cx="431800" cy="1217612"/>
          </a:xfrm>
          <a:prstGeom prst="up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spcBef>
                <a:spcPct val="20000"/>
              </a:spcBef>
              <a:defRPr/>
            </a:pPr>
            <a:endParaRPr lang="en-US" sz="2400">
              <a:solidFill>
                <a:srgbClr val="000000"/>
              </a:solidFill>
              <a:latin typeface="Arial" charset="0"/>
              <a:ea typeface="ＭＳ Ｐゴシック" charset="0"/>
              <a:cs typeface="ＭＳ Ｐゴシック" charset="0"/>
            </a:endParaRPr>
          </a:p>
        </p:txBody>
      </p:sp>
      <p:sp>
        <p:nvSpPr>
          <p:cNvPr id="120" name="Striped Right Arrow 119"/>
          <p:cNvSpPr/>
          <p:nvPr/>
        </p:nvSpPr>
        <p:spPr bwMode="auto">
          <a:xfrm rot="16200000">
            <a:off x="-825500" y="3033713"/>
            <a:ext cx="2587625" cy="641350"/>
          </a:xfrm>
          <a:prstGeom prst="stripedRight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spcBef>
                <a:spcPct val="20000"/>
              </a:spcBef>
              <a:defRPr/>
            </a:pPr>
            <a:r>
              <a:rPr lang="en-US" sz="1600" b="1" dirty="0">
                <a:solidFill>
                  <a:srgbClr val="000000"/>
                </a:solidFill>
                <a:latin typeface="Arial" charset="0"/>
                <a:ea typeface="ＭＳ Ｐゴシック" charset="0"/>
                <a:cs typeface="ＭＳ Ｐゴシック" charset="0"/>
              </a:rPr>
              <a:t>Data, Policy Input</a:t>
            </a:r>
          </a:p>
        </p:txBody>
      </p:sp>
      <p:sp>
        <p:nvSpPr>
          <p:cNvPr id="17447" name="Title 1"/>
          <p:cNvSpPr>
            <a:spLocks noGrp="1"/>
          </p:cNvSpPr>
          <p:nvPr>
            <p:ph type="title"/>
          </p:nvPr>
        </p:nvSpPr>
        <p:spPr>
          <a:xfrm>
            <a:off x="1361098" y="72874"/>
            <a:ext cx="7782902" cy="609600"/>
          </a:xfrm>
        </p:spPr>
        <p:txBody>
          <a:bodyPr>
            <a:normAutofit/>
          </a:bodyPr>
          <a:lstStyle/>
          <a:p>
            <a:pPr algn="r" eaLnBrk="1" hangingPunct="1"/>
            <a:r>
              <a:rPr lang="en-US" altLang="en-US" sz="3200" dirty="0" smtClean="0">
                <a:solidFill>
                  <a:schemeClr val="bg1"/>
                </a:solidFill>
              </a:rPr>
              <a:t>HLCM-UNDG and the BOS</a:t>
            </a:r>
          </a:p>
        </p:txBody>
      </p:sp>
      <p:cxnSp>
        <p:nvCxnSpPr>
          <p:cNvPr id="4" name="Straight Connector 3"/>
          <p:cNvCxnSpPr>
            <a:stCxn id="17411" idx="2"/>
            <a:endCxn id="17424" idx="0"/>
          </p:cNvCxnSpPr>
          <p:nvPr/>
        </p:nvCxnSpPr>
        <p:spPr>
          <a:xfrm>
            <a:off x="2961805" y="2219325"/>
            <a:ext cx="2852" cy="130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619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iterate type="lt">
                                    <p:tmPct val="0"/>
                                  </p:iterate>
                                  <p:childTnLst>
                                    <p:set>
                                      <p:cBhvr>
                                        <p:cTn id="6" dur="1" fill="hold">
                                          <p:stCondLst>
                                            <p:cond delay="0"/>
                                          </p:stCondLst>
                                        </p:cTn>
                                        <p:tgtEl>
                                          <p:spTgt spid="95"/>
                                        </p:tgtEl>
                                        <p:attrNameLst>
                                          <p:attrName>style.visibility</p:attrName>
                                        </p:attrNameLst>
                                      </p:cBhvr>
                                      <p:to>
                                        <p:strVal val="visible"/>
                                      </p:to>
                                    </p:set>
                                    <p:animEffect transition="in" filter="randombar(horizontal)">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95"/>
                                        </p:tgtEl>
                                        <p:attrNameLst>
                                          <p:attrName>ppt_x</p:attrName>
                                          <p:attrName>ppt_y</p:attrName>
                                        </p:attrNameLst>
                                      </p:cBhvr>
                                    </p:animMotion>
                                    <p:animRot by="1500000">
                                      <p:cBhvr>
                                        <p:cTn id="12" dur="125" fill="hold">
                                          <p:stCondLst>
                                            <p:cond delay="0"/>
                                          </p:stCondLst>
                                        </p:cTn>
                                        <p:tgtEl>
                                          <p:spTgt spid="95"/>
                                        </p:tgtEl>
                                        <p:attrNameLst>
                                          <p:attrName>r</p:attrName>
                                        </p:attrNameLst>
                                      </p:cBhvr>
                                    </p:animRot>
                                    <p:animRot by="-1500000">
                                      <p:cBhvr>
                                        <p:cTn id="13" dur="125" fill="hold">
                                          <p:stCondLst>
                                            <p:cond delay="125"/>
                                          </p:stCondLst>
                                        </p:cTn>
                                        <p:tgtEl>
                                          <p:spTgt spid="95"/>
                                        </p:tgtEl>
                                        <p:attrNameLst>
                                          <p:attrName>r</p:attrName>
                                        </p:attrNameLst>
                                      </p:cBhvr>
                                    </p:animRot>
                                    <p:animRot by="-1500000">
                                      <p:cBhvr>
                                        <p:cTn id="14" dur="125" fill="hold">
                                          <p:stCondLst>
                                            <p:cond delay="250"/>
                                          </p:stCondLst>
                                        </p:cTn>
                                        <p:tgtEl>
                                          <p:spTgt spid="95"/>
                                        </p:tgtEl>
                                        <p:attrNameLst>
                                          <p:attrName>r</p:attrName>
                                        </p:attrNameLst>
                                      </p:cBhvr>
                                    </p:animRot>
                                    <p:animRot by="1500000">
                                      <p:cBhvr>
                                        <p:cTn id="15" dur="125" fill="hold">
                                          <p:stCondLst>
                                            <p:cond delay="375"/>
                                          </p:stCondLst>
                                        </p:cTn>
                                        <p:tgtEl>
                                          <p:spTgt spid="9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53298573"/>
              </p:ext>
            </p:extLst>
          </p:nvPr>
        </p:nvGraphicFramePr>
        <p:xfrm>
          <a:off x="1676400" y="990600"/>
          <a:ext cx="6096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a:spLocks noGrp="1"/>
          </p:cNvSpPr>
          <p:nvPr>
            <p:ph type="title"/>
          </p:nvPr>
        </p:nvSpPr>
        <p:spPr>
          <a:xfrm>
            <a:off x="934880" y="-203042"/>
            <a:ext cx="8229600" cy="1143000"/>
          </a:xfrm>
        </p:spPr>
        <p:txBody>
          <a:bodyPr>
            <a:normAutofit/>
          </a:bodyPr>
          <a:lstStyle/>
          <a:p>
            <a:pPr algn="r" eaLnBrk="1" hangingPunct="1"/>
            <a:r>
              <a:rPr lang="en-US" altLang="en-US" sz="3600" dirty="0" smtClean="0">
                <a:solidFill>
                  <a:schemeClr val="bg1"/>
                </a:solidFill>
              </a:rPr>
              <a:t>What is the BOS?</a:t>
            </a:r>
          </a:p>
        </p:txBody>
      </p:sp>
    </p:spTree>
    <p:extLst>
      <p:ext uri="{BB962C8B-B14F-4D97-AF65-F5344CB8AC3E}">
        <p14:creationId xmlns:p14="http://schemas.microsoft.com/office/powerpoint/2010/main" val="902073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394" y="-190302"/>
            <a:ext cx="6315606" cy="1143000"/>
          </a:xfrm>
        </p:spPr>
        <p:txBody>
          <a:bodyPr/>
          <a:lstStyle/>
          <a:p>
            <a:pPr algn="r"/>
            <a:r>
              <a:rPr lang="en-US" altLang="en-US" dirty="0">
                <a:solidFill>
                  <a:schemeClr val="bg1"/>
                </a:solidFill>
              </a:rPr>
              <a:t>Why do the BOS?</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1335043735"/>
              </p:ext>
            </p:extLst>
          </p:nvPr>
        </p:nvGraphicFramePr>
        <p:xfrm>
          <a:off x="304800" y="1219200"/>
          <a:ext cx="8534400" cy="5172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306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607328" y="-189394"/>
            <a:ext cx="8536672" cy="1143000"/>
          </a:xfrm>
        </p:spPr>
        <p:txBody>
          <a:bodyPr>
            <a:normAutofit/>
          </a:bodyPr>
          <a:lstStyle/>
          <a:p>
            <a:pPr algn="r" eaLnBrk="1" hangingPunct="1"/>
            <a:r>
              <a:rPr lang="en-US" altLang="en-US" sz="3200" dirty="0" smtClean="0">
                <a:solidFill>
                  <a:schemeClr val="bg1"/>
                </a:solidFill>
              </a:rPr>
              <a:t>What is the BOS? </a:t>
            </a:r>
          </a:p>
        </p:txBody>
      </p:sp>
      <p:sp>
        <p:nvSpPr>
          <p:cNvPr id="2" name="TextBox 1"/>
          <p:cNvSpPr txBox="1"/>
          <p:nvPr/>
        </p:nvSpPr>
        <p:spPr>
          <a:xfrm>
            <a:off x="6713254" y="2286000"/>
            <a:ext cx="1821146" cy="381000"/>
          </a:xfrm>
          <a:prstGeom prst="rect">
            <a:avLst/>
          </a:prstGeom>
          <a:solidFill>
            <a:schemeClr val="bg1"/>
          </a:solidFill>
        </p:spPr>
        <p:txBody>
          <a:bodyPr wrap="square" rtlCol="0">
            <a:spAutoFit/>
          </a:bodyPr>
          <a:lstStyle/>
          <a:p>
            <a:endParaRPr lang="en-US" dirty="0"/>
          </a:p>
        </p:txBody>
      </p:sp>
      <p:sp>
        <p:nvSpPr>
          <p:cNvPr id="5" name="Rounded Rectangle 4"/>
          <p:cNvSpPr/>
          <p:nvPr/>
        </p:nvSpPr>
        <p:spPr>
          <a:xfrm>
            <a:off x="6713254" y="1066800"/>
            <a:ext cx="2160587"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BoS = Scalable- Pick and chose service lines as locally needed</a:t>
            </a:r>
          </a:p>
        </p:txBody>
      </p:sp>
      <p:grpSp>
        <p:nvGrpSpPr>
          <p:cNvPr id="6" name="Group 5"/>
          <p:cNvGrpSpPr/>
          <p:nvPr/>
        </p:nvGrpSpPr>
        <p:grpSpPr>
          <a:xfrm>
            <a:off x="76200" y="953606"/>
            <a:ext cx="8077200" cy="5675794"/>
            <a:chOff x="76200" y="0"/>
            <a:chExt cx="8077200" cy="6629400"/>
          </a:xfrm>
        </p:grpSpPr>
        <p:sp>
          <p:nvSpPr>
            <p:cNvPr id="7" name="Rectangle 6"/>
            <p:cNvSpPr/>
            <p:nvPr/>
          </p:nvSpPr>
          <p:spPr>
            <a:xfrm>
              <a:off x="3155745" y="1895484"/>
              <a:ext cx="2312988"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BoS</a:t>
              </a:r>
              <a:endParaRPr lang="en-US" dirty="0"/>
            </a:p>
          </p:txBody>
        </p:sp>
        <p:sp>
          <p:nvSpPr>
            <p:cNvPr id="8" name="Rectangle 7"/>
            <p:cNvSpPr/>
            <p:nvPr/>
          </p:nvSpPr>
          <p:spPr>
            <a:xfrm>
              <a:off x="76200" y="1066800"/>
              <a:ext cx="8077200" cy="556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US" b="1" dirty="0">
                <a:solidFill>
                  <a:schemeClr val="tx1"/>
                </a:solidFill>
              </a:endParaRPr>
            </a:p>
          </p:txBody>
        </p:sp>
        <p:sp>
          <p:nvSpPr>
            <p:cNvPr id="9" name="Oval 8"/>
            <p:cNvSpPr/>
            <p:nvPr/>
          </p:nvSpPr>
          <p:spPr>
            <a:xfrm>
              <a:off x="411015" y="1866904"/>
              <a:ext cx="922485" cy="7239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OMT</a:t>
              </a:r>
              <a:endParaRPr lang="en-US" sz="1400" b="1" dirty="0"/>
            </a:p>
          </p:txBody>
        </p:sp>
        <p:sp>
          <p:nvSpPr>
            <p:cNvPr id="10" name="Oval 9"/>
            <p:cNvSpPr/>
            <p:nvPr/>
          </p:nvSpPr>
          <p:spPr>
            <a:xfrm>
              <a:off x="445649" y="71416"/>
              <a:ext cx="875007" cy="7239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UNCT</a:t>
              </a:r>
              <a:endParaRPr lang="en-US" sz="1400" b="1" dirty="0"/>
            </a:p>
          </p:txBody>
        </p:sp>
        <p:sp>
          <p:nvSpPr>
            <p:cNvPr id="11" name="Rounded Rectangle 10"/>
            <p:cNvSpPr/>
            <p:nvPr/>
          </p:nvSpPr>
          <p:spPr>
            <a:xfrm>
              <a:off x="228600" y="5638800"/>
              <a:ext cx="7696200" cy="685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OMT Annual Work Plan Operations</a:t>
              </a:r>
              <a:endParaRPr lang="en-US" b="1" dirty="0">
                <a:solidFill>
                  <a:schemeClr val="tx1"/>
                </a:solidFill>
              </a:endParaRPr>
            </a:p>
          </p:txBody>
        </p:sp>
        <p:cxnSp>
          <p:nvCxnSpPr>
            <p:cNvPr id="12" name="Straight Connector 11"/>
            <p:cNvCxnSpPr/>
            <p:nvPr/>
          </p:nvCxnSpPr>
          <p:spPr>
            <a:xfrm>
              <a:off x="2513059" y="2938472"/>
              <a:ext cx="34389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2"/>
            </p:cNvCxnSpPr>
            <p:nvPr/>
          </p:nvCxnSpPr>
          <p:spPr>
            <a:xfrm>
              <a:off x="4312239" y="2733684"/>
              <a:ext cx="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10535" y="2938472"/>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888319" y="1809752"/>
              <a:ext cx="875007" cy="7239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3-5 years</a:t>
              </a:r>
              <a:endParaRPr lang="en-US" sz="1400" b="1" dirty="0"/>
            </a:p>
          </p:txBody>
        </p:sp>
        <p:sp>
          <p:nvSpPr>
            <p:cNvPr id="16" name="Oval 15"/>
            <p:cNvSpPr/>
            <p:nvPr/>
          </p:nvSpPr>
          <p:spPr>
            <a:xfrm>
              <a:off x="6914859" y="5624950"/>
              <a:ext cx="875007" cy="7239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1 year</a:t>
              </a:r>
              <a:endParaRPr lang="en-US" sz="1400" b="1" dirty="0"/>
            </a:p>
          </p:txBody>
        </p:sp>
        <p:sp>
          <p:nvSpPr>
            <p:cNvPr id="17" name="Up-Down Arrow 16"/>
            <p:cNvSpPr/>
            <p:nvPr/>
          </p:nvSpPr>
          <p:spPr>
            <a:xfrm>
              <a:off x="7185111" y="2523258"/>
              <a:ext cx="313246" cy="310169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2513059" y="2938472"/>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57195" y="2931546"/>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1663745" y="3243272"/>
              <a:ext cx="1641475"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Procurment</a:t>
              </a:r>
              <a:endParaRPr lang="en-US" dirty="0"/>
            </a:p>
          </p:txBody>
        </p:sp>
        <p:sp>
          <p:nvSpPr>
            <p:cNvPr id="21" name="Rounded Rectangle 20"/>
            <p:cNvSpPr/>
            <p:nvPr/>
          </p:nvSpPr>
          <p:spPr>
            <a:xfrm>
              <a:off x="5161374" y="3236346"/>
              <a:ext cx="1641475"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HR</a:t>
              </a:r>
              <a:endParaRPr lang="en-US" dirty="0"/>
            </a:p>
          </p:txBody>
        </p:sp>
        <p:sp>
          <p:nvSpPr>
            <p:cNvPr id="22" name="Rounded Rectangle 21"/>
            <p:cNvSpPr/>
            <p:nvPr/>
          </p:nvSpPr>
          <p:spPr>
            <a:xfrm>
              <a:off x="1711223" y="3243272"/>
              <a:ext cx="1641475" cy="685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Procurement</a:t>
              </a:r>
              <a:endParaRPr lang="en-US" dirty="0">
                <a:solidFill>
                  <a:schemeClr val="tx1"/>
                </a:solidFill>
              </a:endParaRPr>
            </a:p>
          </p:txBody>
        </p:sp>
        <p:sp>
          <p:nvSpPr>
            <p:cNvPr id="23" name="Rounded Rectangle 22"/>
            <p:cNvSpPr/>
            <p:nvPr/>
          </p:nvSpPr>
          <p:spPr>
            <a:xfrm>
              <a:off x="5194564" y="3236346"/>
              <a:ext cx="1641475" cy="685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HR</a:t>
              </a:r>
              <a:endParaRPr lang="en-US" dirty="0">
                <a:solidFill>
                  <a:schemeClr val="tx1"/>
                </a:solidFill>
              </a:endParaRPr>
            </a:p>
          </p:txBody>
        </p:sp>
        <p:sp>
          <p:nvSpPr>
            <p:cNvPr id="24" name="Rounded Rectangle 23"/>
            <p:cNvSpPr/>
            <p:nvPr/>
          </p:nvSpPr>
          <p:spPr>
            <a:xfrm>
              <a:off x="3413743" y="3243272"/>
              <a:ext cx="1641475"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Finance</a:t>
              </a:r>
              <a:endParaRPr lang="en-US" dirty="0"/>
            </a:p>
          </p:txBody>
        </p:sp>
        <p:sp>
          <p:nvSpPr>
            <p:cNvPr id="25" name="Rounded Rectangle 24"/>
            <p:cNvSpPr/>
            <p:nvPr/>
          </p:nvSpPr>
          <p:spPr>
            <a:xfrm>
              <a:off x="3461221" y="3243272"/>
              <a:ext cx="1641475" cy="685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Finance</a:t>
              </a:r>
              <a:endParaRPr lang="en-US" dirty="0">
                <a:solidFill>
                  <a:schemeClr val="tx1"/>
                </a:solidFill>
              </a:endParaRPr>
            </a:p>
          </p:txBody>
        </p:sp>
        <p:grpSp>
          <p:nvGrpSpPr>
            <p:cNvPr id="26" name="Group 25"/>
            <p:cNvGrpSpPr/>
            <p:nvPr/>
          </p:nvGrpSpPr>
          <p:grpSpPr>
            <a:xfrm>
              <a:off x="1670067" y="3991417"/>
              <a:ext cx="1688952" cy="685800"/>
              <a:chOff x="2813107" y="3719945"/>
              <a:chExt cx="1688952" cy="685800"/>
            </a:xfrm>
          </p:grpSpPr>
          <p:sp>
            <p:nvSpPr>
              <p:cNvPr id="37" name="Rounded Rectangle 36"/>
              <p:cNvSpPr/>
              <p:nvPr/>
            </p:nvSpPr>
            <p:spPr>
              <a:xfrm>
                <a:off x="2813107" y="3719945"/>
                <a:ext cx="1641475"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ICT</a:t>
                </a:r>
                <a:endParaRPr lang="en-US" dirty="0"/>
              </a:p>
            </p:txBody>
          </p:sp>
          <p:sp>
            <p:nvSpPr>
              <p:cNvPr id="38" name="Rounded Rectangle 37"/>
              <p:cNvSpPr/>
              <p:nvPr/>
            </p:nvSpPr>
            <p:spPr>
              <a:xfrm>
                <a:off x="2860584" y="3719945"/>
                <a:ext cx="1641475" cy="685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ICT</a:t>
                </a:r>
                <a:endParaRPr lang="en-US" dirty="0">
                  <a:solidFill>
                    <a:schemeClr val="tx1"/>
                  </a:solidFill>
                </a:endParaRPr>
              </a:p>
            </p:txBody>
          </p:sp>
        </p:grpSp>
        <p:grpSp>
          <p:nvGrpSpPr>
            <p:cNvPr id="27" name="Group 26"/>
            <p:cNvGrpSpPr/>
            <p:nvPr/>
          </p:nvGrpSpPr>
          <p:grpSpPr>
            <a:xfrm>
              <a:off x="3434350" y="3991417"/>
              <a:ext cx="1674664" cy="685800"/>
              <a:chOff x="4577390" y="3719945"/>
              <a:chExt cx="1674664" cy="685800"/>
            </a:xfrm>
          </p:grpSpPr>
          <p:sp>
            <p:nvSpPr>
              <p:cNvPr id="35" name="Rounded Rectangle 34"/>
              <p:cNvSpPr/>
              <p:nvPr/>
            </p:nvSpPr>
            <p:spPr>
              <a:xfrm>
                <a:off x="4577390" y="3719945"/>
                <a:ext cx="1641475"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Logistics &amp; Transport</a:t>
                </a:r>
                <a:endParaRPr lang="en-US" dirty="0"/>
              </a:p>
            </p:txBody>
          </p:sp>
          <p:sp>
            <p:nvSpPr>
              <p:cNvPr id="36" name="Rounded Rectangle 35"/>
              <p:cNvSpPr/>
              <p:nvPr/>
            </p:nvSpPr>
            <p:spPr>
              <a:xfrm>
                <a:off x="4610579" y="3719945"/>
                <a:ext cx="1641475" cy="685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Logistics &amp; Transport</a:t>
                </a:r>
                <a:endParaRPr lang="en-US" dirty="0">
                  <a:solidFill>
                    <a:schemeClr val="tx1"/>
                  </a:solidFill>
                </a:endParaRPr>
              </a:p>
            </p:txBody>
          </p:sp>
        </p:grpSp>
        <p:sp>
          <p:nvSpPr>
            <p:cNvPr id="28" name="Oval 27"/>
            <p:cNvSpPr/>
            <p:nvPr/>
          </p:nvSpPr>
          <p:spPr>
            <a:xfrm>
              <a:off x="445649" y="3586172"/>
              <a:ext cx="922485" cy="7239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OMT</a:t>
              </a:r>
            </a:p>
            <a:p>
              <a:pPr algn="ctr"/>
              <a:r>
                <a:rPr lang="en-US" sz="1400" b="1" dirty="0" smtClean="0"/>
                <a:t>Task Teams</a:t>
              </a:r>
              <a:endParaRPr lang="en-US" sz="1400" b="1" dirty="0"/>
            </a:p>
          </p:txBody>
        </p:sp>
        <p:sp>
          <p:nvSpPr>
            <p:cNvPr id="29" name="Up-Down Arrow 28"/>
            <p:cNvSpPr/>
            <p:nvPr/>
          </p:nvSpPr>
          <p:spPr>
            <a:xfrm>
              <a:off x="762000" y="2581288"/>
              <a:ext cx="228600" cy="98582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60507" y="0"/>
              <a:ext cx="2312988" cy="8667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UNDAF</a:t>
              </a:r>
              <a:endParaRPr lang="en-US" dirty="0"/>
            </a:p>
          </p:txBody>
        </p:sp>
        <p:sp>
          <p:nvSpPr>
            <p:cNvPr id="31" name="Up-Down Arrow 30"/>
            <p:cNvSpPr/>
            <p:nvPr/>
          </p:nvSpPr>
          <p:spPr>
            <a:xfrm>
              <a:off x="783140" y="795316"/>
              <a:ext cx="195191" cy="107159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Up-Down Arrow 31"/>
            <p:cNvSpPr/>
            <p:nvPr/>
          </p:nvSpPr>
          <p:spPr>
            <a:xfrm>
              <a:off x="4212939" y="895330"/>
              <a:ext cx="195191" cy="97157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5161253" y="4002847"/>
              <a:ext cx="1641475"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Finance</a:t>
              </a:r>
              <a:endParaRPr lang="en-US" dirty="0"/>
            </a:p>
          </p:txBody>
        </p:sp>
        <p:sp>
          <p:nvSpPr>
            <p:cNvPr id="34" name="Rounded Rectangle 33"/>
            <p:cNvSpPr/>
            <p:nvPr/>
          </p:nvSpPr>
          <p:spPr>
            <a:xfrm>
              <a:off x="5208731" y="4002847"/>
              <a:ext cx="1641475" cy="685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Facility Services</a:t>
              </a:r>
              <a:endParaRPr lang="en-US" dirty="0">
                <a:solidFill>
                  <a:schemeClr val="tx1"/>
                </a:solidFill>
              </a:endParaRPr>
            </a:p>
          </p:txBody>
        </p:sp>
      </p:grpSp>
    </p:spTree>
    <p:extLst>
      <p:ext uri="{BB962C8B-B14F-4D97-AF65-F5344CB8AC3E}">
        <p14:creationId xmlns:p14="http://schemas.microsoft.com/office/powerpoint/2010/main" val="1659150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34880" y="-203042"/>
            <a:ext cx="8229600" cy="1143000"/>
          </a:xfrm>
        </p:spPr>
        <p:txBody>
          <a:bodyPr>
            <a:normAutofit/>
          </a:bodyPr>
          <a:lstStyle/>
          <a:p>
            <a:pPr algn="r" eaLnBrk="1" hangingPunct="1"/>
            <a:r>
              <a:rPr lang="en-US" altLang="en-US" sz="3600" dirty="0" smtClean="0">
                <a:solidFill>
                  <a:schemeClr val="bg1"/>
                </a:solidFill>
              </a:rPr>
              <a:t>Milestones BOS </a:t>
            </a:r>
            <a:r>
              <a:rPr lang="en-US" altLang="en-US" sz="3600" dirty="0">
                <a:solidFill>
                  <a:schemeClr val="bg1"/>
                </a:solidFill>
              </a:rPr>
              <a:t>D</a:t>
            </a:r>
            <a:r>
              <a:rPr lang="en-US" altLang="en-US" sz="3600" dirty="0" smtClean="0">
                <a:solidFill>
                  <a:schemeClr val="bg1"/>
                </a:solidFill>
              </a:rPr>
              <a:t>evelopment</a:t>
            </a:r>
          </a:p>
        </p:txBody>
      </p:sp>
      <p:pic>
        <p:nvPicPr>
          <p:cNvPr id="2457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382713"/>
            <a:ext cx="777716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59632" y="2636912"/>
            <a:ext cx="115212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weeks</a:t>
            </a:r>
            <a:endParaRPr lang="en-US" dirty="0"/>
          </a:p>
        </p:txBody>
      </p:sp>
      <p:sp>
        <p:nvSpPr>
          <p:cNvPr id="6" name="Rectangle 5"/>
          <p:cNvSpPr/>
          <p:nvPr/>
        </p:nvSpPr>
        <p:spPr>
          <a:xfrm>
            <a:off x="1259632" y="3175905"/>
            <a:ext cx="115212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weeks</a:t>
            </a:r>
            <a:endParaRPr lang="en-US" dirty="0"/>
          </a:p>
        </p:txBody>
      </p:sp>
      <p:sp>
        <p:nvSpPr>
          <p:cNvPr id="7" name="Rectangle 6"/>
          <p:cNvSpPr/>
          <p:nvPr/>
        </p:nvSpPr>
        <p:spPr>
          <a:xfrm>
            <a:off x="1259632" y="3702836"/>
            <a:ext cx="115212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weeks</a:t>
            </a:r>
            <a:endParaRPr lang="en-US" dirty="0"/>
          </a:p>
        </p:txBody>
      </p:sp>
      <p:sp>
        <p:nvSpPr>
          <p:cNvPr id="8" name="Rectangle 7"/>
          <p:cNvSpPr/>
          <p:nvPr/>
        </p:nvSpPr>
        <p:spPr>
          <a:xfrm>
            <a:off x="1259632" y="4280739"/>
            <a:ext cx="115212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weeks</a:t>
            </a:r>
            <a:endParaRPr lang="en-US" dirty="0"/>
          </a:p>
        </p:txBody>
      </p:sp>
      <p:sp>
        <p:nvSpPr>
          <p:cNvPr id="9" name="Rectangle 8"/>
          <p:cNvSpPr/>
          <p:nvPr/>
        </p:nvSpPr>
        <p:spPr>
          <a:xfrm>
            <a:off x="1259632" y="4797152"/>
            <a:ext cx="115212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days</a:t>
            </a:r>
            <a:endParaRPr lang="en-US" dirty="0"/>
          </a:p>
        </p:txBody>
      </p:sp>
      <p:sp>
        <p:nvSpPr>
          <p:cNvPr id="10" name="Rectangle 9"/>
          <p:cNvSpPr/>
          <p:nvPr/>
        </p:nvSpPr>
        <p:spPr>
          <a:xfrm>
            <a:off x="1259632" y="5373216"/>
            <a:ext cx="115212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weeks</a:t>
            </a:r>
            <a:endParaRPr lang="en-US" dirty="0"/>
          </a:p>
        </p:txBody>
      </p:sp>
      <p:sp>
        <p:nvSpPr>
          <p:cNvPr id="11" name="Rectangle 10"/>
          <p:cNvSpPr/>
          <p:nvPr/>
        </p:nvSpPr>
        <p:spPr>
          <a:xfrm>
            <a:off x="1259632" y="5949280"/>
            <a:ext cx="115212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weeks</a:t>
            </a:r>
            <a:endParaRPr lang="en-US" dirty="0"/>
          </a:p>
        </p:txBody>
      </p:sp>
      <p:sp>
        <p:nvSpPr>
          <p:cNvPr id="12" name="Rectangle 11"/>
          <p:cNvSpPr/>
          <p:nvPr/>
        </p:nvSpPr>
        <p:spPr>
          <a:xfrm>
            <a:off x="1259632" y="2060848"/>
            <a:ext cx="115212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days</a:t>
            </a:r>
            <a:endParaRPr lang="en-US" dirty="0"/>
          </a:p>
        </p:txBody>
      </p:sp>
      <p:sp>
        <p:nvSpPr>
          <p:cNvPr id="13" name="Rectangle 12"/>
          <p:cNvSpPr/>
          <p:nvPr/>
        </p:nvSpPr>
        <p:spPr>
          <a:xfrm>
            <a:off x="1276314" y="1556792"/>
            <a:ext cx="115212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hour</a:t>
            </a:r>
            <a:endParaRPr lang="en-US" dirty="0"/>
          </a:p>
        </p:txBody>
      </p:sp>
      <p:sp>
        <p:nvSpPr>
          <p:cNvPr id="4" name="Oval 3"/>
          <p:cNvSpPr/>
          <p:nvPr/>
        </p:nvSpPr>
        <p:spPr>
          <a:xfrm>
            <a:off x="251520" y="3027621"/>
            <a:ext cx="576064" cy="20532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Average Time</a:t>
            </a:r>
            <a:endParaRPr lang="en-US" dirty="0"/>
          </a:p>
        </p:txBody>
      </p:sp>
    </p:spTree>
    <p:extLst>
      <p:ext uri="{BB962C8B-B14F-4D97-AF65-F5344CB8AC3E}">
        <p14:creationId xmlns:p14="http://schemas.microsoft.com/office/powerpoint/2010/main" val="1694553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mbs.dreamstime.com/z/chain-connection-linked-symbol-icon-business-1767808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420"/>
          <a:stretch/>
        </p:blipFill>
        <p:spPr bwMode="auto">
          <a:xfrm rot="18120518">
            <a:off x="8466333" y="4198302"/>
            <a:ext cx="706806" cy="6876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4599" y="0"/>
            <a:ext cx="5638801" cy="762000"/>
          </a:xfrm>
        </p:spPr>
        <p:txBody>
          <a:bodyPr>
            <a:noAutofit/>
          </a:bodyPr>
          <a:lstStyle/>
          <a:p>
            <a:r>
              <a:rPr lang="en-US" sz="2800" dirty="0" smtClean="0">
                <a:solidFill>
                  <a:schemeClr val="bg1"/>
                </a:solidFill>
              </a:rPr>
              <a:t>Why involve programme staff in ops?</a:t>
            </a:r>
            <a:endParaRPr lang="en-US" sz="2800" dirty="0">
              <a:solidFill>
                <a:schemeClr val="bg1"/>
              </a:solidFill>
            </a:endParaRPr>
          </a:p>
        </p:txBody>
      </p:sp>
      <p:sp>
        <p:nvSpPr>
          <p:cNvPr id="4" name="Rounded Rectangle 3"/>
          <p:cNvSpPr/>
          <p:nvPr/>
        </p:nvSpPr>
        <p:spPr>
          <a:xfrm>
            <a:off x="891144" y="2434425"/>
            <a:ext cx="7543800" cy="950434"/>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Programme</a:t>
            </a:r>
            <a:r>
              <a:rPr lang="en-US" sz="2000" dirty="0" smtClean="0"/>
              <a:t> is the client- the programme is the reason operations exists. </a:t>
            </a:r>
          </a:p>
        </p:txBody>
      </p:sp>
      <p:sp>
        <p:nvSpPr>
          <p:cNvPr id="7" name="Rounded Rectangle 6"/>
          <p:cNvSpPr/>
          <p:nvPr/>
        </p:nvSpPr>
        <p:spPr>
          <a:xfrm>
            <a:off x="928598" y="4588742"/>
            <a:ext cx="7543800" cy="950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Operations</a:t>
            </a:r>
            <a:r>
              <a:rPr lang="en-US" sz="2000" dirty="0" smtClean="0"/>
              <a:t> is the supplier- Operations is a key reason the programme can deliver</a:t>
            </a:r>
            <a:endParaRPr lang="en-US" sz="2000" dirty="0"/>
          </a:p>
        </p:txBody>
      </p:sp>
      <p:sp>
        <p:nvSpPr>
          <p:cNvPr id="8" name="Rounded Rectangle 7"/>
          <p:cNvSpPr/>
          <p:nvPr/>
        </p:nvSpPr>
        <p:spPr>
          <a:xfrm>
            <a:off x="891144" y="5689530"/>
            <a:ext cx="7581254" cy="950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The quality of </a:t>
            </a:r>
            <a:r>
              <a:rPr lang="en-US" sz="2000" b="1" dirty="0" smtClean="0"/>
              <a:t>operations</a:t>
            </a:r>
            <a:r>
              <a:rPr lang="en-US" sz="2000" dirty="0" smtClean="0"/>
              <a:t> support has a direct impact on the quality of programme implementation</a:t>
            </a:r>
            <a:endParaRPr lang="en-US" sz="2000" dirty="0"/>
          </a:p>
        </p:txBody>
      </p:sp>
      <p:sp>
        <p:nvSpPr>
          <p:cNvPr id="9" name="Rounded Rectangle 8"/>
          <p:cNvSpPr/>
          <p:nvPr/>
        </p:nvSpPr>
        <p:spPr>
          <a:xfrm>
            <a:off x="928598" y="3511583"/>
            <a:ext cx="7506346" cy="950434"/>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Programme</a:t>
            </a:r>
            <a:r>
              <a:rPr lang="en-US" sz="2000" dirty="0"/>
              <a:t> (to an extent) </a:t>
            </a:r>
            <a:r>
              <a:rPr lang="en-US" sz="2000" dirty="0" smtClean="0"/>
              <a:t>defines </a:t>
            </a:r>
            <a:r>
              <a:rPr lang="en-US" sz="2000" dirty="0"/>
              <a:t>the nature and scope </a:t>
            </a:r>
            <a:r>
              <a:rPr lang="en-US" sz="2000" dirty="0" smtClean="0"/>
              <a:t>(demand) of operations</a:t>
            </a:r>
            <a:endParaRPr lang="en-US" sz="2000" dirty="0"/>
          </a:p>
        </p:txBody>
      </p:sp>
      <p:sp>
        <p:nvSpPr>
          <p:cNvPr id="10" name="TextBox 9"/>
          <p:cNvSpPr txBox="1"/>
          <p:nvPr/>
        </p:nvSpPr>
        <p:spPr>
          <a:xfrm>
            <a:off x="8472397" y="2434425"/>
            <a:ext cx="615553" cy="1923423"/>
          </a:xfrm>
          <a:prstGeom prst="rect">
            <a:avLst/>
          </a:prstGeom>
          <a:noFill/>
        </p:spPr>
        <p:txBody>
          <a:bodyPr vert="vert" wrap="square" rtlCol="0">
            <a:spAutoFit/>
          </a:bodyPr>
          <a:lstStyle/>
          <a:p>
            <a:pPr algn="ctr"/>
            <a:r>
              <a:rPr lang="en-US" sz="2800" b="1" dirty="0" smtClean="0"/>
              <a:t>DEMAND </a:t>
            </a:r>
            <a:endParaRPr lang="en-US" sz="2800" b="1" dirty="0"/>
          </a:p>
        </p:txBody>
      </p:sp>
      <p:sp>
        <p:nvSpPr>
          <p:cNvPr id="11" name="TextBox 10"/>
          <p:cNvSpPr txBox="1"/>
          <p:nvPr/>
        </p:nvSpPr>
        <p:spPr>
          <a:xfrm>
            <a:off x="8472398" y="4588742"/>
            <a:ext cx="615553" cy="1923423"/>
          </a:xfrm>
          <a:prstGeom prst="rect">
            <a:avLst/>
          </a:prstGeom>
          <a:noFill/>
        </p:spPr>
        <p:txBody>
          <a:bodyPr vert="vert" wrap="square" rtlCol="0">
            <a:spAutoFit/>
          </a:bodyPr>
          <a:lstStyle/>
          <a:p>
            <a:pPr algn="ctr"/>
            <a:r>
              <a:rPr lang="en-US" sz="2800" b="1" dirty="0" smtClean="0"/>
              <a:t>SUPPLY</a:t>
            </a:r>
            <a:endParaRPr lang="en-US" sz="2800" b="1" dirty="0"/>
          </a:p>
        </p:txBody>
      </p:sp>
      <p:sp>
        <p:nvSpPr>
          <p:cNvPr id="12" name="Rectangle 11"/>
          <p:cNvSpPr/>
          <p:nvPr/>
        </p:nvSpPr>
        <p:spPr>
          <a:xfrm>
            <a:off x="92988" y="2284071"/>
            <a:ext cx="8994962" cy="4458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6200000">
            <a:off x="4602422" y="1229210"/>
            <a:ext cx="399719" cy="799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9600" y="944841"/>
            <a:ext cx="8385362" cy="523220"/>
          </a:xfrm>
          <a:prstGeom prst="rect">
            <a:avLst/>
          </a:prstGeom>
          <a:noFill/>
        </p:spPr>
        <p:txBody>
          <a:bodyPr wrap="square" rtlCol="0">
            <a:spAutoFit/>
          </a:bodyPr>
          <a:lstStyle/>
          <a:p>
            <a:pPr algn="ctr"/>
            <a:r>
              <a:rPr lang="en-US" sz="2800" b="1" dirty="0" smtClean="0"/>
              <a:t>UN development impact</a:t>
            </a:r>
            <a:endParaRPr lang="en-US" sz="2800" b="1" dirty="0"/>
          </a:p>
        </p:txBody>
      </p:sp>
      <p:sp>
        <p:nvSpPr>
          <p:cNvPr id="18" name="TextBox 17"/>
          <p:cNvSpPr txBox="1"/>
          <p:nvPr/>
        </p:nvSpPr>
        <p:spPr>
          <a:xfrm>
            <a:off x="170109" y="2434424"/>
            <a:ext cx="553998" cy="2289976"/>
          </a:xfrm>
          <a:prstGeom prst="rect">
            <a:avLst/>
          </a:prstGeom>
          <a:noFill/>
        </p:spPr>
        <p:txBody>
          <a:bodyPr vert="vert" wrap="square" rtlCol="0">
            <a:spAutoFit/>
          </a:bodyPr>
          <a:lstStyle/>
          <a:p>
            <a:pPr algn="ctr"/>
            <a:r>
              <a:rPr lang="en-US" sz="2400" b="1" dirty="0" smtClean="0"/>
              <a:t>PROGRAMME </a:t>
            </a:r>
            <a:endParaRPr lang="en-US" sz="2400" b="1" dirty="0"/>
          </a:p>
        </p:txBody>
      </p:sp>
      <p:sp>
        <p:nvSpPr>
          <p:cNvPr id="19" name="TextBox 18"/>
          <p:cNvSpPr txBox="1"/>
          <p:nvPr/>
        </p:nvSpPr>
        <p:spPr>
          <a:xfrm>
            <a:off x="171696" y="4548436"/>
            <a:ext cx="553998" cy="2051222"/>
          </a:xfrm>
          <a:prstGeom prst="rect">
            <a:avLst/>
          </a:prstGeom>
          <a:noFill/>
        </p:spPr>
        <p:txBody>
          <a:bodyPr vert="vert" wrap="square" rtlCol="0">
            <a:spAutoFit/>
          </a:bodyPr>
          <a:lstStyle/>
          <a:p>
            <a:pPr algn="ctr"/>
            <a:r>
              <a:rPr lang="en-US" sz="2400" b="1" dirty="0" smtClean="0"/>
              <a:t>OPERATIONS</a:t>
            </a:r>
            <a:endParaRPr lang="en-US" sz="2400" b="1" dirty="0"/>
          </a:p>
        </p:txBody>
      </p:sp>
      <p:grpSp>
        <p:nvGrpSpPr>
          <p:cNvPr id="21" name="Group 20"/>
          <p:cNvGrpSpPr/>
          <p:nvPr/>
        </p:nvGrpSpPr>
        <p:grpSpPr>
          <a:xfrm rot="19224012">
            <a:off x="1354194" y="2446643"/>
            <a:ext cx="6039086" cy="2389841"/>
            <a:chOff x="1143000" y="1828799"/>
            <a:chExt cx="7104881" cy="4683366"/>
          </a:xfrm>
          <a:solidFill>
            <a:srgbClr val="FF0000"/>
          </a:solidFill>
        </p:grpSpPr>
        <p:sp>
          <p:nvSpPr>
            <p:cNvPr id="16" name="Rectangle 15"/>
            <p:cNvSpPr/>
            <p:nvPr/>
          </p:nvSpPr>
          <p:spPr>
            <a:xfrm>
              <a:off x="1143000" y="1828799"/>
              <a:ext cx="7104881" cy="468336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OUR</a:t>
              </a:r>
              <a:r>
                <a:rPr lang="en-US" sz="2800" b="1" dirty="0" smtClean="0"/>
                <a:t> CHOICE:</a:t>
              </a:r>
            </a:p>
            <a:p>
              <a:pPr algn="ctr"/>
              <a:endParaRPr lang="en-US" dirty="0"/>
            </a:p>
            <a:p>
              <a:pPr algn="ctr"/>
              <a:endParaRPr lang="en-US" dirty="0"/>
            </a:p>
          </p:txBody>
        </p:sp>
        <p:pic>
          <p:nvPicPr>
            <p:cNvPr id="17" name="Picture 16"/>
            <p:cNvPicPr>
              <a:picLocks noChangeAspect="1"/>
            </p:cNvPicPr>
            <p:nvPr/>
          </p:nvPicPr>
          <p:blipFill>
            <a:blip r:embed="rId4"/>
            <a:stretch>
              <a:fillRect/>
            </a:stretch>
          </p:blipFill>
          <p:spPr>
            <a:xfrm rot="1044932">
              <a:off x="1588055" y="3117610"/>
              <a:ext cx="1723877" cy="2406554"/>
            </a:xfrm>
            <a:prstGeom prst="rect">
              <a:avLst/>
            </a:prstGeom>
            <a:grpFill/>
          </p:spPr>
        </p:pic>
        <p:sp>
          <p:nvSpPr>
            <p:cNvPr id="20" name="TextBox 19"/>
            <p:cNvSpPr txBox="1"/>
            <p:nvPr/>
          </p:nvSpPr>
          <p:spPr>
            <a:xfrm>
              <a:off x="4191000" y="5024035"/>
              <a:ext cx="1011011" cy="369332"/>
            </a:xfrm>
            <a:prstGeom prst="rect">
              <a:avLst/>
            </a:prstGeom>
            <a:grpFill/>
          </p:spPr>
          <p:txBody>
            <a:bodyPr wrap="square" rtlCol="0">
              <a:spAutoFit/>
            </a:bodyPr>
            <a:lstStyle/>
            <a:p>
              <a:pPr algn="ctr"/>
              <a:r>
                <a:rPr lang="en-US" b="1" dirty="0" smtClean="0">
                  <a:solidFill>
                    <a:schemeClr val="bg1"/>
                  </a:solidFill>
                </a:rPr>
                <a:t>OR</a:t>
              </a:r>
              <a:endParaRPr lang="en-US" b="1" dirty="0">
                <a:solidFill>
                  <a:schemeClr val="bg1"/>
                </a:solidFill>
              </a:endParaRPr>
            </a:p>
          </p:txBody>
        </p:sp>
        <p:pic>
          <p:nvPicPr>
            <p:cNvPr id="1028" name="Picture 4" descr="Chain breaking broken link disconnected Connecti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629"/>
            <a:stretch/>
          </p:blipFill>
          <p:spPr bwMode="auto">
            <a:xfrm rot="18952692">
              <a:off x="6271533" y="3498111"/>
              <a:ext cx="1194735" cy="2077178"/>
            </a:xfrm>
            <a:prstGeom prst="rect">
              <a:avLst/>
            </a:prstGeom>
            <a:grpFill/>
            <a:extLst/>
          </p:spPr>
        </p:pic>
      </p:grpSp>
    </p:spTree>
    <p:extLst>
      <p:ext uri="{BB962C8B-B14F-4D97-AF65-F5344CB8AC3E}">
        <p14:creationId xmlns:p14="http://schemas.microsoft.com/office/powerpoint/2010/main" val="192873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2000"/>
                                        <p:tgtEl>
                                          <p:spTgt spid="1026"/>
                                        </p:tgtEl>
                                      </p:cBhvr>
                                    </p:animEffect>
                                    <p:anim calcmode="lin" valueType="num">
                                      <p:cBhvr>
                                        <p:cTn id="32" dur="2000" fill="hold"/>
                                        <p:tgtEl>
                                          <p:spTgt spid="1026"/>
                                        </p:tgtEl>
                                        <p:attrNameLst>
                                          <p:attrName>ppt_w</p:attrName>
                                        </p:attrNameLst>
                                      </p:cBhvr>
                                      <p:tavLst>
                                        <p:tav tm="0" fmla="#ppt_w*sin(2.5*pi*$)">
                                          <p:val>
                                            <p:fltVal val="0"/>
                                          </p:val>
                                        </p:tav>
                                        <p:tav tm="100000">
                                          <p:val>
                                            <p:fltVal val="1"/>
                                          </p:val>
                                        </p:tav>
                                      </p:tavLst>
                                    </p:anim>
                                    <p:anim calcmode="lin" valueType="num">
                                      <p:cBhvr>
                                        <p:cTn id="33"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2000"/>
                                        <p:tgtEl>
                                          <p:spTgt spid="21"/>
                                        </p:tgtEl>
                                      </p:cBhvr>
                                    </p:animEffect>
                                    <p:anim calcmode="lin" valueType="num">
                                      <p:cBhvr>
                                        <p:cTn id="39" dur="2000" fill="hold"/>
                                        <p:tgtEl>
                                          <p:spTgt spid="21"/>
                                        </p:tgtEl>
                                        <p:attrNameLst>
                                          <p:attrName>ppt_w</p:attrName>
                                        </p:attrNameLst>
                                      </p:cBhvr>
                                      <p:tavLst>
                                        <p:tav tm="0" fmla="#ppt_w*sin(2.5*pi*$)">
                                          <p:val>
                                            <p:fltVal val="0"/>
                                          </p:val>
                                        </p:tav>
                                        <p:tav tm="100000">
                                          <p:val>
                                            <p:fltVal val="1"/>
                                          </p:val>
                                        </p:tav>
                                      </p:tavLst>
                                    </p:anim>
                                    <p:anim calcmode="lin" valueType="num">
                                      <p:cBhvr>
                                        <p:cTn id="40"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forums.macrumors.com/attachments/image_preview-png.2154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25759">
            <a:off x="259470" y="1867016"/>
            <a:ext cx="525059"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38400" y="-76200"/>
            <a:ext cx="5791200" cy="990600"/>
          </a:xfrm>
        </p:spPr>
        <p:txBody>
          <a:bodyPr>
            <a:normAutofit/>
          </a:bodyPr>
          <a:lstStyle/>
          <a:p>
            <a:r>
              <a:rPr lang="en-US" sz="2800" dirty="0" smtClean="0">
                <a:solidFill>
                  <a:schemeClr val="bg1"/>
                </a:solidFill>
              </a:rPr>
              <a:t>Key engagement points UNDAF-BOS</a:t>
            </a:r>
            <a:endParaRPr lang="en-US" sz="2800" dirty="0">
              <a:solidFill>
                <a:schemeClr val="bg1"/>
              </a:solidFill>
            </a:endParaRPr>
          </a:p>
        </p:txBody>
      </p:sp>
      <p:sp>
        <p:nvSpPr>
          <p:cNvPr id="5" name="Rectangle 4"/>
          <p:cNvSpPr/>
          <p:nvPr/>
        </p:nvSpPr>
        <p:spPr>
          <a:xfrm>
            <a:off x="680634" y="2590916"/>
            <a:ext cx="2623672" cy="914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Strategic Prioritization</a:t>
            </a:r>
            <a:endParaRPr lang="en-US" dirty="0"/>
          </a:p>
          <a:p>
            <a:pPr algn="ctr"/>
            <a:endParaRPr lang="en-US" dirty="0"/>
          </a:p>
        </p:txBody>
      </p:sp>
      <p:sp>
        <p:nvSpPr>
          <p:cNvPr id="6" name="Rectangle 5"/>
          <p:cNvSpPr/>
          <p:nvPr/>
        </p:nvSpPr>
        <p:spPr>
          <a:xfrm>
            <a:off x="680634" y="1050507"/>
            <a:ext cx="2623672" cy="914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Roadmap</a:t>
            </a:r>
            <a:endParaRPr lang="en-US" dirty="0"/>
          </a:p>
          <a:p>
            <a:pPr algn="ctr"/>
            <a:endParaRPr lang="en-US" dirty="0"/>
          </a:p>
        </p:txBody>
      </p:sp>
      <p:sp>
        <p:nvSpPr>
          <p:cNvPr id="7" name="Rectangle 6"/>
          <p:cNvSpPr/>
          <p:nvPr/>
        </p:nvSpPr>
        <p:spPr>
          <a:xfrm>
            <a:off x="680634" y="4131325"/>
            <a:ext cx="2623672"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Annual Monitoring</a:t>
            </a:r>
            <a:endParaRPr lang="en-US" dirty="0"/>
          </a:p>
          <a:p>
            <a:pPr algn="ctr"/>
            <a:endParaRPr lang="en-US" dirty="0"/>
          </a:p>
        </p:txBody>
      </p:sp>
      <p:sp>
        <p:nvSpPr>
          <p:cNvPr id="8" name="Rectangle 7"/>
          <p:cNvSpPr/>
          <p:nvPr/>
        </p:nvSpPr>
        <p:spPr>
          <a:xfrm>
            <a:off x="680634" y="5689663"/>
            <a:ext cx="2623672" cy="914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solidFill>
                  <a:schemeClr val="tx1"/>
                </a:solidFill>
              </a:rPr>
              <a:t>Evaluation</a:t>
            </a:r>
            <a:endParaRPr lang="en-US" dirty="0">
              <a:solidFill>
                <a:schemeClr val="tx1"/>
              </a:solidFill>
            </a:endParaRPr>
          </a:p>
          <a:p>
            <a:pPr algn="ctr"/>
            <a:endParaRPr lang="en-US" dirty="0"/>
          </a:p>
        </p:txBody>
      </p:sp>
      <p:sp>
        <p:nvSpPr>
          <p:cNvPr id="10" name="Rounded Rectangle 9"/>
          <p:cNvSpPr/>
          <p:nvPr/>
        </p:nvSpPr>
        <p:spPr>
          <a:xfrm>
            <a:off x="3804834" y="796075"/>
            <a:ext cx="5176434" cy="14478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Objective: </a:t>
            </a:r>
            <a:r>
              <a:rPr lang="en-US" dirty="0" smtClean="0"/>
              <a:t>Align timelines UNDAF &amp; BOS</a:t>
            </a:r>
          </a:p>
          <a:p>
            <a:pPr algn="ctr"/>
            <a:r>
              <a:rPr lang="en-US" b="1" dirty="0" smtClean="0"/>
              <a:t>Instrument:</a:t>
            </a:r>
            <a:r>
              <a:rPr lang="en-US" dirty="0" smtClean="0"/>
              <a:t> Draft roadmaps</a:t>
            </a:r>
          </a:p>
          <a:p>
            <a:pPr algn="ctr"/>
            <a:r>
              <a:rPr lang="en-US" b="1" dirty="0" smtClean="0"/>
              <a:t>Timing:</a:t>
            </a:r>
            <a:r>
              <a:rPr lang="en-US" dirty="0" smtClean="0"/>
              <a:t> at the outset of UNDAF/BOS development</a:t>
            </a:r>
            <a:endParaRPr lang="en-US" dirty="0"/>
          </a:p>
        </p:txBody>
      </p:sp>
      <p:sp>
        <p:nvSpPr>
          <p:cNvPr id="11" name="Rounded Rectangle 10"/>
          <p:cNvSpPr/>
          <p:nvPr/>
        </p:nvSpPr>
        <p:spPr>
          <a:xfrm>
            <a:off x="3804834" y="2324216"/>
            <a:ext cx="5176434" cy="14478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Objective: </a:t>
            </a:r>
            <a:r>
              <a:rPr lang="en-US" dirty="0" smtClean="0"/>
              <a:t>Ensure UNDAF needs are covered in BOS</a:t>
            </a:r>
            <a:endParaRPr lang="en-US" dirty="0"/>
          </a:p>
          <a:p>
            <a:pPr algn="ctr"/>
            <a:r>
              <a:rPr lang="en-US" b="1" dirty="0"/>
              <a:t>Instrument:</a:t>
            </a:r>
            <a:r>
              <a:rPr lang="en-US" dirty="0"/>
              <a:t> </a:t>
            </a:r>
            <a:r>
              <a:rPr lang="en-US" dirty="0" smtClean="0"/>
              <a:t>Draft results frameworks UNDAF &amp; BOS</a:t>
            </a:r>
            <a:endParaRPr lang="en-US" dirty="0"/>
          </a:p>
          <a:p>
            <a:pPr algn="ctr"/>
            <a:r>
              <a:rPr lang="en-US" b="1" dirty="0"/>
              <a:t>Timing:</a:t>
            </a:r>
            <a:r>
              <a:rPr lang="en-US" dirty="0"/>
              <a:t> </a:t>
            </a:r>
            <a:r>
              <a:rPr lang="en-US" dirty="0" smtClean="0"/>
              <a:t>Just before finalization results frameworks</a:t>
            </a:r>
            <a:endParaRPr lang="en-US" dirty="0"/>
          </a:p>
          <a:p>
            <a:pPr algn="ctr"/>
            <a:endParaRPr lang="en-US" dirty="0"/>
          </a:p>
        </p:txBody>
      </p:sp>
      <p:sp>
        <p:nvSpPr>
          <p:cNvPr id="12" name="Rounded Rectangle 11"/>
          <p:cNvSpPr/>
          <p:nvPr/>
        </p:nvSpPr>
        <p:spPr>
          <a:xfrm>
            <a:off x="3810000" y="3864625"/>
            <a:ext cx="5176434" cy="1447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a:p>
            <a:pPr algn="ctr"/>
            <a:r>
              <a:rPr lang="en-US" b="1" dirty="0" smtClean="0"/>
              <a:t>Objective</a:t>
            </a:r>
            <a:r>
              <a:rPr lang="en-US" b="1" dirty="0"/>
              <a:t>: </a:t>
            </a:r>
            <a:r>
              <a:rPr lang="en-US" dirty="0" smtClean="0"/>
              <a:t>Cross analyze issues in implementation progress</a:t>
            </a:r>
            <a:endParaRPr lang="en-US" dirty="0"/>
          </a:p>
          <a:p>
            <a:pPr algn="ctr"/>
            <a:r>
              <a:rPr lang="en-US" b="1" dirty="0"/>
              <a:t>Instrument:</a:t>
            </a:r>
            <a:r>
              <a:rPr lang="en-US" dirty="0"/>
              <a:t> </a:t>
            </a:r>
            <a:r>
              <a:rPr lang="en-US" dirty="0" smtClean="0"/>
              <a:t>Monitoring framework JAWP UNDAF and BOS</a:t>
            </a:r>
            <a:endParaRPr lang="en-US" dirty="0"/>
          </a:p>
          <a:p>
            <a:pPr algn="ctr"/>
            <a:r>
              <a:rPr lang="en-US" b="1" dirty="0"/>
              <a:t>Timing:</a:t>
            </a:r>
            <a:r>
              <a:rPr lang="en-US" dirty="0"/>
              <a:t> </a:t>
            </a:r>
            <a:r>
              <a:rPr lang="en-US" dirty="0" smtClean="0"/>
              <a:t>End of year </a:t>
            </a:r>
            <a:endParaRPr lang="en-US" dirty="0"/>
          </a:p>
          <a:p>
            <a:pPr algn="ctr"/>
            <a:endParaRPr lang="en-US" dirty="0"/>
          </a:p>
        </p:txBody>
      </p:sp>
      <p:sp>
        <p:nvSpPr>
          <p:cNvPr id="13" name="Rounded Rectangle 12"/>
          <p:cNvSpPr/>
          <p:nvPr/>
        </p:nvSpPr>
        <p:spPr>
          <a:xfrm>
            <a:off x="3804834" y="5420532"/>
            <a:ext cx="5176434" cy="1447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Objective: </a:t>
            </a:r>
            <a:r>
              <a:rPr lang="en-US" dirty="0">
                <a:solidFill>
                  <a:schemeClr val="tx1"/>
                </a:solidFill>
              </a:rPr>
              <a:t>Cross analyze issues in implementation </a:t>
            </a:r>
            <a:r>
              <a:rPr lang="en-US" dirty="0" smtClean="0">
                <a:solidFill>
                  <a:schemeClr val="tx1"/>
                </a:solidFill>
              </a:rPr>
              <a:t>progress &amp; lessons learned for next cycle</a:t>
            </a:r>
            <a:endParaRPr lang="en-US" dirty="0">
              <a:solidFill>
                <a:schemeClr val="tx1"/>
              </a:solidFill>
            </a:endParaRPr>
          </a:p>
          <a:p>
            <a:pPr algn="ctr"/>
            <a:r>
              <a:rPr lang="en-US" b="1" dirty="0">
                <a:solidFill>
                  <a:schemeClr val="tx1"/>
                </a:solidFill>
              </a:rPr>
              <a:t>Instrument:</a:t>
            </a:r>
            <a:r>
              <a:rPr lang="en-US" dirty="0">
                <a:solidFill>
                  <a:schemeClr val="tx1"/>
                </a:solidFill>
              </a:rPr>
              <a:t> </a:t>
            </a:r>
            <a:r>
              <a:rPr lang="en-US" dirty="0" smtClean="0">
                <a:solidFill>
                  <a:schemeClr val="tx1"/>
                </a:solidFill>
              </a:rPr>
              <a:t>Evaluation Plan UNDAF </a:t>
            </a:r>
            <a:r>
              <a:rPr lang="en-US" dirty="0">
                <a:solidFill>
                  <a:schemeClr val="tx1"/>
                </a:solidFill>
              </a:rPr>
              <a:t>and BOS</a:t>
            </a:r>
          </a:p>
          <a:p>
            <a:pPr algn="ctr"/>
            <a:r>
              <a:rPr lang="en-US" b="1" dirty="0">
                <a:solidFill>
                  <a:schemeClr val="tx1"/>
                </a:solidFill>
              </a:rPr>
              <a:t>Timing:</a:t>
            </a:r>
            <a:r>
              <a:rPr lang="en-US" dirty="0">
                <a:solidFill>
                  <a:schemeClr val="tx1"/>
                </a:solidFill>
              </a:rPr>
              <a:t> End of </a:t>
            </a:r>
            <a:r>
              <a:rPr lang="en-US" dirty="0" smtClean="0">
                <a:solidFill>
                  <a:schemeClr val="tx1"/>
                </a:solidFill>
              </a:rPr>
              <a:t>cycle</a:t>
            </a:r>
            <a:endParaRPr lang="en-US" dirty="0">
              <a:solidFill>
                <a:schemeClr val="tx1"/>
              </a:solidFill>
            </a:endParaRPr>
          </a:p>
        </p:txBody>
      </p:sp>
    </p:spTree>
    <p:extLst>
      <p:ext uri="{BB962C8B-B14F-4D97-AF65-F5344CB8AC3E}">
        <p14:creationId xmlns:p14="http://schemas.microsoft.com/office/powerpoint/2010/main" val="495966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93936" y="-216690"/>
            <a:ext cx="8229600" cy="1143000"/>
          </a:xfrm>
        </p:spPr>
        <p:txBody>
          <a:bodyPr>
            <a:normAutofit/>
          </a:bodyPr>
          <a:lstStyle/>
          <a:p>
            <a:pPr algn="r" eaLnBrk="1" hangingPunct="1"/>
            <a:r>
              <a:rPr lang="en-US" altLang="en-US" sz="3600" dirty="0" smtClean="0">
                <a:solidFill>
                  <a:schemeClr val="bg1"/>
                </a:solidFill>
              </a:rPr>
              <a:t>Scoping the BoS</a:t>
            </a:r>
          </a:p>
        </p:txBody>
      </p:sp>
      <p:sp>
        <p:nvSpPr>
          <p:cNvPr id="22531" name="Content Placeholder 2"/>
          <p:cNvSpPr>
            <a:spLocks noGrp="1"/>
          </p:cNvSpPr>
          <p:nvPr>
            <p:ph idx="1"/>
          </p:nvPr>
        </p:nvSpPr>
        <p:spPr>
          <a:xfrm>
            <a:off x="611560" y="1556792"/>
            <a:ext cx="8136904" cy="4392488"/>
          </a:xfrm>
        </p:spPr>
        <p:txBody>
          <a:bodyPr>
            <a:normAutofit fontScale="77500" lnSpcReduction="20000"/>
          </a:bodyPr>
          <a:lstStyle/>
          <a:p>
            <a:pPr eaLnBrk="1" hangingPunct="1"/>
            <a:r>
              <a:rPr lang="en-US" altLang="en-US" b="1" dirty="0" smtClean="0"/>
              <a:t>Flexibility</a:t>
            </a:r>
            <a:r>
              <a:rPr lang="en-US" altLang="en-US" dirty="0" smtClean="0"/>
              <a:t>- based on in country capacity and need, the UNCT/OMT can select multiple or just one outcome area (ex. Procurement);</a:t>
            </a:r>
          </a:p>
          <a:p>
            <a:pPr eaLnBrk="1" hangingPunct="1"/>
            <a:endParaRPr lang="en-US" altLang="en-US" dirty="0" smtClean="0"/>
          </a:p>
          <a:p>
            <a:pPr eaLnBrk="1" hangingPunct="1"/>
            <a:r>
              <a:rPr lang="en-US" altLang="en-US" b="1" dirty="0" smtClean="0"/>
              <a:t>Time</a:t>
            </a:r>
            <a:r>
              <a:rPr lang="en-US" altLang="en-US" dirty="0" smtClean="0"/>
              <a:t> Requirement: 3-6 months end-to-end over a 5 year cycle to develop the BoS, including analysis;</a:t>
            </a:r>
          </a:p>
          <a:p>
            <a:pPr eaLnBrk="1" hangingPunct="1"/>
            <a:endParaRPr lang="en-US" altLang="en-US" dirty="0" smtClean="0"/>
          </a:p>
          <a:p>
            <a:pPr eaLnBrk="1" hangingPunct="1"/>
            <a:r>
              <a:rPr lang="en-US" altLang="en-US" dirty="0" smtClean="0"/>
              <a:t>Time requirement may be higher or lower depending on the scope of the BoS (depends on </a:t>
            </a:r>
            <a:r>
              <a:rPr lang="en-US" altLang="en-US" b="1" dirty="0" smtClean="0"/>
              <a:t>capacity</a:t>
            </a:r>
            <a:r>
              <a:rPr lang="en-US" altLang="en-US" dirty="0" smtClean="0"/>
              <a:t> available and need);</a:t>
            </a:r>
          </a:p>
          <a:p>
            <a:pPr eaLnBrk="1" hangingPunct="1"/>
            <a:endParaRPr lang="en-US" altLang="en-US" dirty="0" smtClean="0"/>
          </a:p>
          <a:p>
            <a:pPr eaLnBrk="1" hangingPunct="1"/>
            <a:r>
              <a:rPr lang="en-US" altLang="en-US" dirty="0" smtClean="0"/>
              <a:t>Agencies participate in services as needed (</a:t>
            </a:r>
            <a:r>
              <a:rPr lang="en-US" altLang="en-US" b="1" dirty="0" smtClean="0"/>
              <a:t>opt in opt out</a:t>
            </a:r>
            <a:r>
              <a:rPr lang="en-US" altLang="en-US" dirty="0" smtClean="0"/>
              <a:t>).</a:t>
            </a:r>
          </a:p>
        </p:txBody>
      </p:sp>
    </p:spTree>
    <p:extLst>
      <p:ext uri="{BB962C8B-B14F-4D97-AF65-F5344CB8AC3E}">
        <p14:creationId xmlns:p14="http://schemas.microsoft.com/office/powerpoint/2010/main" val="2518173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068" y="7749"/>
            <a:ext cx="8229600" cy="754251"/>
          </a:xfrm>
        </p:spPr>
        <p:txBody>
          <a:bodyPr>
            <a:normAutofit fontScale="90000"/>
          </a:bodyPr>
          <a:lstStyle/>
          <a:p>
            <a:pPr algn="r"/>
            <a:r>
              <a:rPr lang="en-US" dirty="0" smtClean="0">
                <a:solidFill>
                  <a:schemeClr val="bg1"/>
                </a:solidFill>
              </a:rPr>
              <a:t>Light vs regular BOS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Baseline and Needs Analysis are mandatory</a:t>
            </a:r>
          </a:p>
          <a:p>
            <a:r>
              <a:rPr lang="en-US" dirty="0" smtClean="0"/>
              <a:t>Cost Benefit Analysis</a:t>
            </a:r>
          </a:p>
          <a:p>
            <a:pPr lvl="1"/>
            <a:r>
              <a:rPr lang="en-US" dirty="0" smtClean="0"/>
              <a:t>Quantitative: more labor required, but more accurate</a:t>
            </a:r>
          </a:p>
          <a:p>
            <a:pPr lvl="1"/>
            <a:r>
              <a:rPr lang="en-US" dirty="0" smtClean="0"/>
              <a:t>Qualitative: Less labor required, but less accurate</a:t>
            </a:r>
          </a:p>
          <a:p>
            <a:pPr lvl="1"/>
            <a:endParaRPr lang="en-US" dirty="0"/>
          </a:p>
          <a:p>
            <a:pPr marL="6350" lvl="1" indent="0">
              <a:buNone/>
            </a:pPr>
            <a:r>
              <a:rPr lang="en-US" i="1" dirty="0" smtClean="0"/>
              <a:t>Suggested approach: </a:t>
            </a:r>
            <a:r>
              <a:rPr lang="en-US" dirty="0" smtClean="0"/>
              <a:t>Hybrid- use quantitative for select set of services (ex. Procurement)</a:t>
            </a:r>
            <a:endParaRPr lang="en-US" dirty="0"/>
          </a:p>
          <a:p>
            <a:pPr marL="6350" lvl="1" indent="0">
              <a:buNone/>
            </a:pPr>
            <a:endParaRPr lang="en-US" dirty="0" smtClean="0"/>
          </a:p>
        </p:txBody>
      </p:sp>
    </p:spTree>
    <p:extLst>
      <p:ext uri="{BB962C8B-B14F-4D97-AF65-F5344CB8AC3E}">
        <p14:creationId xmlns:p14="http://schemas.microsoft.com/office/powerpoint/2010/main" val="1948994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6972"/>
            <a:ext cx="8229600" cy="1143000"/>
          </a:xfrm>
        </p:spPr>
        <p:txBody>
          <a:bodyPr>
            <a:normAutofit/>
          </a:bodyPr>
          <a:lstStyle/>
          <a:p>
            <a:pPr algn="r"/>
            <a:r>
              <a:rPr lang="en-US" sz="3600" dirty="0" smtClean="0">
                <a:solidFill>
                  <a:schemeClr val="bg1"/>
                </a:solidFill>
              </a:rPr>
              <a:t>The BOS in the world (May 2016)</a:t>
            </a:r>
            <a:endParaRPr lang="en-US" sz="36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5605"/>
            <a:ext cx="9144000" cy="5922395"/>
          </a:xfrm>
          <a:prstGeom prst="rect">
            <a:avLst/>
          </a:prstGeom>
        </p:spPr>
      </p:pic>
    </p:spTree>
    <p:extLst>
      <p:ext uri="{BB962C8B-B14F-4D97-AF65-F5344CB8AC3E}">
        <p14:creationId xmlns:p14="http://schemas.microsoft.com/office/powerpoint/2010/main" val="3382432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28808" y="-23247"/>
            <a:ext cx="6705600" cy="785247"/>
          </a:xfrm>
        </p:spPr>
        <p:txBody>
          <a:bodyPr>
            <a:normAutofit fontScale="90000"/>
          </a:bodyPr>
          <a:lstStyle/>
          <a:p>
            <a:pPr algn="l" eaLnBrk="1" hangingPunct="1"/>
            <a:r>
              <a:rPr lang="en-US" altLang="en-US" sz="3600" i="1" dirty="0" smtClean="0">
                <a:solidFill>
                  <a:schemeClr val="bg1"/>
                </a:solidFill>
              </a:rPr>
              <a:t>The future</a:t>
            </a:r>
            <a:r>
              <a:rPr lang="en-US" altLang="en-US" sz="3600" dirty="0" smtClean="0">
                <a:solidFill>
                  <a:schemeClr val="bg1"/>
                </a:solidFill>
              </a:rPr>
              <a:t>: Post 2015 and Business Ops</a:t>
            </a:r>
          </a:p>
        </p:txBody>
      </p:sp>
      <p:graphicFrame>
        <p:nvGraphicFramePr>
          <p:cNvPr id="20" name="Diagram 19"/>
          <p:cNvGraphicFramePr/>
          <p:nvPr>
            <p:extLst>
              <p:ext uri="{D42A27DB-BD31-4B8C-83A1-F6EECF244321}">
                <p14:modId xmlns:p14="http://schemas.microsoft.com/office/powerpoint/2010/main" val="4039120770"/>
              </p:ext>
            </p:extLst>
          </p:nvPr>
        </p:nvGraphicFramePr>
        <p:xfrm>
          <a:off x="550188" y="1102963"/>
          <a:ext cx="4267200" cy="5231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1" name="Group 20"/>
          <p:cNvGrpSpPr/>
          <p:nvPr/>
        </p:nvGrpSpPr>
        <p:grpSpPr>
          <a:xfrm>
            <a:off x="5739537" y="914400"/>
            <a:ext cx="3378200" cy="3147578"/>
            <a:chOff x="2844799" y="1828799"/>
            <a:chExt cx="2235200" cy="2235200"/>
          </a:xfrm>
          <a:solidFill>
            <a:schemeClr val="tx2">
              <a:lumMod val="20000"/>
              <a:lumOff val="80000"/>
            </a:schemeClr>
          </a:solidFill>
        </p:grpSpPr>
        <p:sp>
          <p:nvSpPr>
            <p:cNvPr id="22" name="Shape 21"/>
            <p:cNvSpPr/>
            <p:nvPr/>
          </p:nvSpPr>
          <p:spPr>
            <a:xfrm>
              <a:off x="2844799" y="1828799"/>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Shape 4"/>
            <p:cNvSpPr/>
            <p:nvPr/>
          </p:nvSpPr>
          <p:spPr>
            <a:xfrm>
              <a:off x="3294174" y="2352384"/>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Business Operations</a:t>
              </a:r>
              <a:endParaRPr lang="en-US" sz="1800" b="1" kern="1200" dirty="0"/>
            </a:p>
          </p:txBody>
        </p:sp>
      </p:grpSp>
      <p:grpSp>
        <p:nvGrpSpPr>
          <p:cNvPr id="24" name="Group 23"/>
          <p:cNvGrpSpPr/>
          <p:nvPr/>
        </p:nvGrpSpPr>
        <p:grpSpPr>
          <a:xfrm>
            <a:off x="5731788" y="3657600"/>
            <a:ext cx="3378200" cy="2971800"/>
            <a:chOff x="2844799" y="1828799"/>
            <a:chExt cx="2235200" cy="2235200"/>
          </a:xfrm>
          <a:solidFill>
            <a:schemeClr val="tx2">
              <a:lumMod val="40000"/>
              <a:lumOff val="60000"/>
            </a:schemeClr>
          </a:solidFill>
        </p:grpSpPr>
        <p:sp>
          <p:nvSpPr>
            <p:cNvPr id="25" name="Shape 24"/>
            <p:cNvSpPr/>
            <p:nvPr/>
          </p:nvSpPr>
          <p:spPr>
            <a:xfrm>
              <a:off x="2844799" y="1828799"/>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Shape 4"/>
            <p:cNvSpPr/>
            <p:nvPr/>
          </p:nvSpPr>
          <p:spPr>
            <a:xfrm>
              <a:off x="3294174" y="2352384"/>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Programme</a:t>
              </a:r>
              <a:endParaRPr lang="en-US" sz="1800" b="1" kern="1200" dirty="0"/>
            </a:p>
          </p:txBody>
        </p:sp>
      </p:grpSp>
      <p:sp>
        <p:nvSpPr>
          <p:cNvPr id="13" name="Striped Right Arrow 12"/>
          <p:cNvSpPr/>
          <p:nvPr/>
        </p:nvSpPr>
        <p:spPr>
          <a:xfrm rot="10800000">
            <a:off x="4918772" y="3299978"/>
            <a:ext cx="990600" cy="762000"/>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2988" y="1219200"/>
            <a:ext cx="5321083" cy="502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09033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820" y="-139482"/>
            <a:ext cx="8229600" cy="1143000"/>
          </a:xfrm>
        </p:spPr>
        <p:txBody>
          <a:bodyPr>
            <a:normAutofit/>
          </a:bodyPr>
          <a:lstStyle/>
          <a:p>
            <a:pPr algn="r"/>
            <a:r>
              <a:rPr lang="en-US" sz="3600" dirty="0" smtClean="0">
                <a:solidFill>
                  <a:schemeClr val="bg1"/>
                </a:solidFill>
              </a:rPr>
              <a:t>Most prevalent areas under BOS</a:t>
            </a:r>
            <a:endParaRPr lang="en-US" sz="3600"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8368"/>
            <a:ext cx="9144000" cy="6209632"/>
          </a:xfrm>
          <a:prstGeom prst="rect">
            <a:avLst/>
          </a:prstGeom>
        </p:spPr>
      </p:pic>
    </p:spTree>
    <p:extLst>
      <p:ext uri="{BB962C8B-B14F-4D97-AF65-F5344CB8AC3E}">
        <p14:creationId xmlns:p14="http://schemas.microsoft.com/office/powerpoint/2010/main" val="3388028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1395412" y="1756124"/>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457200" y="617290"/>
            <a:ext cx="8229600" cy="1143000"/>
          </a:xfrm>
        </p:spPr>
        <p:txBody>
          <a:bodyPr>
            <a:noAutofit/>
          </a:bodyPr>
          <a:lstStyle/>
          <a:p>
            <a:pPr algn="l"/>
            <a:r>
              <a:rPr lang="en-US" sz="2800" dirty="0" smtClean="0"/>
              <a:t>The benefit-cost</a:t>
            </a:r>
            <a:r>
              <a:rPr lang="en-US" sz="2800" baseline="30000" dirty="0">
                <a:solidFill>
                  <a:srgbClr val="000000"/>
                </a:solidFill>
              </a:rPr>
              <a:t>1</a:t>
            </a:r>
            <a:r>
              <a:rPr lang="en-US" sz="2800" dirty="0" smtClean="0"/>
              <a:t> ratio </a:t>
            </a:r>
            <a:r>
              <a:rPr lang="en-US" sz="2800" dirty="0"/>
              <a:t>-</a:t>
            </a:r>
            <a:r>
              <a:rPr lang="en-US" sz="2800" dirty="0" smtClean="0"/>
              <a:t> on average a USD 1 investment in Common Operations produced USD 4.67 in benefits</a:t>
            </a:r>
            <a:endParaRPr lang="en-US" sz="2800" dirty="0"/>
          </a:p>
        </p:txBody>
      </p:sp>
      <p:sp>
        <p:nvSpPr>
          <p:cNvPr id="8" name="Title 1"/>
          <p:cNvSpPr txBox="1">
            <a:spLocks/>
          </p:cNvSpPr>
          <p:nvPr/>
        </p:nvSpPr>
        <p:spPr>
          <a:xfrm>
            <a:off x="635069" y="5450958"/>
            <a:ext cx="805173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Procurement benefit-cost ratio is greater with USD 1 producing benefits of USD 25</a:t>
            </a:r>
            <a:endParaRPr lang="en-US" sz="2400" dirty="0"/>
          </a:p>
        </p:txBody>
      </p:sp>
      <p:sp>
        <p:nvSpPr>
          <p:cNvPr id="9" name="Rectangle 8"/>
          <p:cNvSpPr/>
          <p:nvPr/>
        </p:nvSpPr>
        <p:spPr>
          <a:xfrm>
            <a:off x="635069" y="6136465"/>
            <a:ext cx="8516680" cy="1071188"/>
          </a:xfrm>
          <a:prstGeom prst="rect">
            <a:avLst/>
          </a:prstGeom>
          <a:noFill/>
          <a:ln w="9525">
            <a:noFill/>
            <a:miter lim="800000"/>
            <a:headEnd/>
            <a:tailEnd/>
          </a:ln>
          <a:effectLst/>
        </p:spPr>
        <p:txBody>
          <a:bodyPr wrap="square" anchor="ctr">
            <a:noAutofit/>
          </a:bodyPr>
          <a:lstStyle/>
          <a:p>
            <a:r>
              <a:rPr lang="en-US" sz="1400" baseline="30000" dirty="0" smtClean="0">
                <a:solidFill>
                  <a:srgbClr val="000000"/>
                </a:solidFill>
              </a:rPr>
              <a:t>1</a:t>
            </a:r>
            <a:r>
              <a:rPr lang="en-US" sz="1400" dirty="0" smtClean="0">
                <a:solidFill>
                  <a:srgbClr val="000000"/>
                </a:solidFill>
              </a:rPr>
              <a:t> B</a:t>
            </a:r>
            <a:r>
              <a:rPr lang="en-US" sz="1400" dirty="0" smtClean="0"/>
              <a:t>enefits </a:t>
            </a:r>
            <a:r>
              <a:rPr lang="en-US" sz="1400" dirty="0"/>
              <a:t>include both monetary savings (e.g. bulk discounts from common procurement) and transaction costs avoided (</a:t>
            </a:r>
            <a:r>
              <a:rPr lang="en-US" sz="1400" dirty="0" smtClean="0"/>
              <a:t>labor </a:t>
            </a:r>
            <a:r>
              <a:rPr lang="en-US" sz="1400" dirty="0"/>
              <a:t>savings)</a:t>
            </a:r>
          </a:p>
          <a:p>
            <a:r>
              <a:rPr lang="en-US" sz="1400" dirty="0" smtClean="0">
                <a:solidFill>
                  <a:srgbClr val="000000"/>
                </a:solidFill>
              </a:rPr>
              <a:t>, </a:t>
            </a:r>
            <a:endParaRPr lang="en-US" sz="1400" b="1" u="sng" dirty="0">
              <a:solidFill>
                <a:srgbClr val="000000"/>
              </a:solidFill>
            </a:endParaRPr>
          </a:p>
        </p:txBody>
      </p:sp>
      <p:sp>
        <p:nvSpPr>
          <p:cNvPr id="11" name="Title 1"/>
          <p:cNvSpPr txBox="1">
            <a:spLocks/>
          </p:cNvSpPr>
          <p:nvPr/>
        </p:nvSpPr>
        <p:spPr>
          <a:xfrm>
            <a:off x="2590799" y="152400"/>
            <a:ext cx="6593237"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a:solidFill>
                  <a:schemeClr val="bg1"/>
                </a:solidFill>
              </a:rPr>
              <a:t>Global evaluation BOS</a:t>
            </a:r>
            <a:r>
              <a:rPr lang="en-US" sz="2800" dirty="0" smtClean="0">
                <a:solidFill>
                  <a:schemeClr val="bg1"/>
                </a:solidFill>
              </a:rPr>
              <a:t>: Impact</a:t>
            </a:r>
            <a:r>
              <a:rPr lang="en-US" sz="2800" dirty="0">
                <a:solidFill>
                  <a:schemeClr val="bg1"/>
                </a:solidFill>
              </a:rPr>
              <a:t/>
            </a:r>
            <a:br>
              <a:rPr lang="en-US" sz="2800" dirty="0">
                <a:solidFill>
                  <a:schemeClr val="bg1"/>
                </a:solidFill>
              </a:rPr>
            </a:br>
            <a:endParaRPr lang="en-US" sz="2800" dirty="0"/>
          </a:p>
        </p:txBody>
      </p:sp>
      <p:sp>
        <p:nvSpPr>
          <p:cNvPr id="12" name="Rounded Rectangle 11"/>
          <p:cNvSpPr/>
          <p:nvPr/>
        </p:nvSpPr>
        <p:spPr>
          <a:xfrm>
            <a:off x="5638800" y="1825272"/>
            <a:ext cx="3352800" cy="938454"/>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N</a:t>
            </a:r>
            <a:r>
              <a:rPr lang="en-US" i="1" dirty="0" smtClean="0"/>
              <a:t>ote: Take care extrapolating </a:t>
            </a:r>
          </a:p>
          <a:p>
            <a:pPr algn="ctr"/>
            <a:r>
              <a:rPr lang="en-US" dirty="0" smtClean="0"/>
              <a:t>Only 5 countries in evaluation</a:t>
            </a:r>
          </a:p>
          <a:p>
            <a:pPr algn="ctr"/>
            <a:r>
              <a:rPr lang="en-US" dirty="0" smtClean="0"/>
              <a:t>Benefits are country dependent</a:t>
            </a:r>
            <a:endParaRPr lang="en-US" dirty="0"/>
          </a:p>
        </p:txBody>
      </p:sp>
    </p:spTree>
    <p:extLst>
      <p:ext uri="{BB962C8B-B14F-4D97-AF65-F5344CB8AC3E}">
        <p14:creationId xmlns:p14="http://schemas.microsoft.com/office/powerpoint/2010/main" val="81491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199" y="1000510"/>
            <a:ext cx="8413919" cy="1143000"/>
          </a:xfrm>
        </p:spPr>
        <p:txBody>
          <a:bodyPr>
            <a:noAutofit/>
          </a:bodyPr>
          <a:lstStyle/>
          <a:p>
            <a:pPr algn="l"/>
            <a:r>
              <a:rPr lang="en-US" sz="2800" dirty="0" smtClean="0"/>
              <a:t>Procurement benefits</a:t>
            </a:r>
            <a:r>
              <a:rPr lang="en-US" sz="2800" baseline="30000" dirty="0">
                <a:solidFill>
                  <a:srgbClr val="000000"/>
                </a:solidFill>
              </a:rPr>
              <a:t>1</a:t>
            </a:r>
            <a:r>
              <a:rPr lang="en-US" sz="2800" dirty="0" smtClean="0"/>
              <a:t>:</a:t>
            </a:r>
            <a:r>
              <a:rPr lang="en-US" sz="2800" dirty="0"/>
              <a:t>	</a:t>
            </a:r>
            <a:r>
              <a:rPr lang="en-US" sz="2800" dirty="0" smtClean="0"/>
              <a:t/>
            </a:r>
            <a:br>
              <a:rPr lang="en-US" sz="2800" dirty="0" smtClean="0"/>
            </a:br>
            <a:r>
              <a:rPr lang="en-US" sz="2800" dirty="0"/>
              <a:t>	</a:t>
            </a:r>
            <a:r>
              <a:rPr lang="en-US" sz="2800" b="1" dirty="0" smtClean="0">
                <a:solidFill>
                  <a:srgbClr val="FF0000"/>
                </a:solidFill>
              </a:rPr>
              <a:t>73%</a:t>
            </a:r>
            <a:r>
              <a:rPr lang="en-US" sz="2800" dirty="0" smtClean="0"/>
              <a:t> monetary cost savings stem from bulk discounts</a:t>
            </a:r>
            <a:r>
              <a:rPr lang="en-US" sz="2800" dirty="0"/>
              <a:t/>
            </a:r>
            <a:br>
              <a:rPr lang="en-US" sz="2800" dirty="0"/>
            </a:br>
            <a:r>
              <a:rPr lang="en-US" sz="2800" dirty="0" smtClean="0"/>
              <a:t>	</a:t>
            </a:r>
            <a:r>
              <a:rPr lang="en-US" sz="2800" b="1" dirty="0" smtClean="0">
                <a:solidFill>
                  <a:srgbClr val="FF0000"/>
                </a:solidFill>
              </a:rPr>
              <a:t>27%</a:t>
            </a:r>
            <a:r>
              <a:rPr lang="en-US" sz="2800" dirty="0" smtClean="0"/>
              <a:t> transaction costs avoided</a:t>
            </a:r>
            <a:endParaRPr lang="en-US" sz="2800" dirty="0"/>
          </a:p>
        </p:txBody>
      </p:sp>
      <p:pic>
        <p:nvPicPr>
          <p:cNvPr id="2" name="Picture 1"/>
          <p:cNvPicPr>
            <a:picLocks noChangeAspect="1"/>
          </p:cNvPicPr>
          <p:nvPr/>
        </p:nvPicPr>
        <p:blipFill>
          <a:blip r:embed="rId3" cstate="print"/>
          <a:stretch>
            <a:fillRect/>
          </a:stretch>
        </p:blipFill>
        <p:spPr>
          <a:xfrm>
            <a:off x="368300" y="2505683"/>
            <a:ext cx="8318500" cy="3644900"/>
          </a:xfrm>
          <a:prstGeom prst="rect">
            <a:avLst/>
          </a:prstGeom>
        </p:spPr>
      </p:pic>
      <p:sp>
        <p:nvSpPr>
          <p:cNvPr id="5" name="Rectangle 4"/>
          <p:cNvSpPr/>
          <p:nvPr/>
        </p:nvSpPr>
        <p:spPr>
          <a:xfrm>
            <a:off x="457199" y="6015560"/>
            <a:ext cx="8516680" cy="1071188"/>
          </a:xfrm>
          <a:prstGeom prst="rect">
            <a:avLst/>
          </a:prstGeom>
          <a:noFill/>
          <a:ln w="9525">
            <a:noFill/>
            <a:miter lim="800000"/>
            <a:headEnd/>
            <a:tailEnd/>
          </a:ln>
          <a:effectLst/>
        </p:spPr>
        <p:txBody>
          <a:bodyPr wrap="square" anchor="ctr">
            <a:noAutofit/>
          </a:bodyPr>
          <a:lstStyle/>
          <a:p>
            <a:r>
              <a:rPr lang="en-US" sz="1400" baseline="30000" dirty="0" smtClean="0">
                <a:solidFill>
                  <a:srgbClr val="000000"/>
                </a:solidFill>
              </a:rPr>
              <a:t>1</a:t>
            </a:r>
            <a:r>
              <a:rPr lang="en-US" sz="1400" dirty="0" smtClean="0">
                <a:solidFill>
                  <a:srgbClr val="000000"/>
                </a:solidFill>
              </a:rPr>
              <a:t> No available data for Lesotho and for cost savings bulk discount, Tanzania</a:t>
            </a:r>
          </a:p>
          <a:p>
            <a:endParaRPr lang="en-US" sz="1400" b="1" u="sng" dirty="0">
              <a:solidFill>
                <a:srgbClr val="000000"/>
              </a:solidFill>
            </a:endParaRPr>
          </a:p>
        </p:txBody>
      </p:sp>
      <p:sp>
        <p:nvSpPr>
          <p:cNvPr id="6" name="Title 1"/>
          <p:cNvSpPr txBox="1">
            <a:spLocks/>
          </p:cNvSpPr>
          <p:nvPr/>
        </p:nvSpPr>
        <p:spPr>
          <a:xfrm>
            <a:off x="889861" y="0"/>
            <a:ext cx="82296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chemeClr val="bg1"/>
                </a:solidFill>
              </a:rPr>
              <a:t>Global evaluation BOS:</a:t>
            </a:r>
            <a:br>
              <a:rPr lang="en-US" sz="3200" dirty="0" smtClean="0">
                <a:solidFill>
                  <a:schemeClr val="bg1"/>
                </a:solidFill>
              </a:rPr>
            </a:br>
            <a:r>
              <a:rPr lang="en-US" sz="3200" dirty="0" smtClean="0">
                <a:solidFill>
                  <a:schemeClr val="bg1"/>
                </a:solidFill>
              </a:rPr>
              <a:t>Benefits of BOS</a:t>
            </a:r>
            <a:endParaRPr lang="en-US" sz="3200" dirty="0">
              <a:solidFill>
                <a:schemeClr val="bg1"/>
              </a:solidFill>
            </a:endParaRPr>
          </a:p>
        </p:txBody>
      </p:sp>
    </p:spTree>
    <p:extLst>
      <p:ext uri="{BB962C8B-B14F-4D97-AF65-F5344CB8AC3E}">
        <p14:creationId xmlns:p14="http://schemas.microsoft.com/office/powerpoint/2010/main" val="568553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861" y="0"/>
            <a:ext cx="8229600" cy="762000"/>
          </a:xfrm>
        </p:spPr>
        <p:txBody>
          <a:bodyPr>
            <a:noAutofit/>
          </a:bodyPr>
          <a:lstStyle/>
          <a:p>
            <a:pPr algn="r"/>
            <a:r>
              <a:rPr lang="en-US" sz="3200" dirty="0" smtClean="0">
                <a:solidFill>
                  <a:schemeClr val="bg1"/>
                </a:solidFill>
              </a:rPr>
              <a:t>Global evaluation BOS:</a:t>
            </a:r>
            <a:br>
              <a:rPr lang="en-US" sz="3200" dirty="0" smtClean="0">
                <a:solidFill>
                  <a:schemeClr val="bg1"/>
                </a:solidFill>
              </a:rPr>
            </a:br>
            <a:r>
              <a:rPr lang="en-US" sz="3200" dirty="0" smtClean="0">
                <a:solidFill>
                  <a:schemeClr val="bg1"/>
                </a:solidFill>
              </a:rPr>
              <a:t>Qualitative Benefits of BOS</a:t>
            </a:r>
            <a:endParaRPr lang="en-US" sz="3200" dirty="0">
              <a:solidFill>
                <a:schemeClr val="bg1"/>
              </a:solidFill>
            </a:endParaRPr>
          </a:p>
        </p:txBody>
      </p:sp>
      <p:pic>
        <p:nvPicPr>
          <p:cNvPr id="1073" name="Picture 49"/>
          <p:cNvPicPr>
            <a:picLocks noChangeAspect="1" noChangeArrowheads="1"/>
          </p:cNvPicPr>
          <p:nvPr/>
        </p:nvPicPr>
        <p:blipFill>
          <a:blip r:embed="rId3" cstate="print"/>
          <a:srcRect r="1000"/>
          <a:stretch>
            <a:fillRect/>
          </a:stretch>
        </p:blipFill>
        <p:spPr bwMode="auto">
          <a:xfrm>
            <a:off x="685800" y="1535185"/>
            <a:ext cx="7543800" cy="4114800"/>
          </a:xfrm>
          <a:prstGeom prst="rect">
            <a:avLst/>
          </a:prstGeom>
          <a:noFill/>
          <a:ln w="9525">
            <a:noFill/>
            <a:miter lim="800000"/>
            <a:headEnd/>
            <a:tailEnd/>
          </a:ln>
          <a:effectLst/>
        </p:spPr>
      </p:pic>
      <p:sp>
        <p:nvSpPr>
          <p:cNvPr id="6" name="TextBox 5"/>
          <p:cNvSpPr txBox="1"/>
          <p:nvPr/>
        </p:nvSpPr>
        <p:spPr>
          <a:xfrm>
            <a:off x="5638800" y="6477000"/>
            <a:ext cx="3124200" cy="276999"/>
          </a:xfrm>
          <a:prstGeom prst="rect">
            <a:avLst/>
          </a:prstGeom>
          <a:noFill/>
        </p:spPr>
        <p:txBody>
          <a:bodyPr wrap="square" rtlCol="0">
            <a:spAutoFit/>
          </a:bodyPr>
          <a:lstStyle/>
          <a:p>
            <a:r>
              <a:rPr lang="en-US" sz="1200" i="1" dirty="0" smtClean="0"/>
              <a:t>Source- DESA QCPR Survey Jan 2016</a:t>
            </a:r>
            <a:endParaRPr lang="en-US" sz="1200" i="1" dirty="0"/>
          </a:p>
        </p:txBody>
      </p:sp>
    </p:spTree>
    <p:extLst>
      <p:ext uri="{BB962C8B-B14F-4D97-AF65-F5344CB8AC3E}">
        <p14:creationId xmlns:p14="http://schemas.microsoft.com/office/powerpoint/2010/main" val="3868869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718618" y="152400"/>
            <a:ext cx="6412467" cy="5715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dirty="0" smtClean="0">
                <a:solidFill>
                  <a:schemeClr val="bg1"/>
                </a:solidFill>
              </a:rPr>
              <a:t>Lessons Learned DaO</a:t>
            </a:r>
            <a:endParaRPr lang="en-US" dirty="0">
              <a:solidFill>
                <a:schemeClr val="bg1"/>
              </a:solidFill>
            </a:endParaRPr>
          </a:p>
        </p:txBody>
      </p:sp>
      <p:sp>
        <p:nvSpPr>
          <p:cNvPr id="65" name="Content Placeholder 2"/>
          <p:cNvSpPr txBox="1">
            <a:spLocks/>
          </p:cNvSpPr>
          <p:nvPr/>
        </p:nvSpPr>
        <p:spPr>
          <a:xfrm>
            <a:off x="381000" y="1295400"/>
            <a:ext cx="8458200" cy="40647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80000"/>
              </a:lnSpc>
              <a:buFont typeface="+mj-lt"/>
              <a:buAutoNum type="arabicPeriod"/>
            </a:pPr>
            <a:r>
              <a:rPr lang="en-US" altLang="en-US" sz="2000" b="1" dirty="0" smtClean="0">
                <a:ea typeface="ＭＳ Ｐゴシック" pitchFamily="34" charset="-128"/>
              </a:rPr>
              <a:t>Leadership and champions </a:t>
            </a:r>
            <a:r>
              <a:rPr lang="en-US" altLang="en-US" sz="2000" dirty="0" smtClean="0">
                <a:ea typeface="ＭＳ Ｐゴシック" pitchFamily="34" charset="-128"/>
              </a:rPr>
              <a:t>are critical- consistency in commitment UNCT</a:t>
            </a:r>
          </a:p>
          <a:p>
            <a:pPr marL="457200" indent="-457200">
              <a:lnSpc>
                <a:spcPct val="80000"/>
              </a:lnSpc>
              <a:buFont typeface="+mj-lt"/>
              <a:buAutoNum type="arabicPeriod"/>
            </a:pPr>
            <a:endParaRPr lang="en-US" altLang="en-US" sz="2000" dirty="0" smtClean="0">
              <a:ea typeface="ＭＳ Ｐゴシック" pitchFamily="34" charset="-128"/>
            </a:endParaRPr>
          </a:p>
          <a:p>
            <a:pPr marL="457200" indent="-457200">
              <a:lnSpc>
                <a:spcPct val="80000"/>
              </a:lnSpc>
              <a:buFont typeface="+mj-lt"/>
              <a:buAutoNum type="arabicPeriod"/>
            </a:pPr>
            <a:r>
              <a:rPr lang="en-US" altLang="en-US" sz="2000" b="1" dirty="0" smtClean="0">
                <a:ea typeface="ＭＳ Ｐゴシック" pitchFamily="34" charset="-128"/>
              </a:rPr>
              <a:t>Behavioral change </a:t>
            </a:r>
            <a:r>
              <a:rPr lang="en-US" altLang="en-US" sz="2000" dirty="0" smtClean="0">
                <a:ea typeface="ＭＳ Ｐゴシック" pitchFamily="34" charset="-128"/>
              </a:rPr>
              <a:t>takes time and needs attention- the Human Element- incremental change</a:t>
            </a:r>
          </a:p>
          <a:p>
            <a:pPr marL="457200" indent="-457200">
              <a:lnSpc>
                <a:spcPct val="80000"/>
              </a:lnSpc>
              <a:buFont typeface="+mj-lt"/>
              <a:buAutoNum type="arabicPeriod"/>
            </a:pPr>
            <a:endParaRPr lang="en-US" altLang="en-US" sz="2000" dirty="0" smtClean="0">
              <a:ea typeface="ＭＳ Ｐゴシック" pitchFamily="34" charset="-128"/>
            </a:endParaRPr>
          </a:p>
          <a:p>
            <a:pPr marL="457200" indent="-457200">
              <a:lnSpc>
                <a:spcPct val="80000"/>
              </a:lnSpc>
              <a:buFont typeface="+mj-lt"/>
              <a:buAutoNum type="arabicPeriod"/>
            </a:pPr>
            <a:r>
              <a:rPr lang="en-US" altLang="en-US" sz="2000" b="1" dirty="0">
                <a:ea typeface="ＭＳ Ｐゴシック" pitchFamily="34" charset="-128"/>
              </a:rPr>
              <a:t>Discipline is key- </a:t>
            </a:r>
            <a:r>
              <a:rPr lang="en-US" altLang="en-US" sz="2000" dirty="0">
                <a:ea typeface="ＭＳ Ｐゴシック" pitchFamily="34" charset="-128"/>
              </a:rPr>
              <a:t>use of the new </a:t>
            </a:r>
            <a:r>
              <a:rPr lang="en-US" altLang="en-US" sz="2000" dirty="0" smtClean="0">
                <a:ea typeface="ＭＳ Ｐゴシック" pitchFamily="34" charset="-128"/>
              </a:rPr>
              <a:t>system, consistent communication</a:t>
            </a:r>
          </a:p>
          <a:p>
            <a:pPr marL="457200" indent="-457200">
              <a:lnSpc>
                <a:spcPct val="80000"/>
              </a:lnSpc>
              <a:buFont typeface="+mj-lt"/>
              <a:buAutoNum type="arabicPeriod"/>
            </a:pPr>
            <a:endParaRPr lang="en-US" altLang="en-US" sz="2000" dirty="0" smtClean="0">
              <a:ea typeface="ＭＳ Ｐゴシック" pitchFamily="34" charset="-128"/>
            </a:endParaRPr>
          </a:p>
          <a:p>
            <a:pPr marL="457200" indent="-457200">
              <a:lnSpc>
                <a:spcPct val="80000"/>
              </a:lnSpc>
              <a:buFont typeface="+mj-lt"/>
              <a:buAutoNum type="arabicPeriod"/>
            </a:pPr>
            <a:r>
              <a:rPr lang="en-US" altLang="en-US" sz="2000" dirty="0" smtClean="0">
                <a:ea typeface="ＭＳ Ｐゴシック" pitchFamily="34" charset="-128"/>
              </a:rPr>
              <a:t>Realistic </a:t>
            </a:r>
            <a:r>
              <a:rPr lang="en-US" altLang="en-US" sz="2000" b="1" dirty="0">
                <a:ea typeface="ＭＳ Ｐゴシック" pitchFamily="34" charset="-128"/>
              </a:rPr>
              <a:t>assessment of capacity </a:t>
            </a:r>
            <a:r>
              <a:rPr lang="en-US" altLang="en-US" sz="2000" dirty="0">
                <a:ea typeface="ＭＳ Ｐゴシック" pitchFamily="34" charset="-128"/>
              </a:rPr>
              <a:t>translating to scaling of the </a:t>
            </a:r>
            <a:r>
              <a:rPr lang="en-US" altLang="en-US" sz="2000" dirty="0" smtClean="0">
                <a:ea typeface="ＭＳ Ｐゴシック" pitchFamily="34" charset="-128"/>
              </a:rPr>
              <a:t>strategy</a:t>
            </a:r>
          </a:p>
          <a:p>
            <a:pPr marL="457200" indent="-457200">
              <a:lnSpc>
                <a:spcPct val="80000"/>
              </a:lnSpc>
              <a:buFont typeface="+mj-lt"/>
              <a:buAutoNum type="arabicPeriod"/>
            </a:pPr>
            <a:endParaRPr lang="en-US" altLang="en-US" sz="2000" dirty="0" smtClean="0">
              <a:latin typeface="Calibri" pitchFamily="34" charset="0"/>
            </a:endParaRPr>
          </a:p>
          <a:p>
            <a:pPr marL="457200" indent="-457200">
              <a:lnSpc>
                <a:spcPct val="80000"/>
              </a:lnSpc>
              <a:buFont typeface="+mj-lt"/>
              <a:buAutoNum type="arabicPeriod"/>
            </a:pPr>
            <a:r>
              <a:rPr lang="en-US" altLang="en-US" sz="2000" dirty="0" smtClean="0">
                <a:ea typeface="ＭＳ Ｐゴシック" pitchFamily="34" charset="-128"/>
              </a:rPr>
              <a:t>Change best introduced when </a:t>
            </a:r>
            <a:r>
              <a:rPr lang="en-US" altLang="en-US" sz="2000" dirty="0">
                <a:ea typeface="ＭＳ Ｐゴシック" pitchFamily="34" charset="-128"/>
              </a:rPr>
              <a:t>initiating a </a:t>
            </a:r>
            <a:r>
              <a:rPr lang="en-US" altLang="en-US" sz="2000" b="1" dirty="0">
                <a:ea typeface="ＭＳ Ｐゴシック" pitchFamily="34" charset="-128"/>
              </a:rPr>
              <a:t>new </a:t>
            </a:r>
            <a:r>
              <a:rPr lang="en-US" altLang="en-US" sz="2000" b="1" dirty="0" smtClean="0">
                <a:ea typeface="ＭＳ Ｐゴシック" pitchFamily="34" charset="-128"/>
              </a:rPr>
              <a:t>cycle (UNDAF </a:t>
            </a:r>
            <a:r>
              <a:rPr lang="en-US" altLang="en-US" sz="2000" b="1" dirty="0">
                <a:ea typeface="ＭＳ Ｐゴシック" pitchFamily="34" charset="-128"/>
              </a:rPr>
              <a:t>or </a:t>
            </a:r>
            <a:r>
              <a:rPr lang="en-US" altLang="en-US" sz="2000" b="1" dirty="0" smtClean="0">
                <a:ea typeface="ＭＳ Ｐゴシック" pitchFamily="34" charset="-128"/>
              </a:rPr>
              <a:t>BOS)</a:t>
            </a:r>
          </a:p>
          <a:p>
            <a:pPr marL="457200" indent="-457200">
              <a:lnSpc>
                <a:spcPct val="80000"/>
              </a:lnSpc>
              <a:buFont typeface="+mj-lt"/>
              <a:buAutoNum type="arabicPeriod"/>
            </a:pPr>
            <a:endParaRPr lang="en-US" altLang="en-US" sz="2000" b="1" dirty="0" smtClean="0">
              <a:ea typeface="ＭＳ Ｐゴシック" pitchFamily="34" charset="-128"/>
            </a:endParaRPr>
          </a:p>
          <a:p>
            <a:pPr marL="457200" indent="-457200">
              <a:lnSpc>
                <a:spcPct val="80000"/>
              </a:lnSpc>
              <a:buFont typeface="+mj-lt"/>
              <a:buAutoNum type="arabicPeriod"/>
            </a:pPr>
            <a:r>
              <a:rPr lang="en-US" sz="2000" dirty="0" smtClean="0"/>
              <a:t>Enhanced </a:t>
            </a:r>
            <a:r>
              <a:rPr lang="en-US" sz="2000" b="1" dirty="0"/>
              <a:t>strategic </a:t>
            </a:r>
            <a:r>
              <a:rPr lang="en-US" sz="2000" b="1" dirty="0" smtClean="0"/>
              <a:t>planning </a:t>
            </a:r>
            <a:r>
              <a:rPr lang="en-US" sz="2000" dirty="0" smtClean="0"/>
              <a:t>for BO</a:t>
            </a:r>
          </a:p>
          <a:p>
            <a:pPr marL="457200" indent="-457200">
              <a:lnSpc>
                <a:spcPct val="80000"/>
              </a:lnSpc>
              <a:buFont typeface="+mj-lt"/>
              <a:buAutoNum type="arabicPeriod"/>
            </a:pPr>
            <a:endParaRPr lang="en-US" sz="2000" dirty="0" smtClean="0"/>
          </a:p>
          <a:p>
            <a:pPr marL="457200" indent="-457200">
              <a:lnSpc>
                <a:spcPct val="80000"/>
              </a:lnSpc>
              <a:buFont typeface="+mj-lt"/>
              <a:buAutoNum type="arabicPeriod"/>
            </a:pPr>
            <a:r>
              <a:rPr lang="en-US" sz="2000" b="1" dirty="0" smtClean="0"/>
              <a:t>Workload </a:t>
            </a:r>
            <a:r>
              <a:rPr lang="en-US" sz="2000" b="1" dirty="0"/>
              <a:t>balancing </a:t>
            </a:r>
            <a:r>
              <a:rPr lang="en-US" sz="2000" dirty="0" smtClean="0"/>
              <a:t>OMT</a:t>
            </a:r>
          </a:p>
          <a:p>
            <a:pPr marL="457200" indent="-457200">
              <a:lnSpc>
                <a:spcPct val="80000"/>
              </a:lnSpc>
              <a:buFont typeface="+mj-lt"/>
              <a:buAutoNum type="arabicPeriod"/>
            </a:pPr>
            <a:endParaRPr lang="en-US" sz="2000" dirty="0" smtClean="0"/>
          </a:p>
          <a:p>
            <a:pPr marL="457200" indent="-457200">
              <a:lnSpc>
                <a:spcPct val="80000"/>
              </a:lnSpc>
              <a:buFont typeface="+mj-lt"/>
              <a:buAutoNum type="arabicPeriod"/>
            </a:pPr>
            <a:r>
              <a:rPr lang="en-US" sz="2000" dirty="0" smtClean="0"/>
              <a:t>Enhanced </a:t>
            </a:r>
            <a:r>
              <a:rPr lang="en-US" sz="2000" b="1" dirty="0" smtClean="0"/>
              <a:t>monitoring and evaluation of impact BO</a:t>
            </a:r>
            <a:endParaRPr lang="en-US" altLang="en-US" sz="2000" b="1" dirty="0">
              <a:ea typeface="ＭＳ Ｐゴシック" pitchFamily="34" charset="-128"/>
            </a:endParaRPr>
          </a:p>
          <a:p>
            <a:pPr marL="457200" indent="-457200">
              <a:lnSpc>
                <a:spcPct val="80000"/>
              </a:lnSpc>
              <a:buFont typeface="+mj-lt"/>
              <a:buAutoNum type="arabicPeriod"/>
            </a:pPr>
            <a:endParaRPr lang="en-US" altLang="en-US" sz="2000" dirty="0" smtClean="0">
              <a:latin typeface="Calibri" pitchFamily="34" charset="0"/>
            </a:endParaRPr>
          </a:p>
          <a:p>
            <a:pPr marL="457200" indent="-457200">
              <a:lnSpc>
                <a:spcPct val="80000"/>
              </a:lnSpc>
              <a:buFont typeface="+mj-lt"/>
              <a:buAutoNum type="arabicPeriod"/>
            </a:pPr>
            <a:endParaRPr lang="en-US" altLang="en-US" sz="2000" dirty="0" smtClean="0">
              <a:latin typeface="Calibri" pitchFamily="34" charset="0"/>
            </a:endParaRPr>
          </a:p>
          <a:p>
            <a:pPr marL="457200" indent="-457200">
              <a:lnSpc>
                <a:spcPct val="80000"/>
              </a:lnSpc>
              <a:buFont typeface="+mj-lt"/>
              <a:buAutoNum type="arabicPeriod"/>
            </a:pPr>
            <a:endParaRPr lang="en-US" sz="2000" dirty="0" smtClean="0">
              <a:cs typeface="ＭＳ Ｐゴシック" pitchFamily="-112" charset="-128"/>
            </a:endParaRPr>
          </a:p>
          <a:p>
            <a:pPr marL="457200" indent="-457200">
              <a:lnSpc>
                <a:spcPct val="80000"/>
              </a:lnSpc>
              <a:buFont typeface="+mj-lt"/>
              <a:buAutoNum type="arabicPeriod"/>
            </a:pPr>
            <a:endParaRPr lang="en-US" altLang="en-US" sz="2000" dirty="0">
              <a:latin typeface="Calibri" pitchFamily="34" charset="0"/>
            </a:endParaRPr>
          </a:p>
          <a:p>
            <a:pPr marL="457200" indent="-457200">
              <a:lnSpc>
                <a:spcPct val="80000"/>
              </a:lnSpc>
              <a:buFont typeface="+mj-lt"/>
              <a:buAutoNum type="arabicPeriod"/>
            </a:pPr>
            <a:endParaRPr lang="en-US" altLang="en-US" sz="2000" dirty="0" smtClean="0">
              <a:ea typeface="ＭＳ Ｐゴシック" pitchFamily="34" charset="-128"/>
            </a:endParaRPr>
          </a:p>
          <a:p>
            <a:pPr marL="273050" indent="-273050">
              <a:lnSpc>
                <a:spcPct val="80000"/>
              </a:lnSpc>
              <a:buFont typeface="Arial" charset="0"/>
              <a:buNone/>
            </a:pPr>
            <a:endParaRPr lang="en-US" altLang="en-US" sz="2000" b="1" dirty="0" smtClean="0">
              <a:ea typeface="ＭＳ Ｐゴシック" pitchFamily="34" charset="-128"/>
            </a:endParaRPr>
          </a:p>
          <a:p>
            <a:pPr marL="273050" indent="-273050">
              <a:lnSpc>
                <a:spcPct val="80000"/>
              </a:lnSpc>
            </a:pPr>
            <a:endParaRPr lang="en-US" altLang="en-US" sz="2000" b="1" dirty="0" smtClean="0">
              <a:ea typeface="ＭＳ Ｐゴシック" pitchFamily="34" charset="-128"/>
            </a:endParaRPr>
          </a:p>
        </p:txBody>
      </p:sp>
    </p:spTree>
    <p:extLst>
      <p:ext uri="{BB962C8B-B14F-4D97-AF65-F5344CB8AC3E}">
        <p14:creationId xmlns:p14="http://schemas.microsoft.com/office/powerpoint/2010/main" val="41146387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6553200" cy="762000"/>
          </a:xfrm>
        </p:spPr>
        <p:txBody>
          <a:bodyPr>
            <a:normAutofit/>
          </a:bodyPr>
          <a:lstStyle/>
          <a:p>
            <a:r>
              <a:rPr lang="en-US" sz="3600" dirty="0" smtClean="0">
                <a:solidFill>
                  <a:schemeClr val="bg1"/>
                </a:solidFill>
              </a:rPr>
              <a:t>Challenges Common Operations</a:t>
            </a:r>
            <a:endParaRPr lang="en-US" sz="3600" dirty="0"/>
          </a:p>
        </p:txBody>
      </p:sp>
      <p:pic>
        <p:nvPicPr>
          <p:cNvPr id="44034" name="Picture 2"/>
          <p:cNvPicPr>
            <a:picLocks noChangeAspect="1" noChangeArrowheads="1"/>
          </p:cNvPicPr>
          <p:nvPr/>
        </p:nvPicPr>
        <p:blipFill>
          <a:blip r:embed="rId3" cstate="print"/>
          <a:srcRect/>
          <a:stretch>
            <a:fillRect/>
          </a:stretch>
        </p:blipFill>
        <p:spPr bwMode="auto">
          <a:xfrm>
            <a:off x="381000" y="1066800"/>
            <a:ext cx="8305800" cy="5181600"/>
          </a:xfrm>
          <a:prstGeom prst="rect">
            <a:avLst/>
          </a:prstGeom>
          <a:noFill/>
          <a:ln w="9525">
            <a:noFill/>
            <a:miter lim="800000"/>
            <a:headEnd/>
            <a:tailEnd/>
          </a:ln>
          <a:effectLst/>
        </p:spPr>
      </p:pic>
      <p:sp>
        <p:nvSpPr>
          <p:cNvPr id="6" name="Rectangle 5"/>
          <p:cNvSpPr/>
          <p:nvPr/>
        </p:nvSpPr>
        <p:spPr>
          <a:xfrm>
            <a:off x="152400" y="1676400"/>
            <a:ext cx="87630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3276600"/>
            <a:ext cx="87630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4572000"/>
            <a:ext cx="87630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38800" y="6477000"/>
            <a:ext cx="3124200" cy="276999"/>
          </a:xfrm>
          <a:prstGeom prst="rect">
            <a:avLst/>
          </a:prstGeom>
          <a:noFill/>
        </p:spPr>
        <p:txBody>
          <a:bodyPr wrap="square" rtlCol="0">
            <a:spAutoFit/>
          </a:bodyPr>
          <a:lstStyle/>
          <a:p>
            <a:r>
              <a:rPr lang="en-US" sz="1200" i="1" dirty="0" smtClean="0"/>
              <a:t>Source- DESA QCPR Survey Jan 2016</a:t>
            </a:r>
            <a:endParaRPr lang="en-US" sz="1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62000"/>
          </a:xfrm>
        </p:spPr>
        <p:txBody>
          <a:bodyPr/>
          <a:lstStyle/>
          <a:p>
            <a:pPr algn="r"/>
            <a:r>
              <a:rPr lang="en-US" dirty="0" smtClean="0">
                <a:solidFill>
                  <a:schemeClr val="bg1"/>
                </a:solidFill>
              </a:rPr>
              <a:t>UNDG Support for BOS</a:t>
            </a:r>
            <a:endParaRPr lang="en-US" dirty="0">
              <a:solidFill>
                <a:schemeClr val="bg1"/>
              </a:solidFill>
            </a:endParaRPr>
          </a:p>
        </p:txBody>
      </p:sp>
      <p:pic>
        <p:nvPicPr>
          <p:cNvPr id="12" name="Picture 11"/>
          <p:cNvPicPr>
            <a:picLocks noChangeAspect="1"/>
          </p:cNvPicPr>
          <p:nvPr/>
        </p:nvPicPr>
        <p:blipFill>
          <a:blip r:embed="rId3" cstate="print"/>
          <a:stretch>
            <a:fillRect/>
          </a:stretch>
        </p:blipFill>
        <p:spPr>
          <a:xfrm>
            <a:off x="304800" y="743919"/>
            <a:ext cx="6946657" cy="5867400"/>
          </a:xfrm>
          <a:prstGeom prst="rect">
            <a:avLst/>
          </a:prstGeom>
        </p:spPr>
      </p:pic>
    </p:spTree>
    <p:extLst>
      <p:ext uri="{BB962C8B-B14F-4D97-AF65-F5344CB8AC3E}">
        <p14:creationId xmlns:p14="http://schemas.microsoft.com/office/powerpoint/2010/main" val="1154849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62000"/>
          </a:xfrm>
        </p:spPr>
        <p:txBody>
          <a:bodyPr/>
          <a:lstStyle/>
          <a:p>
            <a:pPr algn="r"/>
            <a:r>
              <a:rPr lang="en-US" dirty="0" smtClean="0">
                <a:solidFill>
                  <a:schemeClr val="bg1"/>
                </a:solidFill>
              </a:rPr>
              <a:t>To unlock UNDG support…</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t>RC submits UNCT approved Roadmap to the Director of DOCO</a:t>
            </a:r>
          </a:p>
          <a:p>
            <a:pPr lvl="1"/>
            <a:r>
              <a:rPr lang="en-US" dirty="0" smtClean="0"/>
              <a:t>Informing  UNDG that the UNCT has decided to move forward on the BOS</a:t>
            </a:r>
          </a:p>
          <a:p>
            <a:pPr lvl="1"/>
            <a:r>
              <a:rPr lang="en-US" dirty="0" smtClean="0">
                <a:hlinkClick r:id="rId2"/>
              </a:rPr>
              <a:t>Kanni.wignaraja@undg.org</a:t>
            </a:r>
            <a:r>
              <a:rPr lang="en-US" dirty="0" smtClean="0"/>
              <a:t> </a:t>
            </a:r>
          </a:p>
          <a:p>
            <a:pPr marL="342900" lvl="1" indent="-342900">
              <a:buFont typeface="Arial" pitchFamily="34" charset="0"/>
              <a:buChar char="•"/>
            </a:pPr>
            <a:r>
              <a:rPr lang="en-US" sz="3200" dirty="0" smtClean="0"/>
              <a:t>Cc Chairs of UNDG Business Operations WG</a:t>
            </a:r>
          </a:p>
          <a:p>
            <a:pPr marL="742950" lvl="2" indent="-342900"/>
            <a:r>
              <a:rPr lang="en-US" dirty="0" smtClean="0"/>
              <a:t>Jens </a:t>
            </a:r>
            <a:r>
              <a:rPr lang="en-US" dirty="0" err="1" smtClean="0"/>
              <a:t>Wandel</a:t>
            </a:r>
            <a:r>
              <a:rPr lang="en-US" dirty="0" smtClean="0"/>
              <a:t>: </a:t>
            </a:r>
            <a:r>
              <a:rPr lang="en-US" dirty="0" smtClean="0">
                <a:hlinkClick r:id="rId3"/>
              </a:rPr>
              <a:t>Jens.wandel@undg.org</a:t>
            </a:r>
            <a:endParaRPr lang="en-US" dirty="0" smtClean="0"/>
          </a:p>
          <a:p>
            <a:pPr marL="742950" lvl="2" indent="-342900"/>
            <a:r>
              <a:rPr lang="en-US" dirty="0" smtClean="0"/>
              <a:t>Jean Yves le </a:t>
            </a:r>
            <a:r>
              <a:rPr lang="en-US" dirty="0" err="1" smtClean="0"/>
              <a:t>Saux</a:t>
            </a:r>
            <a:r>
              <a:rPr lang="en-US" dirty="0" smtClean="0"/>
              <a:t>: </a:t>
            </a:r>
            <a:r>
              <a:rPr lang="en-US" dirty="0" smtClean="0">
                <a:hlinkClick r:id="rId4"/>
              </a:rPr>
              <a:t>jy.le-saux@unesco.org</a:t>
            </a:r>
            <a:r>
              <a:rPr lang="en-US" dirty="0" smtClean="0"/>
              <a:t> </a:t>
            </a:r>
          </a:p>
          <a:p>
            <a:pPr marL="342900" lvl="1" indent="-342900">
              <a:buFont typeface="Arial" pitchFamily="34" charset="0"/>
              <a:buChar char="•"/>
            </a:pPr>
            <a:r>
              <a:rPr lang="en-US" sz="3200" dirty="0" smtClean="0"/>
              <a:t>Cc Chairs of DOCO advisors to UNDG Bus Ops</a:t>
            </a:r>
          </a:p>
          <a:p>
            <a:pPr marL="742950" lvl="2" indent="-342900"/>
            <a:r>
              <a:rPr lang="en-US" dirty="0" smtClean="0">
                <a:hlinkClick r:id="rId5"/>
              </a:rPr>
              <a:t>Lars.Tushuizen@undg.org</a:t>
            </a:r>
            <a:r>
              <a:rPr lang="en-US" dirty="0" smtClean="0"/>
              <a:t> </a:t>
            </a:r>
          </a:p>
          <a:p>
            <a:pPr marL="742950" lvl="2" indent="-342900"/>
            <a:r>
              <a:rPr lang="en-US" dirty="0" smtClean="0">
                <a:hlinkClick r:id="rId6"/>
              </a:rPr>
              <a:t>Luigi.demunnik@undg.org</a:t>
            </a:r>
            <a:r>
              <a:rPr lang="en-US" dirty="0" smtClean="0"/>
              <a:t> </a:t>
            </a:r>
          </a:p>
          <a:p>
            <a:pPr lvl="1">
              <a:buNone/>
            </a:pPr>
            <a:endParaRPr lang="en-US"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62000"/>
          </a:xfrm>
        </p:spPr>
        <p:txBody>
          <a:bodyPr/>
          <a:lstStyle/>
          <a:p>
            <a:pPr algn="r"/>
            <a:r>
              <a:rPr lang="en-US" dirty="0" smtClean="0">
                <a:solidFill>
                  <a:schemeClr val="bg1"/>
                </a:solidFill>
              </a:rPr>
              <a:t>Support </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UNDG Website: </a:t>
            </a:r>
          </a:p>
          <a:p>
            <a:pPr>
              <a:buNone/>
            </a:pPr>
            <a:r>
              <a:rPr lang="en-US" sz="2400" dirty="0" smtClean="0">
                <a:hlinkClick r:id="rId3"/>
              </a:rPr>
              <a:t>https://undg.org/home/guidance-policies/business-operations/</a:t>
            </a:r>
            <a:r>
              <a:rPr lang="en-US" sz="2400" dirty="0" smtClean="0"/>
              <a:t> </a:t>
            </a:r>
            <a:endParaRPr lang="en-US" sz="2800" dirty="0" smtClean="0"/>
          </a:p>
          <a:p>
            <a:r>
              <a:rPr lang="en-US" dirty="0" smtClean="0"/>
              <a:t>UNDG/DOCO:</a:t>
            </a:r>
          </a:p>
          <a:p>
            <a:pPr lvl="1"/>
            <a:r>
              <a:rPr lang="en-US" dirty="0" smtClean="0"/>
              <a:t>Lars Tushuizen- </a:t>
            </a:r>
            <a:r>
              <a:rPr lang="en-US" dirty="0" smtClean="0">
                <a:hlinkClick r:id="rId4"/>
              </a:rPr>
              <a:t>lars.tushuizen@undg.org</a:t>
            </a:r>
            <a:endParaRPr lang="en-US" dirty="0" smtClean="0"/>
          </a:p>
          <a:p>
            <a:pPr lvl="1">
              <a:buNone/>
            </a:pPr>
            <a:r>
              <a:rPr lang="en-US" dirty="0" smtClean="0"/>
              <a:t>	Business Operations Specialist</a:t>
            </a:r>
          </a:p>
          <a:p>
            <a:pPr lvl="1">
              <a:buNone/>
            </a:pPr>
            <a:r>
              <a:rPr lang="en-US" dirty="0" smtClean="0"/>
              <a:t>	</a:t>
            </a:r>
          </a:p>
          <a:p>
            <a:pPr lvl="1">
              <a:buNone/>
            </a:pPr>
            <a:r>
              <a:rPr lang="en-US" dirty="0" smtClean="0"/>
              <a:t>	Luigi de </a:t>
            </a:r>
            <a:r>
              <a:rPr lang="en-US" dirty="0" err="1" smtClean="0"/>
              <a:t>Munnik</a:t>
            </a:r>
            <a:r>
              <a:rPr lang="en-US" dirty="0" smtClean="0"/>
              <a:t>- </a:t>
            </a:r>
            <a:r>
              <a:rPr lang="en-US" dirty="0" smtClean="0">
                <a:hlinkClick r:id="rId5"/>
              </a:rPr>
              <a:t>luigi.demunnik@undg.org</a:t>
            </a:r>
            <a:r>
              <a:rPr lang="en-US" dirty="0" smtClean="0"/>
              <a:t> </a:t>
            </a:r>
          </a:p>
          <a:p>
            <a:pPr lvl="1">
              <a:buNone/>
            </a:pPr>
            <a:r>
              <a:rPr lang="en-US" dirty="0" smtClean="0"/>
              <a:t>	Business Operations Specialist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0820" y="-139482"/>
            <a:ext cx="8229600" cy="1143000"/>
          </a:xfrm>
        </p:spPr>
        <p:txBody>
          <a:bodyPr>
            <a:normAutofit/>
          </a:bodyPr>
          <a:lstStyle/>
          <a:p>
            <a:r>
              <a:rPr lang="en-US" sz="3600" dirty="0" smtClean="0">
                <a:solidFill>
                  <a:schemeClr val="bg1"/>
                </a:solidFill>
              </a:rPr>
              <a:t>BOS in Asia Pacific</a:t>
            </a:r>
            <a:endParaRPr lang="en-US" sz="36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762000"/>
            <a:ext cx="7732792" cy="6096000"/>
          </a:xfrm>
          <a:prstGeom prst="rect">
            <a:avLst/>
          </a:prstGeom>
        </p:spPr>
      </p:pic>
    </p:spTree>
    <p:extLst>
      <p:ext uri="{BB962C8B-B14F-4D97-AF65-F5344CB8AC3E}">
        <p14:creationId xmlns:p14="http://schemas.microsoft.com/office/powerpoint/2010/main" val="191614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30160" y="-262419"/>
            <a:ext cx="8229600" cy="1254125"/>
          </a:xfrm>
        </p:spPr>
        <p:txBody>
          <a:bodyPr>
            <a:normAutofit/>
          </a:bodyPr>
          <a:lstStyle/>
          <a:p>
            <a:pPr algn="r" eaLnBrk="1" hangingPunct="1"/>
            <a:r>
              <a:rPr lang="en-US" altLang="en-US" sz="3600" dirty="0" smtClean="0">
                <a:solidFill>
                  <a:schemeClr val="bg1"/>
                </a:solidFill>
              </a:rPr>
              <a:t>QCPR and Business Operations</a:t>
            </a:r>
          </a:p>
        </p:txBody>
      </p:sp>
      <p:grpSp>
        <p:nvGrpSpPr>
          <p:cNvPr id="2" name="Group 1"/>
          <p:cNvGrpSpPr/>
          <p:nvPr/>
        </p:nvGrpSpPr>
        <p:grpSpPr>
          <a:xfrm>
            <a:off x="49213" y="1360488"/>
            <a:ext cx="8135937" cy="5020840"/>
            <a:chOff x="49213" y="1360488"/>
            <a:chExt cx="8135937" cy="5372100"/>
          </a:xfrm>
        </p:grpSpPr>
        <p:sp>
          <p:nvSpPr>
            <p:cNvPr id="4" name="Rectangle 3"/>
            <p:cNvSpPr/>
            <p:nvPr/>
          </p:nvSpPr>
          <p:spPr>
            <a:xfrm>
              <a:off x="1487488" y="1360488"/>
              <a:ext cx="6337300" cy="57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QCPR 2013-2016- Business Operations</a:t>
              </a:r>
            </a:p>
          </p:txBody>
        </p:sp>
        <p:sp>
          <p:nvSpPr>
            <p:cNvPr id="5" name="Striped Right Arrow 4"/>
            <p:cNvSpPr/>
            <p:nvPr/>
          </p:nvSpPr>
          <p:spPr>
            <a:xfrm rot="5400000">
              <a:off x="4461669" y="1726406"/>
              <a:ext cx="396875" cy="7921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bwMode="auto">
            <a:xfrm>
              <a:off x="985838" y="2341563"/>
              <a:ext cx="7199312" cy="43910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1250950" y="3735388"/>
              <a:ext cx="2344738" cy="647700"/>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Consolidation of support services </a:t>
              </a:r>
            </a:p>
          </p:txBody>
        </p:sp>
        <p:sp>
          <p:nvSpPr>
            <p:cNvPr id="8" name="Rectangle 7"/>
            <p:cNvSpPr/>
            <p:nvPr/>
          </p:nvSpPr>
          <p:spPr bwMode="auto">
            <a:xfrm>
              <a:off x="6330950" y="2506663"/>
              <a:ext cx="1709738" cy="93503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Greater collaboration in procurement </a:t>
              </a:r>
              <a:endParaRPr lang="en-US" dirty="0">
                <a:solidFill>
                  <a:schemeClr val="tx1"/>
                </a:solidFill>
              </a:endParaRPr>
            </a:p>
          </p:txBody>
        </p:sp>
        <p:sp>
          <p:nvSpPr>
            <p:cNvPr id="9" name="Rectangle 8"/>
            <p:cNvSpPr/>
            <p:nvPr/>
          </p:nvSpPr>
          <p:spPr bwMode="auto">
            <a:xfrm>
              <a:off x="3827463" y="3403600"/>
              <a:ext cx="2219325" cy="6477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Decision power  delegated to OMT</a:t>
              </a:r>
            </a:p>
          </p:txBody>
        </p:sp>
        <p:sp>
          <p:nvSpPr>
            <p:cNvPr id="10" name="Rectangle 9"/>
            <p:cNvSpPr/>
            <p:nvPr/>
          </p:nvSpPr>
          <p:spPr bwMode="auto">
            <a:xfrm>
              <a:off x="3827463" y="2490788"/>
              <a:ext cx="2230437" cy="7921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Common and standardized system of cost control</a:t>
              </a:r>
              <a:endParaRPr lang="en-US" dirty="0">
                <a:solidFill>
                  <a:schemeClr val="tx1"/>
                </a:solidFill>
              </a:endParaRPr>
            </a:p>
          </p:txBody>
        </p:sp>
        <p:sp>
          <p:nvSpPr>
            <p:cNvPr id="11" name="Rectangle 10"/>
            <p:cNvSpPr/>
            <p:nvPr/>
          </p:nvSpPr>
          <p:spPr bwMode="auto">
            <a:xfrm>
              <a:off x="3827463" y="5091113"/>
              <a:ext cx="2219325" cy="10445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Reduce the nr.  of parallel project implementation units</a:t>
              </a:r>
              <a:endParaRPr lang="en-US" dirty="0">
                <a:solidFill>
                  <a:schemeClr val="tx1"/>
                </a:solidFill>
              </a:endParaRPr>
            </a:p>
          </p:txBody>
        </p:sp>
        <p:sp>
          <p:nvSpPr>
            <p:cNvPr id="12" name="Rectangle 11"/>
            <p:cNvSpPr/>
            <p:nvPr/>
          </p:nvSpPr>
          <p:spPr bwMode="auto">
            <a:xfrm>
              <a:off x="1250950" y="2468563"/>
              <a:ext cx="2344738" cy="10699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Increased use of national public and private systems </a:t>
              </a:r>
              <a:endParaRPr lang="en-US" dirty="0">
                <a:solidFill>
                  <a:schemeClr val="tx1"/>
                </a:solidFill>
              </a:endParaRPr>
            </a:p>
          </p:txBody>
        </p:sp>
        <p:sp>
          <p:nvSpPr>
            <p:cNvPr id="14" name="Rectangle 13"/>
            <p:cNvSpPr/>
            <p:nvPr/>
          </p:nvSpPr>
          <p:spPr bwMode="auto">
            <a:xfrm>
              <a:off x="6335713" y="3592513"/>
              <a:ext cx="1704975" cy="11969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Redirect efficiency savings into programmes</a:t>
              </a:r>
              <a:endParaRPr lang="en-US" dirty="0">
                <a:solidFill>
                  <a:schemeClr val="tx1"/>
                </a:solidFill>
              </a:endParaRPr>
            </a:p>
          </p:txBody>
        </p:sp>
        <p:sp>
          <p:nvSpPr>
            <p:cNvPr id="15" name="Rectangle 14"/>
            <p:cNvSpPr/>
            <p:nvPr/>
          </p:nvSpPr>
          <p:spPr bwMode="auto">
            <a:xfrm>
              <a:off x="1233488" y="5683250"/>
              <a:ext cx="2362200" cy="9048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(Feasibility Study) ERP Interoperability</a:t>
              </a:r>
              <a:endParaRPr lang="en-US" dirty="0">
                <a:solidFill>
                  <a:schemeClr val="tx1"/>
                </a:solidFill>
              </a:endParaRPr>
            </a:p>
          </p:txBody>
        </p:sp>
        <p:sp>
          <p:nvSpPr>
            <p:cNvPr id="16" name="Rectangle 15"/>
            <p:cNvSpPr/>
            <p:nvPr/>
          </p:nvSpPr>
          <p:spPr bwMode="auto">
            <a:xfrm>
              <a:off x="6332538" y="4937125"/>
              <a:ext cx="1708150" cy="860425"/>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Establishment of common premises </a:t>
              </a:r>
              <a:endParaRPr lang="en-US" dirty="0">
                <a:solidFill>
                  <a:schemeClr val="tx1"/>
                </a:solidFill>
              </a:endParaRPr>
            </a:p>
          </p:txBody>
        </p:sp>
        <p:sp>
          <p:nvSpPr>
            <p:cNvPr id="17" name="Rectangle 16"/>
            <p:cNvSpPr/>
            <p:nvPr/>
          </p:nvSpPr>
          <p:spPr bwMode="auto">
            <a:xfrm>
              <a:off x="1249363" y="4551363"/>
              <a:ext cx="2346325" cy="88423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Prioritize the availability of financial and human resources</a:t>
              </a:r>
              <a:endParaRPr lang="en-US" dirty="0">
                <a:solidFill>
                  <a:schemeClr val="tx1"/>
                </a:solidFill>
              </a:endParaRPr>
            </a:p>
          </p:txBody>
        </p:sp>
        <p:sp>
          <p:nvSpPr>
            <p:cNvPr id="18" name="Rectangle 17"/>
            <p:cNvSpPr/>
            <p:nvPr/>
          </p:nvSpPr>
          <p:spPr bwMode="auto">
            <a:xfrm>
              <a:off x="3827463" y="4227513"/>
              <a:ext cx="2230437" cy="64928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Funding mechanisms for innovation </a:t>
              </a:r>
              <a:endParaRPr lang="en-US" dirty="0">
                <a:solidFill>
                  <a:schemeClr val="tx1"/>
                </a:solidFill>
              </a:endParaRPr>
            </a:p>
          </p:txBody>
        </p:sp>
        <p:sp>
          <p:nvSpPr>
            <p:cNvPr id="3" name="Oval 2"/>
            <p:cNvSpPr/>
            <p:nvPr/>
          </p:nvSpPr>
          <p:spPr>
            <a:xfrm>
              <a:off x="49213" y="1443038"/>
              <a:ext cx="1438275" cy="10969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11 mandates for H-BO</a:t>
              </a:r>
            </a:p>
          </p:txBody>
        </p:sp>
      </p:grpSp>
    </p:spTree>
    <p:extLst>
      <p:ext uri="{BB962C8B-B14F-4D97-AF65-F5344CB8AC3E}">
        <p14:creationId xmlns:p14="http://schemas.microsoft.com/office/powerpoint/2010/main" val="2317720629"/>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0820" y="-139482"/>
            <a:ext cx="8229600" cy="1143000"/>
          </a:xfrm>
        </p:spPr>
        <p:txBody>
          <a:bodyPr>
            <a:normAutofit/>
          </a:bodyPr>
          <a:lstStyle/>
          <a:p>
            <a:r>
              <a:rPr lang="en-US" sz="3600" dirty="0" smtClean="0">
                <a:solidFill>
                  <a:schemeClr val="bg1"/>
                </a:solidFill>
              </a:rPr>
              <a:t>BOS in Africa</a:t>
            </a:r>
            <a:endParaRPr lang="en-US" sz="36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62000"/>
            <a:ext cx="8805620" cy="6259265"/>
          </a:xfrm>
          <a:prstGeom prst="rect">
            <a:avLst/>
          </a:prstGeom>
        </p:spPr>
      </p:pic>
    </p:spTree>
    <p:extLst>
      <p:ext uri="{BB962C8B-B14F-4D97-AF65-F5344CB8AC3E}">
        <p14:creationId xmlns:p14="http://schemas.microsoft.com/office/powerpoint/2010/main" val="970299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0820" y="-139482"/>
            <a:ext cx="8229600" cy="1143000"/>
          </a:xfrm>
        </p:spPr>
        <p:txBody>
          <a:bodyPr>
            <a:normAutofit/>
          </a:bodyPr>
          <a:lstStyle/>
          <a:p>
            <a:r>
              <a:rPr lang="en-US" sz="3600" dirty="0" smtClean="0">
                <a:solidFill>
                  <a:schemeClr val="bg1"/>
                </a:solidFill>
              </a:rPr>
              <a:t>BOS in Arab States</a:t>
            </a:r>
            <a:endParaRPr lang="en-US" sz="3600"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69559"/>
            <a:ext cx="8461829" cy="6106584"/>
          </a:xfrm>
          <a:prstGeom prst="rect">
            <a:avLst/>
          </a:prstGeom>
        </p:spPr>
      </p:pic>
    </p:spTree>
    <p:extLst>
      <p:ext uri="{BB962C8B-B14F-4D97-AF65-F5344CB8AC3E}">
        <p14:creationId xmlns:p14="http://schemas.microsoft.com/office/powerpoint/2010/main" val="1329397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0820" y="-139482"/>
            <a:ext cx="8229600" cy="1143000"/>
          </a:xfrm>
        </p:spPr>
        <p:txBody>
          <a:bodyPr>
            <a:normAutofit/>
          </a:bodyPr>
          <a:lstStyle/>
          <a:p>
            <a:r>
              <a:rPr lang="en-US" sz="3600" dirty="0" smtClean="0">
                <a:solidFill>
                  <a:schemeClr val="bg1"/>
                </a:solidFill>
              </a:rPr>
              <a:t>BOS in Europe/CIS</a:t>
            </a:r>
            <a:endParaRPr lang="en-US" sz="3600"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106" y="762000"/>
            <a:ext cx="7405688" cy="6096000"/>
          </a:xfrm>
          <a:prstGeom prst="rect">
            <a:avLst/>
          </a:prstGeom>
        </p:spPr>
      </p:pic>
    </p:spTree>
    <p:extLst>
      <p:ext uri="{BB962C8B-B14F-4D97-AF65-F5344CB8AC3E}">
        <p14:creationId xmlns:p14="http://schemas.microsoft.com/office/powerpoint/2010/main" val="3205395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0820" y="-139482"/>
            <a:ext cx="8229600" cy="1143000"/>
          </a:xfrm>
        </p:spPr>
        <p:txBody>
          <a:bodyPr>
            <a:normAutofit/>
          </a:bodyPr>
          <a:lstStyle/>
          <a:p>
            <a:r>
              <a:rPr lang="en-US" sz="3600" dirty="0" smtClean="0">
                <a:solidFill>
                  <a:schemeClr val="bg1"/>
                </a:solidFill>
              </a:rPr>
              <a:t>BOS in LAC</a:t>
            </a:r>
            <a:endParaRPr lang="en-US" sz="3600"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03" y="762000"/>
            <a:ext cx="9128097" cy="6096000"/>
          </a:xfrm>
          <a:prstGeom prst="rect">
            <a:avLst/>
          </a:prstGeom>
        </p:spPr>
      </p:pic>
    </p:spTree>
    <p:extLst>
      <p:ext uri="{BB962C8B-B14F-4D97-AF65-F5344CB8AC3E}">
        <p14:creationId xmlns:p14="http://schemas.microsoft.com/office/powerpoint/2010/main" val="294906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26024" y="21956"/>
            <a:ext cx="8229600" cy="740044"/>
          </a:xfrm>
        </p:spPr>
        <p:txBody>
          <a:bodyPr>
            <a:normAutofit fontScale="90000"/>
          </a:bodyPr>
          <a:lstStyle/>
          <a:p>
            <a:pPr algn="r"/>
            <a:r>
              <a:rPr lang="en-US" altLang="en-US" dirty="0">
                <a:solidFill>
                  <a:schemeClr val="bg1"/>
                </a:solidFill>
              </a:rPr>
              <a:t>Milestones BOS Development</a:t>
            </a:r>
            <a:endParaRPr lang="en-US" dirty="0"/>
          </a:p>
        </p:txBody>
      </p:sp>
      <p:pic>
        <p:nvPicPr>
          <p:cNvPr id="4" name="Picture 3"/>
          <p:cNvPicPr>
            <a:picLocks noChangeAspect="1"/>
          </p:cNvPicPr>
          <p:nvPr/>
        </p:nvPicPr>
        <p:blipFill>
          <a:blip r:embed="rId2" cstate="print"/>
          <a:stretch>
            <a:fillRect/>
          </a:stretch>
        </p:blipFill>
        <p:spPr>
          <a:xfrm>
            <a:off x="1642821" y="1066800"/>
            <a:ext cx="7467600" cy="5791200"/>
          </a:xfrm>
          <a:prstGeom prst="rect">
            <a:avLst/>
          </a:prstGeom>
        </p:spPr>
      </p:pic>
      <p:pic>
        <p:nvPicPr>
          <p:cNvPr id="6" name="Picture 5"/>
          <p:cNvPicPr>
            <a:picLocks noChangeAspect="1"/>
          </p:cNvPicPr>
          <p:nvPr/>
        </p:nvPicPr>
        <p:blipFill>
          <a:blip r:embed="rId3" cstate="print"/>
          <a:stretch>
            <a:fillRect/>
          </a:stretch>
        </p:blipFill>
        <p:spPr>
          <a:xfrm>
            <a:off x="533400" y="2590800"/>
            <a:ext cx="1394460" cy="1851660"/>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2190797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39112" y="-159306"/>
            <a:ext cx="8004888" cy="1143000"/>
          </a:xfrm>
        </p:spPr>
        <p:txBody>
          <a:bodyPr>
            <a:normAutofit/>
          </a:bodyPr>
          <a:lstStyle/>
          <a:p>
            <a:pPr algn="r"/>
            <a:r>
              <a:rPr lang="en-US" sz="3200" b="1" dirty="0" smtClean="0">
                <a:solidFill>
                  <a:schemeClr val="bg1"/>
                </a:solidFill>
              </a:rPr>
              <a:t>Governance of service delivery BOS</a:t>
            </a:r>
            <a:endParaRPr lang="en-US" sz="3200" dirty="0">
              <a:solidFill>
                <a:schemeClr val="bg1"/>
              </a:solidFill>
            </a:endParaRPr>
          </a:p>
        </p:txBody>
      </p:sp>
      <p:graphicFrame>
        <p:nvGraphicFramePr>
          <p:cNvPr id="4" name="Diagram 3"/>
          <p:cNvGraphicFramePr/>
          <p:nvPr>
            <p:extLst/>
          </p:nvPr>
        </p:nvGraphicFramePr>
        <p:xfrm>
          <a:off x="600075" y="823364"/>
          <a:ext cx="8104310" cy="5729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6605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srcRect t="23214" b="21428"/>
          <a:stretch/>
        </p:blipFill>
        <p:spPr>
          <a:xfrm>
            <a:off x="93951" y="1195954"/>
            <a:ext cx="8914191" cy="2362200"/>
          </a:xfrm>
          <a:prstGeom prst="rect">
            <a:avLst/>
          </a:prstGeom>
        </p:spPr>
      </p:pic>
      <p:pic>
        <p:nvPicPr>
          <p:cNvPr id="8" name="Picture 7"/>
          <p:cNvPicPr>
            <a:picLocks noChangeAspect="1"/>
          </p:cNvPicPr>
          <p:nvPr/>
        </p:nvPicPr>
        <p:blipFill rotWithShape="1">
          <a:blip r:embed="rId4" cstate="print"/>
          <a:srcRect t="26415" b="22641"/>
          <a:stretch/>
        </p:blipFill>
        <p:spPr>
          <a:xfrm>
            <a:off x="199404" y="4114800"/>
            <a:ext cx="8826819" cy="2057400"/>
          </a:xfrm>
          <a:prstGeom prst="rect">
            <a:avLst/>
          </a:prstGeom>
        </p:spPr>
      </p:pic>
      <p:sp>
        <p:nvSpPr>
          <p:cNvPr id="9" name="Title 1"/>
          <p:cNvSpPr txBox="1">
            <a:spLocks/>
          </p:cNvSpPr>
          <p:nvPr/>
        </p:nvSpPr>
        <p:spPr>
          <a:xfrm>
            <a:off x="2514600" y="73620"/>
            <a:ext cx="6571278" cy="565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chemeClr val="bg1"/>
                </a:solidFill>
              </a:rPr>
              <a:t>What’s Been Harmonized So Far? </a:t>
            </a:r>
            <a:endParaRPr lang="en-US" sz="3600" dirty="0"/>
          </a:p>
        </p:txBody>
      </p:sp>
    </p:spTree>
    <p:extLst>
      <p:ext uri="{BB962C8B-B14F-4D97-AF65-F5344CB8AC3E}">
        <p14:creationId xmlns:p14="http://schemas.microsoft.com/office/powerpoint/2010/main" val="357939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p:cNvSpPr>
            <a:spLocks noGrp="1"/>
          </p:cNvSpPr>
          <p:nvPr>
            <p:ph type="title"/>
          </p:nvPr>
        </p:nvSpPr>
        <p:spPr>
          <a:xfrm>
            <a:off x="2514600" y="73620"/>
            <a:ext cx="6571278" cy="565688"/>
          </a:xfrm>
        </p:spPr>
        <p:txBody>
          <a:bodyPr>
            <a:noAutofit/>
          </a:bodyPr>
          <a:lstStyle/>
          <a:p>
            <a:pPr algn="r"/>
            <a:r>
              <a:rPr lang="en-US" sz="3600" dirty="0" smtClean="0">
                <a:solidFill>
                  <a:schemeClr val="bg1"/>
                </a:solidFill>
              </a:rPr>
              <a:t>What’s Been Harmonized So Far? </a:t>
            </a:r>
            <a:endParaRPr lang="en-US" sz="3600" dirty="0"/>
          </a:p>
        </p:txBody>
      </p:sp>
      <p:pic>
        <p:nvPicPr>
          <p:cNvPr id="5" name="Picture 4"/>
          <p:cNvPicPr>
            <a:picLocks noChangeAspect="1"/>
          </p:cNvPicPr>
          <p:nvPr/>
        </p:nvPicPr>
        <p:blipFill rotWithShape="1">
          <a:blip r:embed="rId3" cstate="print"/>
          <a:srcRect t="20000" b="22001"/>
          <a:stretch/>
        </p:blipFill>
        <p:spPr>
          <a:xfrm>
            <a:off x="149337" y="929254"/>
            <a:ext cx="8963663" cy="2209800"/>
          </a:xfrm>
          <a:prstGeom prst="rect">
            <a:avLst/>
          </a:prstGeom>
        </p:spPr>
      </p:pic>
      <p:pic>
        <p:nvPicPr>
          <p:cNvPr id="9" name="Picture 8"/>
          <p:cNvPicPr>
            <a:picLocks noChangeAspect="1"/>
          </p:cNvPicPr>
          <p:nvPr/>
        </p:nvPicPr>
        <p:blipFill rotWithShape="1">
          <a:blip r:embed="rId4" cstate="print"/>
          <a:srcRect l="13520" r="14547"/>
          <a:stretch/>
        </p:blipFill>
        <p:spPr>
          <a:xfrm>
            <a:off x="609600" y="3429000"/>
            <a:ext cx="7924800" cy="2880911"/>
          </a:xfrm>
          <a:prstGeom prst="rect">
            <a:avLst/>
          </a:prstGeom>
        </p:spPr>
      </p:pic>
    </p:spTree>
    <p:extLst>
      <p:ext uri="{BB962C8B-B14F-4D97-AF65-F5344CB8AC3E}">
        <p14:creationId xmlns:p14="http://schemas.microsoft.com/office/powerpoint/2010/main" val="2119464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1753760" y="-148450"/>
            <a:ext cx="7390240" cy="1143000"/>
          </a:xfrm>
        </p:spPr>
        <p:txBody>
          <a:bodyPr>
            <a:normAutofit/>
          </a:bodyPr>
          <a:lstStyle/>
          <a:p>
            <a:pPr algn="r"/>
            <a:r>
              <a:rPr lang="en-US" sz="3600" dirty="0" smtClean="0">
                <a:solidFill>
                  <a:schemeClr val="bg1"/>
                </a:solidFill>
              </a:rPr>
              <a:t>Link BOS- Programmes </a:t>
            </a:r>
            <a:endParaRPr lang="en-US" sz="3600" dirty="0">
              <a:solidFill>
                <a:schemeClr val="bg1"/>
              </a:solidFill>
            </a:endParaRPr>
          </a:p>
        </p:txBody>
      </p:sp>
      <p:pic>
        <p:nvPicPr>
          <p:cNvPr id="614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46656"/>
            <a:ext cx="8686800" cy="50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458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0156"/>
            <a:ext cx="8229600" cy="762000"/>
          </a:xfrm>
        </p:spPr>
        <p:txBody>
          <a:bodyPr>
            <a:noAutofit/>
          </a:bodyPr>
          <a:lstStyle/>
          <a:p>
            <a:pPr algn="r"/>
            <a:r>
              <a:rPr lang="en-US" sz="2800" dirty="0">
                <a:solidFill>
                  <a:schemeClr val="bg1"/>
                </a:solidFill>
              </a:rPr>
              <a:t>Global evaluation BOS:</a:t>
            </a:r>
            <a:br>
              <a:rPr lang="en-US" sz="2800" dirty="0">
                <a:solidFill>
                  <a:schemeClr val="bg1"/>
                </a:solidFill>
              </a:rPr>
            </a:br>
            <a:r>
              <a:rPr lang="en-US" sz="2800" dirty="0">
                <a:solidFill>
                  <a:schemeClr val="bg1"/>
                </a:solidFill>
              </a:rPr>
              <a:t>Relevance</a:t>
            </a:r>
            <a:r>
              <a:rPr lang="en-US" sz="2800" dirty="0" smtClean="0">
                <a:solidFill>
                  <a:schemeClr val="bg1"/>
                </a:solidFill>
              </a:rPr>
              <a:t>: Findings and Recommendations</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endParaRPr lang="en-US" sz="2800" dirty="0">
              <a:solidFill>
                <a:schemeClr val="bg1"/>
              </a:solidFill>
            </a:endParaRPr>
          </a:p>
        </p:txBody>
      </p:sp>
      <p:sp>
        <p:nvSpPr>
          <p:cNvPr id="11" name="Rectangle 10"/>
          <p:cNvSpPr/>
          <p:nvPr/>
        </p:nvSpPr>
        <p:spPr>
          <a:xfrm>
            <a:off x="3828331" y="1537341"/>
            <a:ext cx="2115269" cy="1009645"/>
          </a:xfrm>
          <a:prstGeom prst="rect">
            <a:avLst/>
          </a:prstGeom>
          <a:solidFill>
            <a:srgbClr val="8EB4E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marL="0" lvl="2" algn="ctr"/>
            <a:r>
              <a:rPr lang="en-US" sz="1600" b="1" dirty="0">
                <a:solidFill>
                  <a:srgbClr val="FFFFFF"/>
                </a:solidFill>
                <a:latin typeface="+mj-lt"/>
              </a:rPr>
              <a:t>Joint human resource needs for BOS </a:t>
            </a:r>
            <a:r>
              <a:rPr lang="en-US" sz="1600" b="1" dirty="0" smtClean="0">
                <a:solidFill>
                  <a:srgbClr val="FFFFFF"/>
                </a:solidFill>
                <a:latin typeface="+mj-lt"/>
              </a:rPr>
              <a:t>implementation</a:t>
            </a:r>
            <a:endParaRPr lang="en-US" sz="1600" b="1" dirty="0">
              <a:solidFill>
                <a:srgbClr val="FFFFFF"/>
              </a:solidFill>
              <a:latin typeface="+mj-lt"/>
            </a:endParaRPr>
          </a:p>
        </p:txBody>
      </p:sp>
      <p:sp>
        <p:nvSpPr>
          <p:cNvPr id="12" name="Rectangle 11"/>
          <p:cNvSpPr/>
          <p:nvPr/>
        </p:nvSpPr>
        <p:spPr>
          <a:xfrm>
            <a:off x="1239348" y="1537341"/>
            <a:ext cx="2103120" cy="1009645"/>
          </a:xfrm>
          <a:prstGeom prst="rect">
            <a:avLst/>
          </a:prstGeom>
          <a:solidFill>
            <a:srgbClr val="8EB4E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endParaRPr lang="en-US" sz="1600" b="1" dirty="0">
              <a:solidFill>
                <a:srgbClr val="FFFFFF"/>
              </a:solidFill>
              <a:latin typeface="+mj-lt"/>
            </a:endParaRPr>
          </a:p>
          <a:p>
            <a:pPr algn="ctr"/>
            <a:r>
              <a:rPr lang="en-US" sz="1600" b="1" dirty="0">
                <a:solidFill>
                  <a:srgbClr val="FFFFFF"/>
                </a:solidFill>
                <a:latin typeface="+mj-lt"/>
              </a:rPr>
              <a:t>Resource intensive nature of BOS </a:t>
            </a:r>
          </a:p>
          <a:p>
            <a:pPr algn="ctr"/>
            <a:endParaRPr lang="en-US" sz="1600" b="1" dirty="0">
              <a:solidFill>
                <a:srgbClr val="FFFFFF"/>
              </a:solidFill>
              <a:latin typeface="+mj-lt"/>
            </a:endParaRPr>
          </a:p>
        </p:txBody>
      </p:sp>
      <p:sp>
        <p:nvSpPr>
          <p:cNvPr id="13" name="Rectangle 12"/>
          <p:cNvSpPr/>
          <p:nvPr/>
        </p:nvSpPr>
        <p:spPr>
          <a:xfrm>
            <a:off x="6300653" y="1548721"/>
            <a:ext cx="2115269" cy="1009645"/>
          </a:xfrm>
          <a:prstGeom prst="rect">
            <a:avLst/>
          </a:prstGeom>
          <a:solidFill>
            <a:srgbClr val="8EB4E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r>
              <a:rPr lang="en-US" sz="1600" b="1" dirty="0" smtClean="0">
                <a:solidFill>
                  <a:srgbClr val="FFFFFF"/>
                </a:solidFill>
                <a:latin typeface="+mj-lt"/>
              </a:rPr>
              <a:t>Maintaining capacity – country level staff turn over</a:t>
            </a:r>
            <a:endParaRPr lang="en-US" sz="1600" b="1" dirty="0">
              <a:solidFill>
                <a:srgbClr val="FFFFFF"/>
              </a:solidFill>
              <a:latin typeface="+mj-lt"/>
            </a:endParaRPr>
          </a:p>
        </p:txBody>
      </p:sp>
      <p:sp>
        <p:nvSpPr>
          <p:cNvPr id="14" name="Rectangle 13"/>
          <p:cNvSpPr/>
          <p:nvPr/>
        </p:nvSpPr>
        <p:spPr>
          <a:xfrm>
            <a:off x="2413048" y="2673737"/>
            <a:ext cx="2115269" cy="845752"/>
          </a:xfrm>
          <a:prstGeom prst="rect">
            <a:avLst/>
          </a:prstGeom>
          <a:solidFill>
            <a:srgbClr val="8EB4E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r>
              <a:rPr lang="en-US" sz="1600" b="1" dirty="0" smtClean="0">
                <a:solidFill>
                  <a:srgbClr val="FFFFFF"/>
                </a:solidFill>
                <a:latin typeface="+mj-lt"/>
              </a:rPr>
              <a:t>Consistency &amp; Accountability needs</a:t>
            </a:r>
            <a:endParaRPr lang="en-US" sz="1600" b="1" dirty="0">
              <a:solidFill>
                <a:srgbClr val="FFFFFF"/>
              </a:solidFill>
              <a:latin typeface="+mj-lt"/>
            </a:endParaRPr>
          </a:p>
        </p:txBody>
      </p:sp>
      <p:sp>
        <p:nvSpPr>
          <p:cNvPr id="15" name="Rectangle 14"/>
          <p:cNvSpPr/>
          <p:nvPr/>
        </p:nvSpPr>
        <p:spPr>
          <a:xfrm>
            <a:off x="5309328" y="2673737"/>
            <a:ext cx="2115269" cy="845752"/>
          </a:xfrm>
          <a:prstGeom prst="rect">
            <a:avLst/>
          </a:prstGeom>
          <a:solidFill>
            <a:srgbClr val="8EB4E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r>
              <a:rPr lang="en-US" sz="1600" b="1" dirty="0" smtClean="0">
                <a:solidFill>
                  <a:srgbClr val="FFFFFF"/>
                </a:solidFill>
                <a:latin typeface="+mj-lt"/>
              </a:rPr>
              <a:t>Reinvestment </a:t>
            </a:r>
            <a:r>
              <a:rPr lang="en-US" sz="1600" b="1" dirty="0">
                <a:solidFill>
                  <a:srgbClr val="FFFFFF"/>
                </a:solidFill>
                <a:latin typeface="+mj-lt"/>
              </a:rPr>
              <a:t>in </a:t>
            </a:r>
            <a:r>
              <a:rPr lang="en-US" sz="1600" b="1" dirty="0" smtClean="0">
                <a:solidFill>
                  <a:srgbClr val="FFFFFF"/>
                </a:solidFill>
                <a:latin typeface="+mj-lt"/>
              </a:rPr>
              <a:t>joint Operations</a:t>
            </a:r>
            <a:endParaRPr lang="en-US" sz="1600" b="1" dirty="0">
              <a:solidFill>
                <a:srgbClr val="FFFFFF"/>
              </a:solidFill>
              <a:latin typeface="+mj-lt"/>
            </a:endParaRPr>
          </a:p>
        </p:txBody>
      </p:sp>
      <p:sp>
        <p:nvSpPr>
          <p:cNvPr id="19" name="Rectangle 18"/>
          <p:cNvSpPr/>
          <p:nvPr/>
        </p:nvSpPr>
        <p:spPr>
          <a:xfrm rot="16200000">
            <a:off x="-676267" y="2399657"/>
            <a:ext cx="2219352" cy="348096"/>
          </a:xfrm>
          <a:prstGeom prst="rect">
            <a:avLst/>
          </a:prstGeom>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en-US" sz="1600" b="1" dirty="0" smtClean="0"/>
              <a:t>Findings</a:t>
            </a:r>
            <a:endParaRPr lang="en-US" sz="1600" b="1" dirty="0"/>
          </a:p>
        </p:txBody>
      </p:sp>
      <p:sp>
        <p:nvSpPr>
          <p:cNvPr id="20" name="Rectangle 19"/>
          <p:cNvSpPr/>
          <p:nvPr/>
        </p:nvSpPr>
        <p:spPr>
          <a:xfrm rot="16200000">
            <a:off x="-561673" y="5339245"/>
            <a:ext cx="1990165" cy="348096"/>
          </a:xfrm>
          <a:prstGeom prst="rect">
            <a:avLst/>
          </a:prstGeom>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en-US" sz="1600" b="1" dirty="0" smtClean="0"/>
              <a:t>Recommendations</a:t>
            </a:r>
            <a:endParaRPr lang="en-US" sz="1600" b="1" dirty="0"/>
          </a:p>
        </p:txBody>
      </p:sp>
      <p:sp>
        <p:nvSpPr>
          <p:cNvPr id="22" name="Isosceles Triangle 21"/>
          <p:cNvSpPr/>
          <p:nvPr/>
        </p:nvSpPr>
        <p:spPr>
          <a:xfrm flipV="1">
            <a:off x="2774584" y="3836151"/>
            <a:ext cx="3346861" cy="25549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1239349" y="4518210"/>
            <a:ext cx="7176573" cy="2003125"/>
            <a:chOff x="1239349" y="4518210"/>
            <a:chExt cx="6596539" cy="2003125"/>
          </a:xfrm>
        </p:grpSpPr>
        <p:grpSp>
          <p:nvGrpSpPr>
            <p:cNvPr id="8" name="Group 7"/>
            <p:cNvGrpSpPr/>
            <p:nvPr/>
          </p:nvGrpSpPr>
          <p:grpSpPr>
            <a:xfrm>
              <a:off x="1239349" y="4518210"/>
              <a:ext cx="6596539" cy="753524"/>
              <a:chOff x="3570480" y="4644796"/>
              <a:chExt cx="5435712" cy="753524"/>
            </a:xfrm>
          </p:grpSpPr>
          <p:sp>
            <p:nvSpPr>
              <p:cNvPr id="23" name="Rectangle 22"/>
              <p:cNvSpPr/>
              <p:nvPr/>
            </p:nvSpPr>
            <p:spPr>
              <a:xfrm>
                <a:off x="3570480" y="4644796"/>
                <a:ext cx="2655904" cy="753524"/>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600" b="1" dirty="0" smtClean="0"/>
                  <a:t>Reinvest savings in common </a:t>
                </a:r>
                <a:r>
                  <a:rPr lang="en-US" sz="1600" b="1" dirty="0"/>
                  <a:t>s</a:t>
                </a:r>
                <a:r>
                  <a:rPr lang="en-US" sz="1600" b="1" dirty="0" smtClean="0"/>
                  <a:t>ervice </a:t>
                </a:r>
                <a:r>
                  <a:rPr lang="en-US" sz="1600" b="1" dirty="0"/>
                  <a:t>b</a:t>
                </a:r>
                <a:r>
                  <a:rPr lang="en-US" sz="1600" b="1" dirty="0" smtClean="0"/>
                  <a:t>udgets</a:t>
                </a:r>
                <a:endParaRPr lang="en-US" sz="1600" b="1" dirty="0"/>
              </a:p>
            </p:txBody>
          </p:sp>
          <p:sp>
            <p:nvSpPr>
              <p:cNvPr id="24" name="Rectangle 23"/>
              <p:cNvSpPr/>
              <p:nvPr/>
            </p:nvSpPr>
            <p:spPr>
              <a:xfrm>
                <a:off x="6350288" y="4644796"/>
                <a:ext cx="2655904" cy="753524"/>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600" b="1" dirty="0" smtClean="0"/>
                  <a:t>Strengthen BOS </a:t>
                </a:r>
                <a:r>
                  <a:rPr lang="en-US" sz="1600" b="1" dirty="0"/>
                  <a:t>Accountability Framework</a:t>
                </a:r>
              </a:p>
            </p:txBody>
          </p:sp>
        </p:grpSp>
        <p:grpSp>
          <p:nvGrpSpPr>
            <p:cNvPr id="25" name="Group 24"/>
            <p:cNvGrpSpPr/>
            <p:nvPr/>
          </p:nvGrpSpPr>
          <p:grpSpPr>
            <a:xfrm>
              <a:off x="1239349" y="5767811"/>
              <a:ext cx="6596539" cy="753524"/>
              <a:chOff x="3570480" y="4644796"/>
              <a:chExt cx="5435712" cy="753524"/>
            </a:xfrm>
          </p:grpSpPr>
          <p:sp>
            <p:nvSpPr>
              <p:cNvPr id="26" name="Rectangle 25"/>
              <p:cNvSpPr/>
              <p:nvPr/>
            </p:nvSpPr>
            <p:spPr>
              <a:xfrm>
                <a:off x="3570480" y="4644796"/>
                <a:ext cx="2655904" cy="753524"/>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600" b="1" dirty="0" smtClean="0"/>
                  <a:t>Update UNDAF </a:t>
                </a:r>
                <a:r>
                  <a:rPr lang="en-US" sz="1600" b="1" dirty="0"/>
                  <a:t>Guidelines</a:t>
                </a:r>
              </a:p>
            </p:txBody>
          </p:sp>
          <p:sp>
            <p:nvSpPr>
              <p:cNvPr id="27" name="Rectangle 26"/>
              <p:cNvSpPr/>
              <p:nvPr/>
            </p:nvSpPr>
            <p:spPr>
              <a:xfrm>
                <a:off x="6350288" y="4644796"/>
                <a:ext cx="2655904" cy="753524"/>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600" b="1" dirty="0"/>
                  <a:t>Sensitize Regional Level to BOS</a:t>
                </a:r>
              </a:p>
            </p:txBody>
          </p:sp>
        </p:grpSp>
      </p:grpSp>
    </p:spTree>
    <p:extLst>
      <p:ext uri="{BB962C8B-B14F-4D97-AF65-F5344CB8AC3E}">
        <p14:creationId xmlns:p14="http://schemas.microsoft.com/office/powerpoint/2010/main" val="1517653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048"/>
            <a:ext cx="8229600" cy="729952"/>
          </a:xfrm>
        </p:spPr>
        <p:txBody>
          <a:bodyPr>
            <a:noAutofit/>
          </a:bodyPr>
          <a:lstStyle/>
          <a:p>
            <a:pPr algn="r"/>
            <a:r>
              <a:rPr lang="en-US" sz="2400" dirty="0" smtClean="0">
                <a:solidFill>
                  <a:schemeClr val="bg1"/>
                </a:solidFill>
              </a:rPr>
              <a:t>Example- what has been harmonized? </a:t>
            </a:r>
            <a:br>
              <a:rPr lang="en-US" sz="2400" dirty="0" smtClean="0">
                <a:solidFill>
                  <a:schemeClr val="bg1"/>
                </a:solidFill>
              </a:rPr>
            </a:br>
            <a:r>
              <a:rPr lang="en-US" sz="2400" dirty="0" smtClean="0">
                <a:solidFill>
                  <a:schemeClr val="bg1"/>
                </a:solidFill>
              </a:rPr>
              <a:t>Procurement harmonization</a:t>
            </a:r>
            <a:endParaRPr lang="en-US" sz="2400" dirty="0">
              <a:solidFill>
                <a:schemeClr val="bg1"/>
              </a:solidFill>
            </a:endParaRPr>
          </a:p>
        </p:txBody>
      </p:sp>
      <p:pic>
        <p:nvPicPr>
          <p:cNvPr id="4" name="table"/>
          <p:cNvPicPr>
            <a:picLocks noChangeAspect="1"/>
          </p:cNvPicPr>
          <p:nvPr/>
        </p:nvPicPr>
        <p:blipFill>
          <a:blip r:embed="rId3" cstate="print"/>
          <a:stretch>
            <a:fillRect/>
          </a:stretch>
        </p:blipFill>
        <p:spPr>
          <a:xfrm>
            <a:off x="476250" y="1175048"/>
            <a:ext cx="8256182" cy="2971800"/>
          </a:xfrm>
          <a:prstGeom prst="rect">
            <a:avLst/>
          </a:prstGeom>
        </p:spPr>
      </p:pic>
      <p:pic>
        <p:nvPicPr>
          <p:cNvPr id="5" name="table"/>
          <p:cNvPicPr>
            <a:picLocks noChangeAspect="1"/>
          </p:cNvPicPr>
          <p:nvPr/>
        </p:nvPicPr>
        <p:blipFill>
          <a:blip r:embed="rId4" cstate="print"/>
          <a:stretch>
            <a:fillRect/>
          </a:stretch>
        </p:blipFill>
        <p:spPr>
          <a:xfrm>
            <a:off x="476250" y="4343400"/>
            <a:ext cx="8427261" cy="2147864"/>
          </a:xfrm>
          <a:prstGeom prst="rect">
            <a:avLst/>
          </a:prstGeom>
        </p:spPr>
      </p:pic>
    </p:spTree>
    <p:extLst>
      <p:ext uri="{BB962C8B-B14F-4D97-AF65-F5344CB8AC3E}">
        <p14:creationId xmlns:p14="http://schemas.microsoft.com/office/powerpoint/2010/main" val="23465702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09234" y="603068"/>
            <a:ext cx="8229600" cy="446371"/>
          </a:xfrm>
        </p:spPr>
        <p:txBody>
          <a:bodyPr>
            <a:noAutofit/>
          </a:bodyPr>
          <a:lstStyle/>
          <a:p>
            <a:pPr algn="r"/>
            <a:r>
              <a:rPr lang="en-US" sz="2800" dirty="0">
                <a:solidFill>
                  <a:schemeClr val="bg1"/>
                </a:solidFill>
              </a:rPr>
              <a:t>Global evaluation BOS:</a:t>
            </a:r>
            <a:br>
              <a:rPr lang="en-US" sz="2800" dirty="0">
                <a:solidFill>
                  <a:schemeClr val="bg1"/>
                </a:solidFill>
              </a:rPr>
            </a:br>
            <a:r>
              <a:rPr lang="en-US" sz="2800" dirty="0">
                <a:solidFill>
                  <a:schemeClr val="bg1"/>
                </a:solidFill>
              </a:rPr>
              <a:t>Efficiency</a:t>
            </a:r>
            <a:r>
              <a:rPr lang="en-US" sz="2800" dirty="0" smtClean="0">
                <a:solidFill>
                  <a:schemeClr val="bg1"/>
                </a:solidFill>
              </a:rPr>
              <a:t>: Findings and Recommendations</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endParaRPr lang="en-US" sz="2800" dirty="0">
              <a:solidFill>
                <a:schemeClr val="bg1"/>
              </a:solidFill>
            </a:endParaRPr>
          </a:p>
        </p:txBody>
      </p:sp>
      <p:sp>
        <p:nvSpPr>
          <p:cNvPr id="11" name="Rectangle 10"/>
          <p:cNvSpPr/>
          <p:nvPr/>
        </p:nvSpPr>
        <p:spPr>
          <a:xfrm>
            <a:off x="3828331" y="1554714"/>
            <a:ext cx="2297227" cy="793062"/>
          </a:xfrm>
          <a:prstGeom prst="rect">
            <a:avLst/>
          </a:prstGeom>
          <a:solidFill>
            <a:srgbClr val="8EB4E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marL="0" lvl="2"/>
            <a:r>
              <a:rPr lang="en-US" sz="1600" b="1" dirty="0">
                <a:solidFill>
                  <a:srgbClr val="FFFFFF"/>
                </a:solidFill>
                <a:latin typeface="+mj-lt"/>
              </a:rPr>
              <a:t>The business case to prioritize procurement</a:t>
            </a:r>
          </a:p>
        </p:txBody>
      </p:sp>
      <p:sp>
        <p:nvSpPr>
          <p:cNvPr id="12" name="Rectangle 11"/>
          <p:cNvSpPr/>
          <p:nvPr/>
        </p:nvSpPr>
        <p:spPr>
          <a:xfrm>
            <a:off x="1239349" y="1554714"/>
            <a:ext cx="2297227" cy="793062"/>
          </a:xfrm>
          <a:prstGeom prst="rect">
            <a:avLst/>
          </a:prstGeom>
          <a:solidFill>
            <a:srgbClr val="8EB4E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r>
              <a:rPr lang="en-US" sz="1600" b="1" dirty="0">
                <a:solidFill>
                  <a:srgbClr val="FFFFFF"/>
                </a:solidFill>
                <a:latin typeface="+mj-lt"/>
              </a:rPr>
              <a:t>The qualitative benefits of </a:t>
            </a:r>
            <a:r>
              <a:rPr lang="en-US" sz="1600" b="1" dirty="0" smtClean="0">
                <a:solidFill>
                  <a:srgbClr val="FFFFFF"/>
                </a:solidFill>
                <a:latin typeface="+mj-lt"/>
              </a:rPr>
              <a:t>BOS</a:t>
            </a:r>
            <a:endParaRPr lang="en-US" sz="1600" b="1" dirty="0">
              <a:solidFill>
                <a:srgbClr val="FFFFFF"/>
              </a:solidFill>
              <a:latin typeface="+mj-lt"/>
            </a:endParaRPr>
          </a:p>
        </p:txBody>
      </p:sp>
      <p:sp>
        <p:nvSpPr>
          <p:cNvPr id="13" name="Rectangle 12"/>
          <p:cNvSpPr/>
          <p:nvPr/>
        </p:nvSpPr>
        <p:spPr>
          <a:xfrm>
            <a:off x="6300653" y="1563653"/>
            <a:ext cx="2297227" cy="793062"/>
          </a:xfrm>
          <a:prstGeom prst="rect">
            <a:avLst/>
          </a:prstGeom>
          <a:solidFill>
            <a:srgbClr val="8EB4E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r>
              <a:rPr lang="en-US" sz="1600" b="1" dirty="0" smtClean="0">
                <a:solidFill>
                  <a:srgbClr val="FFFFFF"/>
                </a:solidFill>
                <a:latin typeface="+mj-lt"/>
              </a:rPr>
              <a:t>Monitoring </a:t>
            </a:r>
            <a:r>
              <a:rPr lang="en-US" sz="1600" b="1" dirty="0">
                <a:solidFill>
                  <a:srgbClr val="FFFFFF"/>
                </a:solidFill>
                <a:latin typeface="+mj-lt"/>
              </a:rPr>
              <a:t>BOS</a:t>
            </a:r>
          </a:p>
        </p:txBody>
      </p:sp>
      <p:sp>
        <p:nvSpPr>
          <p:cNvPr id="19" name="Rectangle 18"/>
          <p:cNvSpPr/>
          <p:nvPr/>
        </p:nvSpPr>
        <p:spPr>
          <a:xfrm rot="16200000">
            <a:off x="-446089" y="1941728"/>
            <a:ext cx="1758996" cy="348096"/>
          </a:xfrm>
          <a:prstGeom prst="rect">
            <a:avLst/>
          </a:prstGeom>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en-US" sz="1600" b="1" dirty="0" smtClean="0"/>
              <a:t>Findings</a:t>
            </a:r>
            <a:endParaRPr lang="en-US" sz="1600" b="1" dirty="0"/>
          </a:p>
        </p:txBody>
      </p:sp>
      <p:sp>
        <p:nvSpPr>
          <p:cNvPr id="20" name="Rectangle 19"/>
          <p:cNvSpPr/>
          <p:nvPr/>
        </p:nvSpPr>
        <p:spPr>
          <a:xfrm rot="16200000">
            <a:off x="-1051627" y="4860567"/>
            <a:ext cx="2970073" cy="348096"/>
          </a:xfrm>
          <a:prstGeom prst="rect">
            <a:avLst/>
          </a:prstGeom>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en-US" sz="1600" b="1" dirty="0" smtClean="0"/>
              <a:t>Recommendations</a:t>
            </a:r>
            <a:endParaRPr lang="en-US" sz="1600" b="1" dirty="0"/>
          </a:p>
        </p:txBody>
      </p:sp>
      <p:sp>
        <p:nvSpPr>
          <p:cNvPr id="26" name="Rectangle 25"/>
          <p:cNvSpPr/>
          <p:nvPr/>
        </p:nvSpPr>
        <p:spPr>
          <a:xfrm>
            <a:off x="803950" y="3617258"/>
            <a:ext cx="2655904" cy="753524"/>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400" b="1" dirty="0" smtClean="0"/>
              <a:t>Include coordination costs into planning to ensure proper budgeting and funding</a:t>
            </a:r>
            <a:endParaRPr lang="en-US" sz="1400" b="1" dirty="0"/>
          </a:p>
        </p:txBody>
      </p:sp>
      <p:sp>
        <p:nvSpPr>
          <p:cNvPr id="27" name="Rectangle 26"/>
          <p:cNvSpPr/>
          <p:nvPr/>
        </p:nvSpPr>
        <p:spPr>
          <a:xfrm>
            <a:off x="803950" y="4644796"/>
            <a:ext cx="2655904" cy="753524"/>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400" b="1" dirty="0" smtClean="0"/>
              <a:t>Improve and harmonize data collection and monitoring tools, templates and processes</a:t>
            </a:r>
            <a:endParaRPr lang="en-US" sz="1400" b="1" dirty="0"/>
          </a:p>
        </p:txBody>
      </p:sp>
      <p:sp>
        <p:nvSpPr>
          <p:cNvPr id="28" name="Rectangle 27"/>
          <p:cNvSpPr/>
          <p:nvPr/>
        </p:nvSpPr>
        <p:spPr>
          <a:xfrm>
            <a:off x="790777" y="5715954"/>
            <a:ext cx="2655904" cy="753524"/>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400" b="1" dirty="0" smtClean="0"/>
              <a:t>Focus on “Quick Wins” with  guidance for implementing high impact procurement LTAs</a:t>
            </a:r>
            <a:endParaRPr lang="en-US" sz="1400" b="1" dirty="0"/>
          </a:p>
        </p:txBody>
      </p:sp>
      <p:sp>
        <p:nvSpPr>
          <p:cNvPr id="29" name="Rectangle 28"/>
          <p:cNvSpPr/>
          <p:nvPr/>
        </p:nvSpPr>
        <p:spPr>
          <a:xfrm>
            <a:off x="3570480" y="3617258"/>
            <a:ext cx="2655904" cy="753524"/>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400" b="1" dirty="0" smtClean="0"/>
              <a:t>Adapt HLCM cost categorization distinction for direct and indirect costs </a:t>
            </a:r>
            <a:endParaRPr lang="en-US" sz="1400" b="1" dirty="0"/>
          </a:p>
        </p:txBody>
      </p:sp>
      <p:sp>
        <p:nvSpPr>
          <p:cNvPr id="30" name="Rectangle 29"/>
          <p:cNvSpPr/>
          <p:nvPr/>
        </p:nvSpPr>
        <p:spPr>
          <a:xfrm>
            <a:off x="3570480" y="4644796"/>
            <a:ext cx="2655904" cy="753524"/>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400" b="1" dirty="0" smtClean="0"/>
              <a:t>Improve CBA methodology and distinguish initial analysis for prioritization from evaluation</a:t>
            </a:r>
            <a:endParaRPr lang="en-US" sz="1400" b="1" dirty="0"/>
          </a:p>
        </p:txBody>
      </p:sp>
      <p:sp>
        <p:nvSpPr>
          <p:cNvPr id="31" name="Rectangle 30"/>
          <p:cNvSpPr/>
          <p:nvPr/>
        </p:nvSpPr>
        <p:spPr>
          <a:xfrm>
            <a:off x="3557307" y="5715954"/>
            <a:ext cx="2655904" cy="753524"/>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400" b="1" dirty="0" smtClean="0"/>
              <a:t>Establish a base level of BOS deliverables required of all UNCTs</a:t>
            </a:r>
            <a:endParaRPr lang="en-US" sz="1400" b="1" dirty="0"/>
          </a:p>
        </p:txBody>
      </p:sp>
      <p:sp>
        <p:nvSpPr>
          <p:cNvPr id="32" name="Rectangle 31"/>
          <p:cNvSpPr/>
          <p:nvPr/>
        </p:nvSpPr>
        <p:spPr>
          <a:xfrm>
            <a:off x="6350288" y="3617258"/>
            <a:ext cx="2655904" cy="753524"/>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400" b="1" dirty="0" smtClean="0"/>
              <a:t>Include BOS-related base indicators  within IMS</a:t>
            </a:r>
            <a:endParaRPr lang="en-US" sz="1400" b="1" dirty="0"/>
          </a:p>
        </p:txBody>
      </p:sp>
      <p:sp>
        <p:nvSpPr>
          <p:cNvPr id="33" name="Rectangle 32"/>
          <p:cNvSpPr/>
          <p:nvPr/>
        </p:nvSpPr>
        <p:spPr>
          <a:xfrm>
            <a:off x="6350288" y="4644796"/>
            <a:ext cx="2655904" cy="753524"/>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400" b="1" dirty="0" smtClean="0"/>
              <a:t>Agreements and principles of reciprocity</a:t>
            </a:r>
            <a:endParaRPr lang="en-US" sz="1400" b="1" dirty="0"/>
          </a:p>
        </p:txBody>
      </p:sp>
      <p:sp>
        <p:nvSpPr>
          <p:cNvPr id="34" name="Rectangle 33"/>
          <p:cNvSpPr/>
          <p:nvPr/>
        </p:nvSpPr>
        <p:spPr>
          <a:xfrm>
            <a:off x="6337115" y="5715954"/>
            <a:ext cx="2655904" cy="753524"/>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400" b="1" dirty="0" smtClean="0"/>
              <a:t>Comprehensively inform on the outcomes of the HLCM procurement project</a:t>
            </a:r>
            <a:endParaRPr lang="en-US" sz="1400" b="1" dirty="0"/>
          </a:p>
        </p:txBody>
      </p:sp>
      <p:sp>
        <p:nvSpPr>
          <p:cNvPr id="23" name="Isosceles Triangle 22"/>
          <p:cNvSpPr/>
          <p:nvPr/>
        </p:nvSpPr>
        <p:spPr>
          <a:xfrm flipV="1">
            <a:off x="2774584" y="3143357"/>
            <a:ext cx="3346861" cy="25549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893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787" y="-2213"/>
            <a:ext cx="8229600" cy="1143000"/>
          </a:xfrm>
        </p:spPr>
        <p:txBody>
          <a:bodyPr>
            <a:noAutofit/>
          </a:bodyPr>
          <a:lstStyle/>
          <a:p>
            <a:pPr algn="r"/>
            <a:r>
              <a:rPr lang="en-US" sz="2800" dirty="0">
                <a:solidFill>
                  <a:schemeClr val="bg1"/>
                </a:solidFill>
              </a:rPr>
              <a:t/>
            </a:r>
            <a:br>
              <a:rPr lang="en-US" sz="2800" dirty="0">
                <a:solidFill>
                  <a:schemeClr val="bg1"/>
                </a:solidFill>
              </a:rPr>
            </a:br>
            <a:r>
              <a:rPr lang="en-US" sz="2800" dirty="0">
                <a:solidFill>
                  <a:schemeClr val="bg1"/>
                </a:solidFill>
              </a:rPr>
              <a:t>Global evaluation BOS:</a:t>
            </a:r>
            <a:br>
              <a:rPr lang="en-US" sz="2800" dirty="0">
                <a:solidFill>
                  <a:schemeClr val="bg1"/>
                </a:solidFill>
              </a:rPr>
            </a:br>
            <a:r>
              <a:rPr lang="en-US" sz="2800" dirty="0">
                <a:solidFill>
                  <a:schemeClr val="bg1"/>
                </a:solidFill>
              </a:rPr>
              <a:t>Effectiveness</a:t>
            </a:r>
            <a:r>
              <a:rPr lang="en-US" sz="2800" dirty="0" smtClean="0">
                <a:solidFill>
                  <a:schemeClr val="bg1"/>
                </a:solidFill>
              </a:rPr>
              <a:t>: Findings and Recommendations</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endParaRPr lang="en-US" sz="2800" dirty="0">
              <a:solidFill>
                <a:schemeClr val="bg1"/>
              </a:solidFill>
            </a:endParaRPr>
          </a:p>
        </p:txBody>
      </p:sp>
      <p:sp>
        <p:nvSpPr>
          <p:cNvPr id="19" name="Rectangle 18"/>
          <p:cNvSpPr/>
          <p:nvPr/>
        </p:nvSpPr>
        <p:spPr>
          <a:xfrm rot="16200000">
            <a:off x="-609165" y="2104804"/>
            <a:ext cx="2085147" cy="348096"/>
          </a:xfrm>
          <a:prstGeom prst="rect">
            <a:avLst/>
          </a:prstGeom>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en-US" sz="1600" b="1" dirty="0" smtClean="0"/>
              <a:t>Findings</a:t>
            </a:r>
            <a:endParaRPr lang="en-US" sz="1600" b="1" dirty="0"/>
          </a:p>
        </p:txBody>
      </p:sp>
      <p:sp>
        <p:nvSpPr>
          <p:cNvPr id="20" name="Rectangle 19"/>
          <p:cNvSpPr/>
          <p:nvPr/>
        </p:nvSpPr>
        <p:spPr>
          <a:xfrm rot="16200000">
            <a:off x="-1032320" y="5218223"/>
            <a:ext cx="2931459" cy="348096"/>
          </a:xfrm>
          <a:prstGeom prst="rect">
            <a:avLst/>
          </a:prstGeom>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en-US" sz="1600" b="1" dirty="0" smtClean="0"/>
              <a:t>Recommendations</a:t>
            </a:r>
            <a:endParaRPr lang="en-US" sz="1600" b="1" dirty="0"/>
          </a:p>
        </p:txBody>
      </p:sp>
      <p:sp>
        <p:nvSpPr>
          <p:cNvPr id="3" name="Rectangle 2"/>
          <p:cNvSpPr/>
          <p:nvPr/>
        </p:nvSpPr>
        <p:spPr>
          <a:xfrm>
            <a:off x="5177458" y="2356686"/>
            <a:ext cx="293499" cy="646331"/>
          </a:xfrm>
          <a:prstGeom prst="rect">
            <a:avLst/>
          </a:prstGeom>
        </p:spPr>
        <p:txBody>
          <a:bodyPr wrap="none">
            <a:spAutoFit/>
          </a:bodyPr>
          <a:lstStyle/>
          <a:p>
            <a:r>
              <a:rPr lang="en-US" dirty="0" smtClean="0"/>
              <a:t>￼</a:t>
            </a:r>
          </a:p>
          <a:p>
            <a:endParaRPr lang="en-US" dirty="0"/>
          </a:p>
        </p:txBody>
      </p:sp>
      <p:sp>
        <p:nvSpPr>
          <p:cNvPr id="6" name="Rectangle 5"/>
          <p:cNvSpPr/>
          <p:nvPr/>
        </p:nvSpPr>
        <p:spPr>
          <a:xfrm>
            <a:off x="5177458" y="2356686"/>
            <a:ext cx="228833" cy="369332"/>
          </a:xfrm>
          <a:prstGeom prst="rect">
            <a:avLst/>
          </a:prstGeom>
        </p:spPr>
        <p:txBody>
          <a:bodyPr wrap="none">
            <a:spAutoFit/>
          </a:bodyPr>
          <a:lstStyle/>
          <a:p>
            <a:r>
              <a:rPr lang="en-US" dirty="0" smtClean="0"/>
              <a:t>￼</a:t>
            </a:r>
            <a:endParaRPr lang="en-US" dirty="0"/>
          </a:p>
        </p:txBody>
      </p:sp>
      <p:sp>
        <p:nvSpPr>
          <p:cNvPr id="11" name="Rectangle 10"/>
          <p:cNvSpPr/>
          <p:nvPr/>
        </p:nvSpPr>
        <p:spPr>
          <a:xfrm>
            <a:off x="2864858" y="1323128"/>
            <a:ext cx="1902420" cy="933855"/>
          </a:xfrm>
          <a:prstGeom prst="rect">
            <a:avLst/>
          </a:prstGeom>
          <a:solidFill>
            <a:srgbClr val="8EB4E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marL="0" lvl="2"/>
            <a:r>
              <a:rPr lang="en-US" sz="1600" b="1" dirty="0">
                <a:solidFill>
                  <a:srgbClr val="FFFFFF"/>
                </a:solidFill>
                <a:latin typeface="+mj-lt"/>
              </a:rPr>
              <a:t>Roles &amp; Responsibilities – division of </a:t>
            </a:r>
            <a:r>
              <a:rPr lang="en-US" sz="1600" b="1" dirty="0" err="1">
                <a:solidFill>
                  <a:srgbClr val="FFFFFF"/>
                </a:solidFill>
                <a:latin typeface="+mj-lt"/>
              </a:rPr>
              <a:t>labour</a:t>
            </a:r>
            <a:endParaRPr lang="en-US" sz="1600" b="1" dirty="0">
              <a:solidFill>
                <a:srgbClr val="FFFFFF"/>
              </a:solidFill>
              <a:latin typeface="+mj-lt"/>
            </a:endParaRPr>
          </a:p>
        </p:txBody>
      </p:sp>
      <p:sp>
        <p:nvSpPr>
          <p:cNvPr id="12" name="Rectangle 11"/>
          <p:cNvSpPr/>
          <p:nvPr/>
        </p:nvSpPr>
        <p:spPr>
          <a:xfrm>
            <a:off x="774367" y="1309590"/>
            <a:ext cx="1902420" cy="933855"/>
          </a:xfrm>
          <a:prstGeom prst="rect">
            <a:avLst/>
          </a:prstGeom>
          <a:solidFill>
            <a:srgbClr val="8EB4E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r>
              <a:rPr lang="en-US" sz="1600" b="1" dirty="0">
                <a:solidFill>
                  <a:srgbClr val="FFFFFF"/>
                </a:solidFill>
                <a:latin typeface="+mj-lt"/>
              </a:rPr>
              <a:t>MOU &amp; SOPs to increase decision-making </a:t>
            </a:r>
            <a:r>
              <a:rPr lang="en-US" sz="1600" b="1" dirty="0" smtClean="0">
                <a:solidFill>
                  <a:srgbClr val="FFFFFF"/>
                </a:solidFill>
                <a:latin typeface="+mj-lt"/>
              </a:rPr>
              <a:t>efficiencies</a:t>
            </a:r>
            <a:endParaRPr lang="en-US" sz="1600" b="1" dirty="0">
              <a:solidFill>
                <a:srgbClr val="FFFFFF"/>
              </a:solidFill>
              <a:latin typeface="+mj-lt"/>
            </a:endParaRPr>
          </a:p>
        </p:txBody>
      </p:sp>
      <p:sp>
        <p:nvSpPr>
          <p:cNvPr id="13" name="Rectangle 12"/>
          <p:cNvSpPr/>
          <p:nvPr/>
        </p:nvSpPr>
        <p:spPr>
          <a:xfrm>
            <a:off x="4963970" y="1309590"/>
            <a:ext cx="1902420" cy="933855"/>
          </a:xfrm>
          <a:prstGeom prst="rect">
            <a:avLst/>
          </a:prstGeom>
          <a:solidFill>
            <a:srgbClr val="8EB4E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r>
              <a:rPr lang="en-US" sz="1600" b="1" dirty="0">
                <a:solidFill>
                  <a:srgbClr val="FFFFFF"/>
                </a:solidFill>
                <a:latin typeface="+mj-lt"/>
              </a:rPr>
              <a:t>BOS/UNDAF – </a:t>
            </a:r>
            <a:r>
              <a:rPr lang="en-US" sz="1600" b="1" dirty="0" smtClean="0">
                <a:solidFill>
                  <a:srgbClr val="FFFFFF"/>
                </a:solidFill>
                <a:latin typeface="+mj-lt"/>
              </a:rPr>
              <a:t>operations/</a:t>
            </a:r>
            <a:r>
              <a:rPr lang="en-US" sz="1600" b="1" dirty="0" err="1" smtClean="0">
                <a:solidFill>
                  <a:srgbClr val="FFFFFF"/>
                </a:solidFill>
                <a:latin typeface="+mj-lt"/>
              </a:rPr>
              <a:t>programmes</a:t>
            </a:r>
            <a:r>
              <a:rPr lang="en-US" sz="1600" b="1" dirty="0" smtClean="0">
                <a:solidFill>
                  <a:srgbClr val="FFFFFF"/>
                </a:solidFill>
                <a:latin typeface="+mj-lt"/>
              </a:rPr>
              <a:t> </a:t>
            </a:r>
            <a:r>
              <a:rPr lang="en-US" sz="1600" b="1" dirty="0">
                <a:solidFill>
                  <a:srgbClr val="FFFFFF"/>
                </a:solidFill>
                <a:latin typeface="+mj-lt"/>
              </a:rPr>
              <a:t>connection</a:t>
            </a:r>
          </a:p>
        </p:txBody>
      </p:sp>
      <p:sp>
        <p:nvSpPr>
          <p:cNvPr id="14" name="Rectangle 13"/>
          <p:cNvSpPr/>
          <p:nvPr/>
        </p:nvSpPr>
        <p:spPr>
          <a:xfrm>
            <a:off x="7087361" y="1309590"/>
            <a:ext cx="1902420" cy="933855"/>
          </a:xfrm>
          <a:prstGeom prst="rect">
            <a:avLst/>
          </a:prstGeom>
          <a:solidFill>
            <a:srgbClr val="8EB4E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r>
              <a:rPr lang="en-US" sz="1600" b="1" dirty="0">
                <a:solidFill>
                  <a:srgbClr val="FFFFFF"/>
                </a:solidFill>
                <a:latin typeface="+mj-lt"/>
              </a:rPr>
              <a:t>Challenges within current policy environment</a:t>
            </a:r>
          </a:p>
        </p:txBody>
      </p:sp>
      <p:sp>
        <p:nvSpPr>
          <p:cNvPr id="15" name="Rectangle 14"/>
          <p:cNvSpPr/>
          <p:nvPr/>
        </p:nvSpPr>
        <p:spPr>
          <a:xfrm>
            <a:off x="1572740" y="2387569"/>
            <a:ext cx="1902420" cy="933855"/>
          </a:xfrm>
          <a:prstGeom prst="rect">
            <a:avLst/>
          </a:prstGeom>
          <a:solidFill>
            <a:srgbClr val="8EB4E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r>
              <a:rPr lang="en-US" sz="1600" b="1" dirty="0">
                <a:solidFill>
                  <a:srgbClr val="FFFFFF"/>
                </a:solidFill>
                <a:latin typeface="+mj-lt"/>
              </a:rPr>
              <a:t>Maintaining momentum – incentives for BOS</a:t>
            </a:r>
          </a:p>
        </p:txBody>
      </p:sp>
      <p:sp>
        <p:nvSpPr>
          <p:cNvPr id="26" name="Rectangle 25"/>
          <p:cNvSpPr/>
          <p:nvPr/>
        </p:nvSpPr>
        <p:spPr>
          <a:xfrm>
            <a:off x="3663232" y="2387569"/>
            <a:ext cx="1902420" cy="933855"/>
          </a:xfrm>
          <a:prstGeom prst="rect">
            <a:avLst/>
          </a:prstGeom>
          <a:solidFill>
            <a:srgbClr val="8EB4E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r>
              <a:rPr lang="en-US" sz="1600" b="1" dirty="0">
                <a:solidFill>
                  <a:srgbClr val="FFFFFF"/>
                </a:solidFill>
                <a:latin typeface="+mj-lt"/>
              </a:rPr>
              <a:t>Importance of planning as a means to strengthen BOS</a:t>
            </a:r>
          </a:p>
        </p:txBody>
      </p:sp>
      <p:sp>
        <p:nvSpPr>
          <p:cNvPr id="27" name="Rectangle 26"/>
          <p:cNvSpPr/>
          <p:nvPr/>
        </p:nvSpPr>
        <p:spPr>
          <a:xfrm>
            <a:off x="5762344" y="2387569"/>
            <a:ext cx="1902420" cy="933855"/>
          </a:xfrm>
          <a:prstGeom prst="rect">
            <a:avLst/>
          </a:prstGeom>
          <a:solidFill>
            <a:srgbClr val="8EB4E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r>
              <a:rPr lang="en-US" sz="1600" b="1" dirty="0">
                <a:solidFill>
                  <a:srgbClr val="FFFFFF"/>
                </a:solidFill>
                <a:latin typeface="+mj-lt"/>
              </a:rPr>
              <a:t>Support provided by UNDG/UNDOCO</a:t>
            </a:r>
          </a:p>
        </p:txBody>
      </p:sp>
      <p:sp>
        <p:nvSpPr>
          <p:cNvPr id="22" name="Rectangle 21"/>
          <p:cNvSpPr/>
          <p:nvPr/>
        </p:nvSpPr>
        <p:spPr>
          <a:xfrm>
            <a:off x="787539" y="3972830"/>
            <a:ext cx="2655904" cy="523143"/>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200" b="1" dirty="0" smtClean="0"/>
              <a:t>Collaboration between operations and </a:t>
            </a:r>
            <a:r>
              <a:rPr lang="en-US" sz="1200" b="1" dirty="0" err="1" smtClean="0"/>
              <a:t>programmes</a:t>
            </a:r>
            <a:endParaRPr lang="en-US" sz="1200" b="1" dirty="0"/>
          </a:p>
        </p:txBody>
      </p:sp>
      <p:sp>
        <p:nvSpPr>
          <p:cNvPr id="23" name="Rectangle 22"/>
          <p:cNvSpPr/>
          <p:nvPr/>
        </p:nvSpPr>
        <p:spPr>
          <a:xfrm>
            <a:off x="787539" y="4686211"/>
            <a:ext cx="2655904" cy="523143"/>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200" b="1" dirty="0" smtClean="0"/>
              <a:t>Establishing incentive systems</a:t>
            </a:r>
            <a:endParaRPr lang="en-US" sz="1200" b="1" dirty="0"/>
          </a:p>
        </p:txBody>
      </p:sp>
      <p:sp>
        <p:nvSpPr>
          <p:cNvPr id="24" name="Rectangle 23"/>
          <p:cNvSpPr/>
          <p:nvPr/>
        </p:nvSpPr>
        <p:spPr>
          <a:xfrm>
            <a:off x="774366" y="5429876"/>
            <a:ext cx="2655904" cy="523143"/>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200" b="1" dirty="0" smtClean="0"/>
              <a:t>Availability of Seed Funds</a:t>
            </a:r>
            <a:endParaRPr lang="en-US" sz="1200" b="1" dirty="0"/>
          </a:p>
        </p:txBody>
      </p:sp>
      <p:sp>
        <p:nvSpPr>
          <p:cNvPr id="25" name="Rectangle 24"/>
          <p:cNvSpPr/>
          <p:nvPr/>
        </p:nvSpPr>
        <p:spPr>
          <a:xfrm>
            <a:off x="2002467" y="6206673"/>
            <a:ext cx="2655904" cy="523143"/>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200" b="1" dirty="0" smtClean="0"/>
              <a:t>Study to identify barriers to BOS in agency business models</a:t>
            </a:r>
            <a:endParaRPr lang="en-US" sz="1200" b="1" dirty="0"/>
          </a:p>
        </p:txBody>
      </p:sp>
      <p:sp>
        <p:nvSpPr>
          <p:cNvPr id="28" name="Rectangle 27"/>
          <p:cNvSpPr/>
          <p:nvPr/>
        </p:nvSpPr>
        <p:spPr>
          <a:xfrm>
            <a:off x="3554069" y="3972830"/>
            <a:ext cx="2655904" cy="523143"/>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200" b="1" dirty="0" smtClean="0"/>
              <a:t>Developing MOUs and SOPs</a:t>
            </a:r>
            <a:endParaRPr lang="en-US" sz="1200" b="1" dirty="0"/>
          </a:p>
        </p:txBody>
      </p:sp>
      <p:sp>
        <p:nvSpPr>
          <p:cNvPr id="29" name="Rectangle 28"/>
          <p:cNvSpPr/>
          <p:nvPr/>
        </p:nvSpPr>
        <p:spPr>
          <a:xfrm>
            <a:off x="3554069" y="4686211"/>
            <a:ext cx="2655904" cy="523143"/>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200" b="1" dirty="0" smtClean="0"/>
              <a:t>Establish knowledge management system for BOS</a:t>
            </a:r>
            <a:endParaRPr lang="en-US" sz="1200" b="1" dirty="0"/>
          </a:p>
        </p:txBody>
      </p:sp>
      <p:sp>
        <p:nvSpPr>
          <p:cNvPr id="30" name="Rectangle 29"/>
          <p:cNvSpPr/>
          <p:nvPr/>
        </p:nvSpPr>
        <p:spPr>
          <a:xfrm>
            <a:off x="3540896" y="5429876"/>
            <a:ext cx="2655904" cy="523143"/>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200" b="1" dirty="0" smtClean="0"/>
              <a:t>Maintain and expand Expert Roster</a:t>
            </a:r>
            <a:endParaRPr lang="en-US" sz="1200" b="1" dirty="0"/>
          </a:p>
        </p:txBody>
      </p:sp>
      <p:sp>
        <p:nvSpPr>
          <p:cNvPr id="31" name="Rectangle 30"/>
          <p:cNvSpPr/>
          <p:nvPr/>
        </p:nvSpPr>
        <p:spPr>
          <a:xfrm>
            <a:off x="4768997" y="6206673"/>
            <a:ext cx="2655904" cy="523143"/>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200" b="1" dirty="0" smtClean="0"/>
              <a:t>Deliver skills development for staff</a:t>
            </a:r>
            <a:endParaRPr lang="en-US" sz="1200" b="1" dirty="0"/>
          </a:p>
        </p:txBody>
      </p:sp>
      <p:sp>
        <p:nvSpPr>
          <p:cNvPr id="32" name="Rectangle 31"/>
          <p:cNvSpPr/>
          <p:nvPr/>
        </p:nvSpPr>
        <p:spPr>
          <a:xfrm>
            <a:off x="6333877" y="3972830"/>
            <a:ext cx="2655904" cy="523143"/>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200" b="1" dirty="0" smtClean="0"/>
              <a:t>Increase inter-regional and peer to peer exchange</a:t>
            </a:r>
            <a:endParaRPr lang="en-US" sz="1200" b="1" dirty="0"/>
          </a:p>
        </p:txBody>
      </p:sp>
      <p:sp>
        <p:nvSpPr>
          <p:cNvPr id="33" name="Rectangle 32"/>
          <p:cNvSpPr/>
          <p:nvPr/>
        </p:nvSpPr>
        <p:spPr>
          <a:xfrm>
            <a:off x="6333877" y="4686211"/>
            <a:ext cx="2655904" cy="523143"/>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200" b="1" dirty="0" err="1" smtClean="0"/>
              <a:t>Standardise</a:t>
            </a:r>
            <a:r>
              <a:rPr lang="en-US" sz="1200" b="1" dirty="0" smtClean="0"/>
              <a:t> monitoring and evaluation</a:t>
            </a:r>
            <a:endParaRPr lang="en-US" sz="1200" b="1" dirty="0"/>
          </a:p>
        </p:txBody>
      </p:sp>
      <p:sp>
        <p:nvSpPr>
          <p:cNvPr id="34" name="Rectangle 33"/>
          <p:cNvSpPr/>
          <p:nvPr/>
        </p:nvSpPr>
        <p:spPr>
          <a:xfrm>
            <a:off x="6320704" y="5429876"/>
            <a:ext cx="2655904" cy="523143"/>
          </a:xfrm>
          <a:prstGeom prst="rect">
            <a:avLst/>
          </a:prstGeom>
          <a:solidFill>
            <a:srgbClr val="D99694"/>
          </a:solidFill>
          <a:ln/>
        </p:spPr>
        <p:style>
          <a:lnRef idx="1">
            <a:schemeClr val="accent1"/>
          </a:lnRef>
          <a:fillRef idx="3">
            <a:schemeClr val="accent1"/>
          </a:fillRef>
          <a:effectRef idx="2">
            <a:schemeClr val="accent1"/>
          </a:effectRef>
          <a:fontRef idx="minor">
            <a:schemeClr val="lt1"/>
          </a:fontRef>
        </p:style>
        <p:txBody>
          <a:bodyPr/>
          <a:lstStyle/>
          <a:p>
            <a:pPr algn="ctr"/>
            <a:r>
              <a:rPr lang="en-US" sz="1200" b="1" dirty="0" smtClean="0"/>
              <a:t>Clarify division of </a:t>
            </a:r>
            <a:r>
              <a:rPr lang="en-US" sz="1200" b="1" dirty="0" err="1" smtClean="0"/>
              <a:t>Labour</a:t>
            </a:r>
            <a:endParaRPr lang="en-US" sz="1200" b="1" dirty="0"/>
          </a:p>
        </p:txBody>
      </p:sp>
      <p:sp>
        <p:nvSpPr>
          <p:cNvPr id="4" name="Isosceles Triangle 3"/>
          <p:cNvSpPr/>
          <p:nvPr/>
        </p:nvSpPr>
        <p:spPr>
          <a:xfrm flipV="1">
            <a:off x="2774584" y="3519380"/>
            <a:ext cx="3346861" cy="25549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50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Integrated Service Center</a:t>
            </a:r>
            <a:endParaRPr lang="en-US" dirty="0"/>
          </a:p>
        </p:txBody>
      </p:sp>
      <p:sp>
        <p:nvSpPr>
          <p:cNvPr id="5" name="Subtitle 4"/>
          <p:cNvSpPr>
            <a:spLocks noGrp="1"/>
          </p:cNvSpPr>
          <p:nvPr>
            <p:ph type="subTitle" idx="1"/>
          </p:nvPr>
        </p:nvSpPr>
        <p:spPr/>
        <p:txBody>
          <a:bodyPr/>
          <a:lstStyle/>
          <a:p>
            <a:r>
              <a:rPr lang="en-US" dirty="0" smtClean="0"/>
              <a:t>Brazil pilot</a:t>
            </a:r>
            <a:endParaRPr lang="en-US" dirty="0"/>
          </a:p>
        </p:txBody>
      </p:sp>
    </p:spTree>
    <p:extLst>
      <p:ext uri="{BB962C8B-B14F-4D97-AF65-F5344CB8AC3E}">
        <p14:creationId xmlns:p14="http://schemas.microsoft.com/office/powerpoint/2010/main" val="1460598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1587"/>
            <a:ext cx="8229600" cy="715962"/>
          </a:xfrm>
        </p:spPr>
        <p:txBody>
          <a:bodyPr>
            <a:normAutofit/>
          </a:bodyPr>
          <a:lstStyle/>
          <a:p>
            <a:pPr algn="r"/>
            <a:r>
              <a:rPr lang="en-US" sz="3600" dirty="0">
                <a:solidFill>
                  <a:schemeClr val="bg1"/>
                </a:solidFill>
              </a:rPr>
              <a:t>Some notes upfront</a:t>
            </a:r>
          </a:p>
        </p:txBody>
      </p:sp>
      <p:sp>
        <p:nvSpPr>
          <p:cNvPr id="4" name="Rectangle 3"/>
          <p:cNvSpPr/>
          <p:nvPr/>
        </p:nvSpPr>
        <p:spPr>
          <a:xfrm>
            <a:off x="2438399" y="2171700"/>
            <a:ext cx="427672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Brazil is a unique BOS pilot</a:t>
            </a:r>
            <a:endParaRPr lang="en-US" dirty="0"/>
          </a:p>
        </p:txBody>
      </p:sp>
      <p:sp>
        <p:nvSpPr>
          <p:cNvPr id="5" name="Rectangle 4"/>
          <p:cNvSpPr/>
          <p:nvPr/>
        </p:nvSpPr>
        <p:spPr>
          <a:xfrm>
            <a:off x="2447925" y="2933700"/>
            <a:ext cx="4267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other BOS pilot are using the Integrated Service Center concept </a:t>
            </a:r>
            <a:endParaRPr lang="en-US" dirty="0"/>
          </a:p>
        </p:txBody>
      </p:sp>
      <p:sp>
        <p:nvSpPr>
          <p:cNvPr id="6" name="Rectangle 5"/>
          <p:cNvSpPr/>
          <p:nvPr/>
        </p:nvSpPr>
        <p:spPr>
          <a:xfrm>
            <a:off x="2447925" y="3695700"/>
            <a:ext cx="427672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other ISC planned until assessment completed</a:t>
            </a:r>
            <a:endParaRPr lang="en-US" dirty="0"/>
          </a:p>
        </p:txBody>
      </p:sp>
      <p:sp>
        <p:nvSpPr>
          <p:cNvPr id="7" name="Rectangle 6"/>
          <p:cNvSpPr/>
          <p:nvPr/>
        </p:nvSpPr>
        <p:spPr>
          <a:xfrm>
            <a:off x="2428874" y="4476750"/>
            <a:ext cx="429577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Similar set-ups: Viet Nam, Copenhagen</a:t>
            </a:r>
            <a:endParaRPr lang="en-US" dirty="0"/>
          </a:p>
        </p:txBody>
      </p:sp>
    </p:spTree>
    <p:extLst>
      <p:ext uri="{BB962C8B-B14F-4D97-AF65-F5344CB8AC3E}">
        <p14:creationId xmlns:p14="http://schemas.microsoft.com/office/powerpoint/2010/main" val="835447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211137"/>
            <a:ext cx="8229600" cy="1143000"/>
          </a:xfrm>
        </p:spPr>
        <p:txBody>
          <a:bodyPr>
            <a:normAutofit/>
          </a:bodyPr>
          <a:lstStyle/>
          <a:p>
            <a:pPr algn="r"/>
            <a:r>
              <a:rPr lang="en-US" sz="3600" dirty="0" smtClean="0">
                <a:solidFill>
                  <a:schemeClr val="bg1"/>
                </a:solidFill>
              </a:rPr>
              <a:t>JOF Service </a:t>
            </a:r>
            <a:r>
              <a:rPr lang="en-US" sz="3600" dirty="0">
                <a:solidFill>
                  <a:schemeClr val="bg1"/>
                </a:solidFill>
              </a:rPr>
              <a:t>lines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96622"/>
            <a:ext cx="8305800" cy="467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990600"/>
            <a:ext cx="8305800" cy="716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Eight </a:t>
            </a:r>
            <a:r>
              <a:rPr lang="en-ZA" dirty="0" smtClean="0"/>
              <a:t>participants</a:t>
            </a:r>
          </a:p>
          <a:p>
            <a:pPr algn="ctr"/>
            <a:r>
              <a:rPr lang="en-ZA" dirty="0" smtClean="0"/>
              <a:t>UNAIDS</a:t>
            </a:r>
            <a:r>
              <a:rPr lang="en-ZA" dirty="0"/>
              <a:t>, UNDP, UNDSS, UNEP, UNESCO, UNFPA, UNOPS and UN Women. </a:t>
            </a:r>
            <a:endParaRPr lang="en-US" dirty="0"/>
          </a:p>
        </p:txBody>
      </p:sp>
    </p:spTree>
    <p:extLst>
      <p:ext uri="{BB962C8B-B14F-4D97-AF65-F5344CB8AC3E}">
        <p14:creationId xmlns:p14="http://schemas.microsoft.com/office/powerpoint/2010/main" val="123218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90500"/>
            <a:ext cx="8229600" cy="1143000"/>
          </a:xfrm>
        </p:spPr>
        <p:txBody>
          <a:bodyPr>
            <a:normAutofit/>
          </a:bodyPr>
          <a:lstStyle/>
          <a:p>
            <a:pPr algn="r"/>
            <a:r>
              <a:rPr lang="en-US" sz="3600" dirty="0">
                <a:solidFill>
                  <a:schemeClr val="bg1"/>
                </a:solidFill>
              </a:rPr>
              <a:t>Cost Benefit- Monetary &amp; Labor</a:t>
            </a:r>
          </a:p>
        </p:txBody>
      </p:sp>
      <p:pic>
        <p:nvPicPr>
          <p:cNvPr id="1025"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24" r="12447" b="6329"/>
          <a:stretch/>
        </p:blipFill>
        <p:spPr bwMode="auto">
          <a:xfrm>
            <a:off x="762000" y="1552162"/>
            <a:ext cx="7696200" cy="226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406" r="13381" b="78354"/>
          <a:stretch/>
        </p:blipFill>
        <p:spPr bwMode="auto">
          <a:xfrm>
            <a:off x="762000" y="4114800"/>
            <a:ext cx="7619999" cy="178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663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07584" y="-175746"/>
            <a:ext cx="8229600" cy="1143000"/>
          </a:xfrm>
        </p:spPr>
        <p:txBody>
          <a:bodyPr>
            <a:normAutofit/>
          </a:bodyPr>
          <a:lstStyle/>
          <a:p>
            <a:pPr algn="r"/>
            <a:r>
              <a:rPr lang="en-US" sz="3600" dirty="0" smtClean="0">
                <a:solidFill>
                  <a:schemeClr val="bg1"/>
                </a:solidFill>
              </a:rPr>
              <a:t>Brazil-Single Service Window</a:t>
            </a:r>
            <a:endParaRPr lang="en-US" sz="3600" dirty="0">
              <a:solidFill>
                <a:schemeClr val="bg1"/>
              </a:solidFill>
            </a:endParaRPr>
          </a:p>
        </p:txBody>
      </p:sp>
      <p:grpSp>
        <p:nvGrpSpPr>
          <p:cNvPr id="6" name="Group 5"/>
          <p:cNvGrpSpPr/>
          <p:nvPr/>
        </p:nvGrpSpPr>
        <p:grpSpPr>
          <a:xfrm>
            <a:off x="457200" y="1600200"/>
            <a:ext cx="8229600" cy="4648200"/>
            <a:chOff x="457200" y="2209800"/>
            <a:chExt cx="8229600" cy="3314700"/>
          </a:xfrm>
        </p:grpSpPr>
        <p:sp>
          <p:nvSpPr>
            <p:cNvPr id="7" name="Rectangle 6"/>
            <p:cNvSpPr/>
            <p:nvPr/>
          </p:nvSpPr>
          <p:spPr>
            <a:xfrm>
              <a:off x="457200" y="2324100"/>
              <a:ext cx="2819400" cy="1905000"/>
            </a:xfrm>
            <a:prstGeom prst="rect">
              <a:avLst/>
            </a:prstGeom>
            <a:solidFill>
              <a:srgbClr val="1F497D">
                <a:lumMod val="5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rPr>
                <a:t>Single Service Window</a:t>
              </a:r>
            </a:p>
          </p:txBody>
        </p:sp>
        <p:sp>
          <p:nvSpPr>
            <p:cNvPr id="8" name="Rectangle 7"/>
            <p:cNvSpPr/>
            <p:nvPr/>
          </p:nvSpPr>
          <p:spPr>
            <a:xfrm>
              <a:off x="3657600" y="2650667"/>
              <a:ext cx="5029200" cy="381000"/>
            </a:xfrm>
            <a:prstGeom prst="rect">
              <a:avLst/>
            </a:prstGeom>
            <a:solidFill>
              <a:srgbClr val="1F497D">
                <a:lumMod val="60000"/>
                <a:lumOff val="40000"/>
              </a:srgbClr>
            </a:solidFill>
            <a:ln w="25400" cap="flat" cmpd="sng" algn="ctr">
              <a:solidFill>
                <a:srgbClr val="4F81BD">
                  <a:shade val="50000"/>
                </a:srgbClr>
              </a:solidFill>
              <a:prstDash val="solid"/>
            </a:ln>
            <a:effectLst/>
          </p:spPr>
          <p:txBody>
            <a:bodyPr rtlCol="0" anchor="t" anchorCtr="0"/>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Cap. dedicated Common Operations- free up agency cap.</a:t>
              </a:r>
            </a:p>
          </p:txBody>
        </p:sp>
        <p:sp>
          <p:nvSpPr>
            <p:cNvPr id="9" name="Rectangle 8"/>
            <p:cNvSpPr/>
            <p:nvPr/>
          </p:nvSpPr>
          <p:spPr>
            <a:xfrm>
              <a:off x="3657600" y="2209800"/>
              <a:ext cx="5029200" cy="381000"/>
            </a:xfrm>
            <a:prstGeom prst="rect">
              <a:avLst/>
            </a:prstGeom>
            <a:solidFill>
              <a:srgbClr val="1F497D">
                <a:lumMod val="75000"/>
              </a:srgbClr>
            </a:solidFill>
            <a:ln w="25400" cap="flat" cmpd="sng" algn="ctr">
              <a:solidFill>
                <a:srgbClr val="4F81BD">
                  <a:shade val="50000"/>
                </a:srgbClr>
              </a:solidFill>
              <a:prstDash val="solid"/>
            </a:ln>
            <a:effectLst/>
          </p:spPr>
          <p:txBody>
            <a:bodyPr rtlCol="0" anchor="t" anchorCtr="0"/>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rPr>
                <a:t>Single rule set for clients- simplification, transparency</a:t>
              </a:r>
            </a:p>
          </p:txBody>
        </p:sp>
        <p:sp>
          <p:nvSpPr>
            <p:cNvPr id="10" name="Rectangle 9"/>
            <p:cNvSpPr/>
            <p:nvPr/>
          </p:nvSpPr>
          <p:spPr>
            <a:xfrm>
              <a:off x="3657599" y="3086098"/>
              <a:ext cx="5029200" cy="381000"/>
            </a:xfrm>
            <a:prstGeom prst="rect">
              <a:avLst/>
            </a:prstGeom>
            <a:solidFill>
              <a:srgbClr val="1F497D">
                <a:lumMod val="40000"/>
                <a:lumOff val="60000"/>
              </a:srgbClr>
            </a:solidFill>
            <a:ln w="25400" cap="flat" cmpd="sng" algn="ctr">
              <a:solidFill>
                <a:srgbClr val="4F81BD">
                  <a:shade val="50000"/>
                </a:srgbClr>
              </a:solidFill>
              <a:prstDash val="solid"/>
            </a:ln>
            <a:effectLst/>
          </p:spPr>
          <p:txBody>
            <a:bodyPr rtlCol="0" anchor="t" anchorCtr="0"/>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Reduced cost ( leverage common volumes for services)</a:t>
              </a:r>
            </a:p>
          </p:txBody>
        </p:sp>
        <p:sp>
          <p:nvSpPr>
            <p:cNvPr id="11" name="Rectangle 10"/>
            <p:cNvSpPr/>
            <p:nvPr/>
          </p:nvSpPr>
          <p:spPr>
            <a:xfrm>
              <a:off x="3657599" y="3521528"/>
              <a:ext cx="5029200" cy="381000"/>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tlCol="0" anchor="t" anchorCtr="0"/>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Less process duplication (contract, client/supplier man</a:t>
              </a:r>
            </a:p>
          </p:txBody>
        </p:sp>
        <p:sp>
          <p:nvSpPr>
            <p:cNvPr id="12" name="Rectangle 11"/>
            <p:cNvSpPr/>
            <p:nvPr/>
          </p:nvSpPr>
          <p:spPr>
            <a:xfrm>
              <a:off x="3656238" y="3959678"/>
              <a:ext cx="5029200" cy="381000"/>
            </a:xfrm>
            <a:prstGeom prst="rect">
              <a:avLst/>
            </a:prstGeom>
            <a:solidFill>
              <a:sysClr val="window" lastClr="FFFFFF"/>
            </a:solidFill>
            <a:ln w="25400" cap="flat" cmpd="sng" algn="ctr">
              <a:solidFill>
                <a:srgbClr val="4F81BD">
                  <a:shade val="50000"/>
                </a:srgbClr>
              </a:solidFill>
              <a:prstDash val="solid"/>
            </a:ln>
            <a:effectLst/>
          </p:spPr>
          <p:txBody>
            <a:bodyPr rtlCol="0" anchor="t" anchorCtr="0"/>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Independent- Fair prioritization, accountability</a:t>
              </a:r>
            </a:p>
          </p:txBody>
        </p:sp>
        <p:cxnSp>
          <p:nvCxnSpPr>
            <p:cNvPr id="13" name="Straight Connector 12"/>
            <p:cNvCxnSpPr>
              <a:stCxn id="7" idx="3"/>
              <a:endCxn id="10" idx="1"/>
            </p:cNvCxnSpPr>
            <p:nvPr/>
          </p:nvCxnSpPr>
          <p:spPr>
            <a:xfrm flipV="1">
              <a:off x="3276600" y="3276598"/>
              <a:ext cx="380999" cy="2"/>
            </a:xfrm>
            <a:prstGeom prst="line">
              <a:avLst/>
            </a:prstGeom>
            <a:noFill/>
            <a:ln w="9525" cap="flat" cmpd="sng" algn="ctr">
              <a:solidFill>
                <a:srgbClr val="4F81BD">
                  <a:shade val="95000"/>
                  <a:satMod val="105000"/>
                </a:srgbClr>
              </a:solidFill>
              <a:prstDash val="solid"/>
            </a:ln>
            <a:effectLst/>
          </p:spPr>
        </p:cxnSp>
        <p:cxnSp>
          <p:nvCxnSpPr>
            <p:cNvPr id="14" name="Straight Connector 13"/>
            <p:cNvCxnSpPr/>
            <p:nvPr/>
          </p:nvCxnSpPr>
          <p:spPr>
            <a:xfrm>
              <a:off x="3467099" y="2400300"/>
              <a:ext cx="0" cy="1749878"/>
            </a:xfrm>
            <a:prstGeom prst="line">
              <a:avLst/>
            </a:prstGeom>
            <a:noFill/>
            <a:ln w="9525" cap="flat" cmpd="sng" algn="ctr">
              <a:solidFill>
                <a:srgbClr val="4F81BD">
                  <a:shade val="95000"/>
                  <a:satMod val="105000"/>
                </a:srgbClr>
              </a:solidFill>
              <a:prstDash val="solid"/>
            </a:ln>
            <a:effectLst/>
          </p:spPr>
        </p:cxnSp>
        <p:cxnSp>
          <p:nvCxnSpPr>
            <p:cNvPr id="15" name="Straight Connector 14"/>
            <p:cNvCxnSpPr>
              <a:endCxn id="9" idx="1"/>
            </p:cNvCxnSpPr>
            <p:nvPr/>
          </p:nvCxnSpPr>
          <p:spPr>
            <a:xfrm>
              <a:off x="3467099" y="2400300"/>
              <a:ext cx="190501" cy="0"/>
            </a:xfrm>
            <a:prstGeom prst="line">
              <a:avLst/>
            </a:prstGeom>
            <a:noFill/>
            <a:ln w="9525" cap="flat" cmpd="sng" algn="ctr">
              <a:solidFill>
                <a:srgbClr val="4F81BD">
                  <a:shade val="95000"/>
                  <a:satMod val="105000"/>
                </a:srgbClr>
              </a:solidFill>
              <a:prstDash val="solid"/>
            </a:ln>
            <a:effectLst/>
          </p:spPr>
        </p:cxnSp>
        <p:cxnSp>
          <p:nvCxnSpPr>
            <p:cNvPr id="16" name="Straight Connector 15"/>
            <p:cNvCxnSpPr>
              <a:endCxn id="8" idx="1"/>
            </p:cNvCxnSpPr>
            <p:nvPr/>
          </p:nvCxnSpPr>
          <p:spPr>
            <a:xfrm>
              <a:off x="3467099" y="2841167"/>
              <a:ext cx="190501" cy="0"/>
            </a:xfrm>
            <a:prstGeom prst="line">
              <a:avLst/>
            </a:prstGeom>
            <a:noFill/>
            <a:ln w="9525" cap="flat" cmpd="sng" algn="ctr">
              <a:solidFill>
                <a:srgbClr val="4F81BD">
                  <a:shade val="95000"/>
                  <a:satMod val="105000"/>
                </a:srgbClr>
              </a:solidFill>
              <a:prstDash val="solid"/>
            </a:ln>
            <a:effectLst/>
          </p:spPr>
        </p:cxnSp>
        <p:cxnSp>
          <p:nvCxnSpPr>
            <p:cNvPr id="17" name="Straight Connector 16"/>
            <p:cNvCxnSpPr>
              <a:endCxn id="11" idx="1"/>
            </p:cNvCxnSpPr>
            <p:nvPr/>
          </p:nvCxnSpPr>
          <p:spPr>
            <a:xfrm>
              <a:off x="3467099" y="3712028"/>
              <a:ext cx="190500" cy="0"/>
            </a:xfrm>
            <a:prstGeom prst="line">
              <a:avLst/>
            </a:prstGeom>
            <a:noFill/>
            <a:ln w="9525" cap="flat" cmpd="sng" algn="ctr">
              <a:solidFill>
                <a:srgbClr val="4F81BD">
                  <a:shade val="95000"/>
                  <a:satMod val="105000"/>
                </a:srgbClr>
              </a:solidFill>
              <a:prstDash val="solid"/>
            </a:ln>
            <a:effectLst/>
          </p:spPr>
        </p:cxnSp>
        <p:cxnSp>
          <p:nvCxnSpPr>
            <p:cNvPr id="18" name="Straight Connector 17"/>
            <p:cNvCxnSpPr>
              <a:endCxn id="12" idx="1"/>
            </p:cNvCxnSpPr>
            <p:nvPr/>
          </p:nvCxnSpPr>
          <p:spPr>
            <a:xfrm>
              <a:off x="3467099" y="4150178"/>
              <a:ext cx="189139" cy="0"/>
            </a:xfrm>
            <a:prstGeom prst="line">
              <a:avLst/>
            </a:prstGeom>
            <a:noFill/>
            <a:ln w="9525" cap="flat" cmpd="sng" algn="ctr">
              <a:solidFill>
                <a:srgbClr val="4F81BD">
                  <a:shade val="95000"/>
                  <a:satMod val="105000"/>
                </a:srgbClr>
              </a:solidFill>
              <a:prstDash val="solid"/>
            </a:ln>
            <a:effectLst/>
          </p:spPr>
        </p:cxnSp>
        <p:sp>
          <p:nvSpPr>
            <p:cNvPr id="19" name="Rectangle 18"/>
            <p:cNvSpPr/>
            <p:nvPr/>
          </p:nvSpPr>
          <p:spPr>
            <a:xfrm>
              <a:off x="457200" y="4457700"/>
              <a:ext cx="8228238" cy="457200"/>
            </a:xfrm>
            <a:prstGeom prst="rect">
              <a:avLst/>
            </a:prstGeom>
            <a:solidFill>
              <a:srgbClr val="0070C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rPr>
                <a:t>Consolidation- No common operations outside the JoF </a:t>
              </a:r>
            </a:p>
          </p:txBody>
        </p:sp>
        <p:sp>
          <p:nvSpPr>
            <p:cNvPr id="20" name="Rectangle 19"/>
            <p:cNvSpPr/>
            <p:nvPr/>
          </p:nvSpPr>
          <p:spPr>
            <a:xfrm>
              <a:off x="458562" y="5067300"/>
              <a:ext cx="8228238" cy="457200"/>
            </a:xfrm>
            <a:prstGeom prst="rect">
              <a:avLst/>
            </a:prstGeom>
            <a:solidFill>
              <a:srgbClr val="0070C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rPr>
                <a:t>Supplements Agency, Regional and Global service models (different services)</a:t>
              </a:r>
            </a:p>
          </p:txBody>
        </p:sp>
      </p:grpSp>
    </p:spTree>
    <p:extLst>
      <p:ext uri="{BB962C8B-B14F-4D97-AF65-F5344CB8AC3E}">
        <p14:creationId xmlns:p14="http://schemas.microsoft.com/office/powerpoint/2010/main" val="1634793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0" y="1412776"/>
            <a:ext cx="8676456" cy="4680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907584" y="-203042"/>
            <a:ext cx="8229600" cy="1143000"/>
          </a:xfrm>
        </p:spPr>
        <p:txBody>
          <a:bodyPr/>
          <a:lstStyle/>
          <a:p>
            <a:pPr algn="r"/>
            <a:r>
              <a:rPr lang="en-US" sz="3600" dirty="0" smtClean="0">
                <a:solidFill>
                  <a:schemeClr val="bg1"/>
                </a:solidFill>
              </a:rPr>
              <a:t>Brazil- Integrated Service Center</a:t>
            </a:r>
            <a:endParaRPr lang="en-US" sz="3600" dirty="0">
              <a:solidFill>
                <a:schemeClr val="bg1"/>
              </a:solidFill>
            </a:endParaRPr>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0128" y="1124744"/>
            <a:ext cx="8604447"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485570" y="1444134"/>
            <a:ext cx="1440160" cy="369332"/>
          </a:xfrm>
          <a:prstGeom prst="rect">
            <a:avLst/>
          </a:prstGeom>
          <a:noFill/>
        </p:spPr>
        <p:txBody>
          <a:bodyPr wrap="square" rtlCol="0">
            <a:spAutoFit/>
          </a:bodyPr>
          <a:lstStyle/>
          <a:p>
            <a:pPr algn="ctr"/>
            <a:r>
              <a:rPr lang="en-US" b="1" dirty="0" smtClean="0">
                <a:solidFill>
                  <a:srgbClr val="FF0000"/>
                </a:solidFill>
              </a:rPr>
              <a:t>BOS</a:t>
            </a:r>
          </a:p>
        </p:txBody>
      </p:sp>
      <p:sp>
        <p:nvSpPr>
          <p:cNvPr id="7" name="Rectangle 6"/>
          <p:cNvSpPr/>
          <p:nvPr/>
        </p:nvSpPr>
        <p:spPr>
          <a:xfrm>
            <a:off x="687389" y="5661248"/>
            <a:ext cx="2448272" cy="6480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Brazil</a:t>
            </a:r>
            <a:endParaRPr lang="en-US" b="1" dirty="0"/>
          </a:p>
        </p:txBody>
      </p:sp>
      <p:sp>
        <p:nvSpPr>
          <p:cNvPr id="8" name="Rectangle 7"/>
          <p:cNvSpPr/>
          <p:nvPr/>
        </p:nvSpPr>
        <p:spPr>
          <a:xfrm>
            <a:off x="3423693" y="5662663"/>
            <a:ext cx="2448272" cy="648072"/>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Copenhagen</a:t>
            </a:r>
            <a:endParaRPr lang="en-US" b="1" dirty="0"/>
          </a:p>
        </p:txBody>
      </p:sp>
      <p:sp>
        <p:nvSpPr>
          <p:cNvPr id="9" name="Rectangle 8"/>
          <p:cNvSpPr/>
          <p:nvPr/>
        </p:nvSpPr>
        <p:spPr>
          <a:xfrm>
            <a:off x="6193247" y="5661248"/>
            <a:ext cx="24482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Viet Nam</a:t>
            </a:r>
            <a:endParaRPr lang="en-US" b="1" dirty="0"/>
          </a:p>
        </p:txBody>
      </p:sp>
      <p:sp>
        <p:nvSpPr>
          <p:cNvPr id="10" name="TextBox 9"/>
          <p:cNvSpPr txBox="1"/>
          <p:nvPr/>
        </p:nvSpPr>
        <p:spPr>
          <a:xfrm rot="2178884">
            <a:off x="2592287" y="2383991"/>
            <a:ext cx="3491880" cy="646331"/>
          </a:xfrm>
          <a:prstGeom prst="rect">
            <a:avLst/>
          </a:prstGeom>
          <a:solidFill>
            <a:schemeClr val="bg1"/>
          </a:solidFill>
          <a:ln>
            <a:solidFill>
              <a:schemeClr val="accent1">
                <a:shade val="50000"/>
                <a:shade val="75000"/>
                <a:lumMod val="80000"/>
              </a:schemeClr>
            </a:solidFill>
          </a:ln>
        </p:spPr>
        <p:txBody>
          <a:bodyPr wrap="square" rtlCol="0">
            <a:spAutoFit/>
          </a:bodyPr>
          <a:lstStyle/>
          <a:p>
            <a:pPr algn="ctr"/>
            <a:r>
              <a:rPr lang="en-US" b="1" dirty="0" smtClean="0">
                <a:solidFill>
                  <a:srgbClr val="FF0000"/>
                </a:solidFill>
              </a:rPr>
              <a:t>-- NOTE --</a:t>
            </a:r>
          </a:p>
          <a:p>
            <a:pPr algn="ctr"/>
            <a:r>
              <a:rPr lang="en-US" b="1" dirty="0" smtClean="0">
                <a:solidFill>
                  <a:srgbClr val="FF0000"/>
                </a:solidFill>
              </a:rPr>
              <a:t>ISC NOT FOR ALL COUNTRIES</a:t>
            </a:r>
            <a:endParaRPr lang="en-US" b="1" dirty="0">
              <a:solidFill>
                <a:srgbClr val="FF0000"/>
              </a:solidFill>
            </a:endParaRPr>
          </a:p>
        </p:txBody>
      </p:sp>
    </p:spTree>
    <p:extLst>
      <p:ext uri="{BB962C8B-B14F-4D97-AF65-F5344CB8AC3E}">
        <p14:creationId xmlns:p14="http://schemas.microsoft.com/office/powerpoint/2010/main" val="397819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
                                        </p:tgtEl>
                                        <p:attrNameLst>
                                          <p:attrName>ppt_x</p:attrName>
                                          <p:attrName>ppt_y</p:attrName>
                                        </p:attrNameLst>
                                      </p:cBhvr>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8"/>
                                        </p:tgtEl>
                                        <p:attrNameLst>
                                          <p:attrName>ppt_x</p:attrName>
                                          <p:attrName>ppt_y</p:attrName>
                                        </p:attrNameLst>
                                      </p:cBhvr>
                                    </p:animMotion>
                                    <p:animRot by="1500000">
                                      <p:cBhvr>
                                        <p:cTn id="13" dur="125" fill="hold">
                                          <p:stCondLst>
                                            <p:cond delay="0"/>
                                          </p:stCondLst>
                                        </p:cTn>
                                        <p:tgtEl>
                                          <p:spTgt spid="8"/>
                                        </p:tgtEl>
                                        <p:attrNameLst>
                                          <p:attrName>r</p:attrName>
                                        </p:attrNameLst>
                                      </p:cBhvr>
                                    </p:animRot>
                                    <p:animRot by="-1500000">
                                      <p:cBhvr>
                                        <p:cTn id="14" dur="125" fill="hold">
                                          <p:stCondLst>
                                            <p:cond delay="125"/>
                                          </p:stCondLst>
                                        </p:cTn>
                                        <p:tgtEl>
                                          <p:spTgt spid="8"/>
                                        </p:tgtEl>
                                        <p:attrNameLst>
                                          <p:attrName>r</p:attrName>
                                        </p:attrNameLst>
                                      </p:cBhvr>
                                    </p:animRot>
                                    <p:animRot by="-1500000">
                                      <p:cBhvr>
                                        <p:cTn id="15" dur="125" fill="hold">
                                          <p:stCondLst>
                                            <p:cond delay="250"/>
                                          </p:stCondLst>
                                        </p:cTn>
                                        <p:tgtEl>
                                          <p:spTgt spid="8"/>
                                        </p:tgtEl>
                                        <p:attrNameLst>
                                          <p:attrName>r</p:attrName>
                                        </p:attrNameLst>
                                      </p:cBhvr>
                                    </p:animRot>
                                    <p:animRot by="1500000">
                                      <p:cBhvr>
                                        <p:cTn id="16" dur="125" fill="hold">
                                          <p:stCondLst>
                                            <p:cond delay="375"/>
                                          </p:stCondLst>
                                        </p:cTn>
                                        <p:tgtEl>
                                          <p:spTgt spid="8"/>
                                        </p:tgtEl>
                                        <p:attrNameLst>
                                          <p:attrName>r</p:attrName>
                                        </p:attrNameLst>
                                      </p:cBhvr>
                                    </p:animRot>
                                  </p:childTnLst>
                                </p:cTn>
                              </p:par>
                              <p:par>
                                <p:cTn id="17" presetID="34" presetClass="emph" presetSubtype="0" fill="hold" grpId="0"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9"/>
                                        </p:tgtEl>
                                        <p:attrNameLst>
                                          <p:attrName>ppt_x</p:attrName>
                                          <p:attrName>ppt_y</p:attrName>
                                        </p:attrNameLst>
                                      </p:cBhvr>
                                    </p:animMotion>
                                    <p:animRot by="1500000">
                                      <p:cBhvr>
                                        <p:cTn id="19" dur="125" fill="hold">
                                          <p:stCondLst>
                                            <p:cond delay="0"/>
                                          </p:stCondLst>
                                        </p:cTn>
                                        <p:tgtEl>
                                          <p:spTgt spid="9"/>
                                        </p:tgtEl>
                                        <p:attrNameLst>
                                          <p:attrName>r</p:attrName>
                                        </p:attrNameLst>
                                      </p:cBhvr>
                                    </p:animRot>
                                    <p:animRot by="-1500000">
                                      <p:cBhvr>
                                        <p:cTn id="20" dur="125" fill="hold">
                                          <p:stCondLst>
                                            <p:cond delay="125"/>
                                          </p:stCondLst>
                                        </p:cTn>
                                        <p:tgtEl>
                                          <p:spTgt spid="9"/>
                                        </p:tgtEl>
                                        <p:attrNameLst>
                                          <p:attrName>r</p:attrName>
                                        </p:attrNameLst>
                                      </p:cBhvr>
                                    </p:animRot>
                                    <p:animRot by="-1500000">
                                      <p:cBhvr>
                                        <p:cTn id="21" dur="125" fill="hold">
                                          <p:stCondLst>
                                            <p:cond delay="250"/>
                                          </p:stCondLst>
                                        </p:cTn>
                                        <p:tgtEl>
                                          <p:spTgt spid="9"/>
                                        </p:tgtEl>
                                        <p:attrNameLst>
                                          <p:attrName>r</p:attrName>
                                        </p:attrNameLst>
                                      </p:cBhvr>
                                    </p:animRot>
                                    <p:animRot by="1500000">
                                      <p:cBhvr>
                                        <p:cTn id="22" dur="125" fill="hold">
                                          <p:stCondLst>
                                            <p:cond delay="375"/>
                                          </p:stCondLst>
                                        </p:cTn>
                                        <p:tgtEl>
                                          <p:spTgt spid="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80">
                                          <p:stCondLst>
                                            <p:cond delay="0"/>
                                          </p:stCondLst>
                                        </p:cTn>
                                        <p:tgtEl>
                                          <p:spTgt spid="10"/>
                                        </p:tgtEl>
                                      </p:cBhvr>
                                    </p:animEffect>
                                    <p:anim calcmode="lin" valueType="num">
                                      <p:cBhvr>
                                        <p:cTn id="2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3" dur="26">
                                          <p:stCondLst>
                                            <p:cond delay="650"/>
                                          </p:stCondLst>
                                        </p:cTn>
                                        <p:tgtEl>
                                          <p:spTgt spid="10"/>
                                        </p:tgtEl>
                                      </p:cBhvr>
                                      <p:to x="100000" y="60000"/>
                                    </p:animScale>
                                    <p:animScale>
                                      <p:cBhvr>
                                        <p:cTn id="34" dur="166" decel="50000">
                                          <p:stCondLst>
                                            <p:cond delay="676"/>
                                          </p:stCondLst>
                                        </p:cTn>
                                        <p:tgtEl>
                                          <p:spTgt spid="10"/>
                                        </p:tgtEl>
                                      </p:cBhvr>
                                      <p:to x="100000" y="100000"/>
                                    </p:animScale>
                                    <p:animScale>
                                      <p:cBhvr>
                                        <p:cTn id="35" dur="26">
                                          <p:stCondLst>
                                            <p:cond delay="1312"/>
                                          </p:stCondLst>
                                        </p:cTn>
                                        <p:tgtEl>
                                          <p:spTgt spid="10"/>
                                        </p:tgtEl>
                                      </p:cBhvr>
                                      <p:to x="100000" y="80000"/>
                                    </p:animScale>
                                    <p:animScale>
                                      <p:cBhvr>
                                        <p:cTn id="36" dur="166" decel="50000">
                                          <p:stCondLst>
                                            <p:cond delay="1338"/>
                                          </p:stCondLst>
                                        </p:cTn>
                                        <p:tgtEl>
                                          <p:spTgt spid="10"/>
                                        </p:tgtEl>
                                      </p:cBhvr>
                                      <p:to x="100000" y="100000"/>
                                    </p:animScale>
                                    <p:animScale>
                                      <p:cBhvr>
                                        <p:cTn id="37" dur="26">
                                          <p:stCondLst>
                                            <p:cond delay="1642"/>
                                          </p:stCondLst>
                                        </p:cTn>
                                        <p:tgtEl>
                                          <p:spTgt spid="10"/>
                                        </p:tgtEl>
                                      </p:cBhvr>
                                      <p:to x="100000" y="90000"/>
                                    </p:animScale>
                                    <p:animScale>
                                      <p:cBhvr>
                                        <p:cTn id="38" dur="166" decel="50000">
                                          <p:stCondLst>
                                            <p:cond delay="1668"/>
                                          </p:stCondLst>
                                        </p:cTn>
                                        <p:tgtEl>
                                          <p:spTgt spid="10"/>
                                        </p:tgtEl>
                                      </p:cBhvr>
                                      <p:to x="100000" y="100000"/>
                                    </p:animScale>
                                    <p:animScale>
                                      <p:cBhvr>
                                        <p:cTn id="39" dur="26">
                                          <p:stCondLst>
                                            <p:cond delay="1808"/>
                                          </p:stCondLst>
                                        </p:cTn>
                                        <p:tgtEl>
                                          <p:spTgt spid="10"/>
                                        </p:tgtEl>
                                      </p:cBhvr>
                                      <p:to x="100000" y="95000"/>
                                    </p:animScale>
                                    <p:animScale>
                                      <p:cBhvr>
                                        <p:cTn id="4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212"/>
            <a:ext cx="8229600" cy="792162"/>
          </a:xfrm>
        </p:spPr>
        <p:txBody>
          <a:bodyPr>
            <a:normAutofit/>
          </a:bodyPr>
          <a:lstStyle/>
          <a:p>
            <a:pPr algn="r"/>
            <a:r>
              <a:rPr lang="en-US" sz="3600" dirty="0">
                <a:solidFill>
                  <a:schemeClr val="bg1"/>
                </a:solidFill>
              </a:rPr>
              <a:t>Regulatory Framework</a:t>
            </a:r>
          </a:p>
        </p:txBody>
      </p:sp>
      <p:pic>
        <p:nvPicPr>
          <p:cNvPr id="4" name="Picture 3"/>
          <p:cNvPicPr/>
          <p:nvPr/>
        </p:nvPicPr>
        <p:blipFill>
          <a:blip r:embed="rId3" cstate="print"/>
          <a:srcRect/>
          <a:stretch>
            <a:fillRect/>
          </a:stretch>
        </p:blipFill>
        <p:spPr bwMode="auto">
          <a:xfrm>
            <a:off x="762000" y="1066800"/>
            <a:ext cx="7696200" cy="4876800"/>
          </a:xfrm>
          <a:prstGeom prst="rect">
            <a:avLst/>
          </a:prstGeom>
          <a:noFill/>
          <a:ln w="9525">
            <a:noFill/>
            <a:miter lim="800000"/>
            <a:headEnd/>
            <a:tailEnd/>
          </a:ln>
        </p:spPr>
      </p:pic>
    </p:spTree>
    <p:extLst>
      <p:ext uri="{BB962C8B-B14F-4D97-AF65-F5344CB8AC3E}">
        <p14:creationId xmlns:p14="http://schemas.microsoft.com/office/powerpoint/2010/main" val="47415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800" b="1" dirty="0" smtClean="0"/>
              <a:t>But </a:t>
            </a:r>
            <a:r>
              <a:rPr lang="en-US" sz="4800" b="1" dirty="0"/>
              <a:t>do they do anything at HQ?</a:t>
            </a:r>
            <a:endParaRPr lang="en-US" sz="4800" b="1" dirty="0" smtClean="0"/>
          </a:p>
        </p:txBody>
      </p:sp>
    </p:spTree>
    <p:extLst>
      <p:ext uri="{BB962C8B-B14F-4D97-AF65-F5344CB8AC3E}">
        <p14:creationId xmlns:p14="http://schemas.microsoft.com/office/powerpoint/2010/main" val="1164441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6629400" cy="762000"/>
          </a:xfrm>
        </p:spPr>
        <p:txBody>
          <a:bodyPr/>
          <a:lstStyle/>
          <a:p>
            <a:r>
              <a:rPr lang="en-US" dirty="0" smtClean="0">
                <a:solidFill>
                  <a:schemeClr val="bg1"/>
                </a:solidFill>
              </a:rPr>
              <a:t>Most popular CS (2016)</a:t>
            </a:r>
            <a:endParaRPr lang="en-US" dirty="0">
              <a:solidFill>
                <a:schemeClr val="bg1"/>
              </a:solidFill>
            </a:endParaRPr>
          </a:p>
        </p:txBody>
      </p:sp>
      <p:pic>
        <p:nvPicPr>
          <p:cNvPr id="45058" name="Picture 2"/>
          <p:cNvPicPr>
            <a:picLocks noChangeAspect="1" noChangeArrowheads="1"/>
          </p:cNvPicPr>
          <p:nvPr/>
        </p:nvPicPr>
        <p:blipFill>
          <a:blip r:embed="rId3" cstate="print"/>
          <a:srcRect/>
          <a:stretch>
            <a:fillRect/>
          </a:stretch>
        </p:blipFill>
        <p:spPr bwMode="auto">
          <a:xfrm>
            <a:off x="228600" y="838200"/>
            <a:ext cx="8686800" cy="5943600"/>
          </a:xfrm>
          <a:prstGeom prst="rect">
            <a:avLst/>
          </a:prstGeom>
          <a:noFill/>
          <a:ln w="9525">
            <a:noFill/>
            <a:miter lim="800000"/>
            <a:headEnd/>
            <a:tailEnd/>
          </a:ln>
          <a:effectLst/>
        </p:spPr>
      </p:pic>
      <p:sp>
        <p:nvSpPr>
          <p:cNvPr id="6" name="Rectangle 5"/>
          <p:cNvSpPr/>
          <p:nvPr/>
        </p:nvSpPr>
        <p:spPr>
          <a:xfrm>
            <a:off x="762000" y="1431022"/>
            <a:ext cx="2819400" cy="16917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0" y="1261844"/>
            <a:ext cx="2819400" cy="16917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0" y="2007066"/>
            <a:ext cx="2819400" cy="16917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3398" y="2167855"/>
            <a:ext cx="2819400" cy="16917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0" y="2895600"/>
            <a:ext cx="2819400" cy="16917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2000" y="3505200"/>
            <a:ext cx="2819400" cy="16917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4818077"/>
            <a:ext cx="2819400" cy="16917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0" y="4970477"/>
            <a:ext cx="2819400" cy="16917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62000" y="5156433"/>
            <a:ext cx="2819400" cy="16917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itle 1"/>
          <p:cNvSpPr>
            <a:spLocks noGrp="1"/>
          </p:cNvSpPr>
          <p:nvPr>
            <p:ph type="title"/>
          </p:nvPr>
        </p:nvSpPr>
        <p:spPr>
          <a:xfrm>
            <a:off x="2590800" y="0"/>
            <a:ext cx="6373687" cy="928688"/>
          </a:xfrm>
        </p:spPr>
        <p:txBody>
          <a:bodyPr>
            <a:normAutofit/>
          </a:bodyPr>
          <a:lstStyle/>
          <a:p>
            <a:pPr>
              <a:tabLst>
                <a:tab pos="449263" algn="l"/>
              </a:tabLst>
            </a:pPr>
            <a:r>
              <a:rPr lang="de-DE" sz="2200" dirty="0" smtClean="0">
                <a:solidFill>
                  <a:schemeClr val="bg1"/>
                </a:solidFill>
              </a:rPr>
              <a:t>	Status </a:t>
            </a:r>
            <a:r>
              <a:rPr lang="en-US" sz="2200" dirty="0" smtClean="0">
                <a:solidFill>
                  <a:schemeClr val="bg1"/>
                </a:solidFill>
              </a:rPr>
              <a:t>of </a:t>
            </a:r>
            <a:r>
              <a:rPr lang="en-US" sz="2200" dirty="0">
                <a:solidFill>
                  <a:schemeClr val="bg1"/>
                </a:solidFill>
              </a:rPr>
              <a:t>implementation </a:t>
            </a:r>
            <a:r>
              <a:rPr lang="en-US" sz="2200" dirty="0" smtClean="0">
                <a:solidFill>
                  <a:schemeClr val="bg1"/>
                </a:solidFill>
              </a:rPr>
              <a:t>of Procurement Network</a:t>
            </a:r>
            <a:r>
              <a:rPr lang="en-US" sz="2200" dirty="0">
                <a:solidFill>
                  <a:schemeClr val="bg1"/>
                </a:solidFill>
              </a:rPr>
              <a:t> </a:t>
            </a:r>
            <a:r>
              <a:rPr lang="en-US" sz="2200" dirty="0" smtClean="0">
                <a:solidFill>
                  <a:schemeClr val="bg1"/>
                </a:solidFill>
              </a:rPr>
              <a:t>recommendations (</a:t>
            </a:r>
            <a:r>
              <a:rPr lang="en-US" sz="2200" b="1" dirty="0" smtClean="0">
                <a:solidFill>
                  <a:schemeClr val="bg1"/>
                </a:solidFill>
              </a:rPr>
              <a:t>2011, BASELINE</a:t>
            </a:r>
            <a:r>
              <a:rPr lang="en-US" sz="2200" dirty="0" smtClean="0">
                <a:solidFill>
                  <a:schemeClr val="bg1"/>
                </a:solidFill>
              </a:rPr>
              <a:t>)</a:t>
            </a:r>
          </a:p>
        </p:txBody>
      </p:sp>
      <p:graphicFrame>
        <p:nvGraphicFramePr>
          <p:cNvPr id="29" name="Tabelle 10"/>
          <p:cNvGraphicFramePr>
            <a:graphicFrameLocks noGrp="1"/>
          </p:cNvGraphicFramePr>
          <p:nvPr>
            <p:custDataLst>
              <p:tags r:id="rId1"/>
            </p:custDataLst>
            <p:extLst>
              <p:ext uri="{D42A27DB-BD31-4B8C-83A1-F6EECF244321}">
                <p14:modId xmlns:p14="http://schemas.microsoft.com/office/powerpoint/2010/main" val="215128016"/>
              </p:ext>
            </p:extLst>
          </p:nvPr>
        </p:nvGraphicFramePr>
        <p:xfrm>
          <a:off x="219684" y="2510970"/>
          <a:ext cx="8744807" cy="3964745"/>
        </p:xfrm>
        <a:graphic>
          <a:graphicData uri="http://schemas.openxmlformats.org/drawingml/2006/table">
            <a:tbl>
              <a:tblPr firstRow="1" bandRow="1"/>
              <a:tblGrid>
                <a:gridCol w="272347"/>
                <a:gridCol w="498380"/>
                <a:gridCol w="498380"/>
                <a:gridCol w="498380"/>
                <a:gridCol w="498380"/>
                <a:gridCol w="498380"/>
                <a:gridCol w="498380"/>
                <a:gridCol w="498380"/>
                <a:gridCol w="498380"/>
                <a:gridCol w="498380"/>
                <a:gridCol w="498380"/>
                <a:gridCol w="498380"/>
                <a:gridCol w="498380"/>
                <a:gridCol w="498380"/>
                <a:gridCol w="498380"/>
                <a:gridCol w="498380"/>
                <a:gridCol w="498380"/>
                <a:gridCol w="498380"/>
              </a:tblGrid>
              <a:tr h="119418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de-DE" dirty="0">
                        <a:solidFill>
                          <a:schemeClr val="tx1"/>
                        </a:solidFill>
                      </a:endParaRPr>
                    </a:p>
                  </a:txBody>
                  <a:tcPr vert="vert27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err="1">
                          <a:solidFill>
                            <a:schemeClr val="tx1"/>
                          </a:solidFill>
                        </a:rPr>
                        <a:t>AfDB</a:t>
                      </a:r>
                      <a:endParaRPr lang="de-DE" dirty="0">
                        <a:solidFill>
                          <a:schemeClr val="tx1"/>
                        </a:solidFill>
                      </a:endParaRP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FAO</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IFAD</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ILO</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ITU</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PAHO</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UNDP</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UNFPA</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UNHCR</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UNICEF</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UNOPS</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UNRWA</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UN Sec</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WFP</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WHO</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WIPO</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WMO</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r>
              <a:tr h="3218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de-DE" b="1" dirty="0">
                          <a:solidFill>
                            <a:schemeClr val="tx1"/>
                          </a:solidFill>
                        </a:rPr>
                        <a:t>1</a:t>
                      </a:r>
                    </a:p>
                  </a:txBody>
                  <a:tcPr marL="72000" marR="72000" marT="36000" marB="36000">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C0C0"/>
                    </a:solidFill>
                  </a:tcPr>
                </a:tc>
                <a:tc>
                  <a:txBody>
                    <a:bodyPr/>
                    <a:lstStyle/>
                    <a:p>
                      <a:pPr algn="ctr" fontAlgn="ctr"/>
                      <a:r>
                        <a:rPr lang="en-US" sz="1800" b="0" i="0" u="none" strike="noStrike" dirty="0">
                          <a:solidFill>
                            <a:schemeClr val="tx1"/>
                          </a:solidFill>
                          <a:effectLst/>
                          <a:latin typeface="Arial"/>
                        </a:rPr>
                        <a:t>L</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L</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a:solidFill>
                            <a:schemeClr val="tx1"/>
                          </a:solidFill>
                          <a:effectLst/>
                          <a:latin typeface="Arial"/>
                        </a:rPr>
                        <a:t>N</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6E6E6"/>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L</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smtClean="0">
                          <a:solidFill>
                            <a:schemeClr val="tx1"/>
                          </a:solidFill>
                          <a:effectLst/>
                          <a:latin typeface="Arial"/>
                        </a:rPr>
                        <a:t>A</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de-DE" sz="1800" b="0" i="0" u="none" strike="noStrike" dirty="0" smtClean="0">
                          <a:solidFill>
                            <a:schemeClr val="tx1"/>
                          </a:solidFill>
                          <a:effectLst/>
                          <a:latin typeface="Arial"/>
                        </a:rPr>
                        <a:t>A</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L</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a:solidFill>
                            <a:schemeClr val="tx1"/>
                          </a:solidFill>
                          <a:effectLst/>
                          <a:latin typeface="Arial"/>
                        </a:rPr>
                        <a:t>L</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r>
              <a:tr h="3218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de-DE" b="1" dirty="0">
                          <a:solidFill>
                            <a:schemeClr val="tx1"/>
                          </a:solidFill>
                        </a:rPr>
                        <a:t>2</a:t>
                      </a:r>
                    </a:p>
                  </a:txBody>
                  <a:tcPr marL="72000" marR="72000" marT="36000" marB="3600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C0C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N</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6E6E6"/>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smtClean="0">
                          <a:solidFill>
                            <a:schemeClr val="tx1"/>
                          </a:solidFill>
                          <a:effectLst/>
                          <a:latin typeface="Arial"/>
                        </a:rPr>
                        <a:t>A</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smtClean="0">
                          <a:solidFill>
                            <a:schemeClr val="tx1"/>
                          </a:solidFill>
                          <a:effectLst/>
                          <a:latin typeface="Arial"/>
                        </a:rPr>
                        <a:t>A</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smtClean="0">
                          <a:solidFill>
                            <a:schemeClr val="tx1"/>
                          </a:solidFill>
                          <a:effectLst/>
                          <a:latin typeface="Arial"/>
                        </a:rPr>
                        <a:t>A</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r>
              <a:tr h="3218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de-DE" b="1" dirty="0">
                          <a:solidFill>
                            <a:schemeClr val="tx1"/>
                          </a:solidFill>
                        </a:rPr>
                        <a:t>3</a:t>
                      </a:r>
                    </a:p>
                  </a:txBody>
                  <a:tcPr marL="72000" marR="72000" marT="36000" marB="3600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C0C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N</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6E6E6"/>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smtClean="0">
                          <a:solidFill>
                            <a:schemeClr val="tx1"/>
                          </a:solidFill>
                          <a:effectLst/>
                          <a:latin typeface="Arial"/>
                        </a:rPr>
                        <a:t>A</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r>
              <a:tr h="3218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de-DE" b="1" dirty="0">
                          <a:solidFill>
                            <a:schemeClr val="tx1"/>
                          </a:solidFill>
                        </a:rPr>
                        <a:t>4</a:t>
                      </a:r>
                    </a:p>
                  </a:txBody>
                  <a:tcPr marL="72000" marR="72000" marT="36000" marB="3600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C0C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smtClean="0">
                          <a:solidFill>
                            <a:schemeClr val="tx1"/>
                          </a:solidFill>
                          <a:effectLst/>
                          <a:latin typeface="Arial"/>
                        </a:rPr>
                        <a:t>0</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smtClean="0">
                          <a:solidFill>
                            <a:schemeClr val="tx1"/>
                          </a:solidFill>
                          <a:effectLst/>
                          <a:latin typeface="Arial"/>
                        </a:rPr>
                        <a:t>A</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r>
              <a:tr h="3218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de-DE" b="1" dirty="0">
                          <a:solidFill>
                            <a:schemeClr val="tx1"/>
                          </a:solidFill>
                        </a:rPr>
                        <a:t>5</a:t>
                      </a:r>
                    </a:p>
                  </a:txBody>
                  <a:tcPr marL="72000" marR="72000" marT="36000" marB="3600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N</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N</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N</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fontAlgn="ctr"/>
                      <a:r>
                        <a:rPr lang="en-US" sz="1800" b="0" i="0" u="none" strike="noStrike" dirty="0">
                          <a:solidFill>
                            <a:schemeClr val="tx1"/>
                          </a:solidFill>
                          <a:effectLst/>
                          <a:latin typeface="Arial"/>
                        </a:rPr>
                        <a:t>N</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r>
              <a:tr h="321871">
                <a:tc>
                  <a:txBody>
                    <a:bodyPr/>
                    <a:lstStyle/>
                    <a:p>
                      <a:pPr algn="r"/>
                      <a:r>
                        <a:rPr lang="de-DE" b="1" dirty="0" smtClean="0">
                          <a:solidFill>
                            <a:schemeClr val="tx1"/>
                          </a:solidFill>
                        </a:rPr>
                        <a:t>6</a:t>
                      </a:r>
                      <a:endParaRPr lang="de-DE" b="1" dirty="0">
                        <a:solidFill>
                          <a:schemeClr val="tx1"/>
                        </a:solidFill>
                      </a:endParaRPr>
                    </a:p>
                  </a:txBody>
                  <a:tcPr marL="72000" marR="72000" marT="36000" marB="3600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smtClean="0">
                          <a:solidFill>
                            <a:schemeClr val="tx1"/>
                          </a:solidFill>
                          <a:effectLst/>
                          <a:latin typeface="Arial"/>
                        </a:rPr>
                        <a:t>A</a:t>
                      </a:r>
                      <a:endParaRPr lang="en-US" sz="1800" b="0" i="0" u="none" strike="noStrike" dirty="0">
                        <a:solidFill>
                          <a:schemeClr val="tx1"/>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smtClean="0">
                          <a:solidFill>
                            <a:schemeClr val="tx1"/>
                          </a:solidFill>
                          <a:effectLst/>
                          <a:latin typeface="Arial"/>
                        </a:rPr>
                        <a:t>A</a:t>
                      </a:r>
                      <a:endParaRPr lang="en-US" sz="1800" b="0" i="0" u="none" strike="noStrike" dirty="0">
                        <a:solidFill>
                          <a:schemeClr val="tx1"/>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de-DE" sz="1800" b="0" i="0" u="none" strike="noStrike" dirty="0" smtClean="0">
                          <a:solidFill>
                            <a:schemeClr val="tx1"/>
                          </a:solidFill>
                          <a:effectLst/>
                          <a:latin typeface="Arial"/>
                        </a:rPr>
                        <a:t>A</a:t>
                      </a:r>
                      <a:endParaRPr lang="en-US" sz="1800" b="0" i="0" u="none" strike="noStrike" dirty="0">
                        <a:solidFill>
                          <a:schemeClr val="tx1"/>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321871">
                <a:tc>
                  <a:txBody>
                    <a:bodyPr/>
                    <a:lstStyle/>
                    <a:p>
                      <a:pPr algn="r"/>
                      <a:r>
                        <a:rPr lang="de-DE" b="1" dirty="0" smtClean="0">
                          <a:solidFill>
                            <a:schemeClr val="tx1"/>
                          </a:solidFill>
                        </a:rPr>
                        <a:t>7</a:t>
                      </a:r>
                      <a:endParaRPr lang="de-DE" b="1" dirty="0">
                        <a:solidFill>
                          <a:schemeClr val="tx1"/>
                        </a:solidFill>
                      </a:endParaRPr>
                    </a:p>
                  </a:txBody>
                  <a:tcPr marL="72000" marR="72000" marT="36000" marB="3600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smtClean="0">
                          <a:solidFill>
                            <a:schemeClr val="tx1"/>
                          </a:solidFill>
                          <a:effectLst/>
                          <a:latin typeface="Arial"/>
                        </a:rPr>
                        <a:t>A</a:t>
                      </a:r>
                      <a:endParaRPr lang="en-US" sz="1800" b="0" i="0" u="none" strike="noStrike" dirty="0">
                        <a:solidFill>
                          <a:schemeClr val="tx1"/>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smtClean="0">
                          <a:solidFill>
                            <a:schemeClr val="tx1"/>
                          </a:solidFill>
                          <a:effectLst/>
                          <a:latin typeface="Arial"/>
                        </a:rPr>
                        <a:t>A</a:t>
                      </a:r>
                      <a:endParaRPr lang="en-US" sz="1800" b="0" i="0" u="none" strike="noStrike" dirty="0">
                        <a:solidFill>
                          <a:schemeClr val="tx1"/>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smtClean="0">
                          <a:solidFill>
                            <a:schemeClr val="tx1"/>
                          </a:solidFill>
                          <a:effectLst/>
                          <a:latin typeface="Arial"/>
                        </a:rPr>
                        <a:t>A</a:t>
                      </a:r>
                      <a:endParaRPr lang="en-US" sz="1800" b="0" i="0" u="none" strike="noStrike" dirty="0">
                        <a:solidFill>
                          <a:schemeClr val="tx1"/>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321871">
                <a:tc>
                  <a:txBody>
                    <a:bodyPr/>
                    <a:lstStyle/>
                    <a:p>
                      <a:pPr algn="r"/>
                      <a:r>
                        <a:rPr lang="de-DE" b="1" dirty="0" smtClean="0">
                          <a:solidFill>
                            <a:schemeClr val="tx1"/>
                          </a:solidFill>
                        </a:rPr>
                        <a:t>8</a:t>
                      </a:r>
                      <a:endParaRPr lang="de-DE" b="1" dirty="0">
                        <a:solidFill>
                          <a:schemeClr val="tx1"/>
                        </a:solidFill>
                      </a:endParaRPr>
                    </a:p>
                  </a:txBody>
                  <a:tcPr marL="72000" marR="72000" marT="36000" marB="3600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C0C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smtClean="0">
                          <a:solidFill>
                            <a:schemeClr val="tx1"/>
                          </a:solidFill>
                          <a:effectLst/>
                          <a:latin typeface="Arial"/>
                        </a:rPr>
                        <a:t>A</a:t>
                      </a:r>
                      <a:endParaRPr lang="en-US" sz="1800" b="0" i="0" u="none" strike="noStrike" dirty="0">
                        <a:solidFill>
                          <a:schemeClr val="tx1"/>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smtClean="0">
                          <a:solidFill>
                            <a:schemeClr val="tx1"/>
                          </a:solidFill>
                          <a:effectLst/>
                          <a:latin typeface="Arial"/>
                        </a:rPr>
                        <a:t>A</a:t>
                      </a:r>
                      <a:endParaRPr lang="en-US" sz="1800" b="0" i="0" u="none" strike="noStrike" dirty="0">
                        <a:solidFill>
                          <a:schemeClr val="tx1"/>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smtClean="0">
                          <a:solidFill>
                            <a:schemeClr val="tx1"/>
                          </a:solidFill>
                          <a:effectLst/>
                          <a:latin typeface="Arial"/>
                        </a:rPr>
                        <a:t>A</a:t>
                      </a:r>
                      <a:endParaRPr lang="en-US" sz="1800" b="0" i="0" u="none" strike="noStrike" dirty="0">
                        <a:solidFill>
                          <a:schemeClr val="tx1"/>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r>
            </a:tbl>
          </a:graphicData>
        </a:graphic>
      </p:graphicFrame>
      <p:sp>
        <p:nvSpPr>
          <p:cNvPr id="31" name="Rechteck 37"/>
          <p:cNvSpPr/>
          <p:nvPr>
            <p:custDataLst>
              <p:tags r:id="rId2"/>
            </p:custDataLst>
          </p:nvPr>
        </p:nvSpPr>
        <p:spPr bwMode="auto">
          <a:xfrm>
            <a:off x="219684" y="1113645"/>
            <a:ext cx="8744804" cy="1250209"/>
          </a:xfrm>
          <a:prstGeom prst="rect">
            <a:avLst/>
          </a:prstGeom>
          <a:solidFill>
            <a:srgbClr val="FFFFFF"/>
          </a:solidFill>
          <a:ln w="9525" cap="flat" cmpd="sng" algn="ctr">
            <a:solidFill>
              <a:srgbClr val="39393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kern="0" dirty="0">
              <a:solidFill>
                <a:prstClr val="black"/>
              </a:solidFill>
              <a:latin typeface="Times" pitchFamily="1" charset="0"/>
            </a:endParaRPr>
          </a:p>
        </p:txBody>
      </p:sp>
      <p:sp>
        <p:nvSpPr>
          <p:cNvPr id="32" name="Content Placeholder 2"/>
          <p:cNvSpPr txBox="1">
            <a:spLocks/>
          </p:cNvSpPr>
          <p:nvPr>
            <p:custDataLst>
              <p:tags r:id="rId3"/>
            </p:custDataLst>
          </p:nvPr>
        </p:nvSpPr>
        <p:spPr bwMode="auto">
          <a:xfrm>
            <a:off x="278053" y="1176658"/>
            <a:ext cx="6941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Legend:</a:t>
            </a:r>
            <a:endParaRPr lang="de-DE" sz="1400" kern="0" dirty="0">
              <a:solidFill>
                <a:prstClr val="black"/>
              </a:solidFill>
              <a:latin typeface="Arial"/>
            </a:endParaRPr>
          </a:p>
        </p:txBody>
      </p:sp>
      <p:sp>
        <p:nvSpPr>
          <p:cNvPr id="33" name="Rechteck 12"/>
          <p:cNvSpPr/>
          <p:nvPr>
            <p:custDataLst>
              <p:tags r:id="rId4"/>
            </p:custDataLst>
          </p:nvPr>
        </p:nvSpPr>
        <p:spPr bwMode="auto">
          <a:xfrm>
            <a:off x="1113890" y="1142829"/>
            <a:ext cx="350880" cy="274813"/>
          </a:xfrm>
          <a:prstGeom prst="rect">
            <a:avLst/>
          </a:prstGeom>
          <a:solidFill>
            <a:srgbClr val="C0000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de-DE" sz="1400" kern="0" dirty="0">
                <a:solidFill>
                  <a:prstClr val="black"/>
                </a:solidFill>
                <a:latin typeface="Arial"/>
              </a:rPr>
              <a:t>A</a:t>
            </a:r>
          </a:p>
        </p:txBody>
      </p:sp>
      <p:sp>
        <p:nvSpPr>
          <p:cNvPr id="34" name="Content Placeholder 2"/>
          <p:cNvSpPr txBox="1">
            <a:spLocks/>
          </p:cNvSpPr>
          <p:nvPr>
            <p:custDataLst>
              <p:tags r:id="rId5"/>
            </p:custDataLst>
          </p:nvPr>
        </p:nvSpPr>
        <p:spPr bwMode="auto">
          <a:xfrm>
            <a:off x="1590429" y="1176659"/>
            <a:ext cx="1203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Action </a:t>
            </a:r>
            <a:r>
              <a:rPr lang="de-DE" sz="1400" kern="0" dirty="0" smtClean="0">
                <a:solidFill>
                  <a:prstClr val="black"/>
                </a:solidFill>
                <a:latin typeface="Arial"/>
              </a:rPr>
              <a:t>required</a:t>
            </a:r>
            <a:endParaRPr lang="de-DE" sz="1400" kern="0" dirty="0">
              <a:solidFill>
                <a:prstClr val="black"/>
              </a:solidFill>
              <a:latin typeface="Arial"/>
            </a:endParaRPr>
          </a:p>
        </p:txBody>
      </p:sp>
      <p:sp>
        <p:nvSpPr>
          <p:cNvPr id="35" name="Rechteck 16"/>
          <p:cNvSpPr/>
          <p:nvPr>
            <p:custDataLst>
              <p:tags r:id="rId6"/>
            </p:custDataLst>
          </p:nvPr>
        </p:nvSpPr>
        <p:spPr bwMode="auto">
          <a:xfrm>
            <a:off x="1113890" y="1441146"/>
            <a:ext cx="350880" cy="274813"/>
          </a:xfrm>
          <a:prstGeom prst="rect">
            <a:avLst/>
          </a:prstGeom>
          <a:solidFill>
            <a:srgbClr val="FFDA3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de-DE" sz="1400" kern="0" dirty="0">
                <a:solidFill>
                  <a:prstClr val="black"/>
                </a:solidFill>
                <a:latin typeface="Arial"/>
              </a:rPr>
              <a:t>L</a:t>
            </a:r>
          </a:p>
        </p:txBody>
      </p:sp>
      <p:sp>
        <p:nvSpPr>
          <p:cNvPr id="36" name="Content Placeholder 2"/>
          <p:cNvSpPr txBox="1">
            <a:spLocks/>
          </p:cNvSpPr>
          <p:nvPr>
            <p:custDataLst>
              <p:tags r:id="rId7"/>
            </p:custDataLst>
          </p:nvPr>
        </p:nvSpPr>
        <p:spPr bwMode="auto">
          <a:xfrm>
            <a:off x="1590429" y="1475112"/>
            <a:ext cx="25760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Limited action </a:t>
            </a:r>
            <a:r>
              <a:rPr lang="de-DE" sz="1400" kern="0" dirty="0" smtClean="0">
                <a:solidFill>
                  <a:prstClr val="black"/>
                </a:solidFill>
                <a:latin typeface="Arial"/>
              </a:rPr>
              <a:t>required / initiated</a:t>
            </a:r>
            <a:endParaRPr lang="de-DE" sz="1400" kern="0" dirty="0">
              <a:solidFill>
                <a:prstClr val="black"/>
              </a:solidFill>
              <a:latin typeface="Arial"/>
            </a:endParaRPr>
          </a:p>
        </p:txBody>
      </p:sp>
      <p:sp>
        <p:nvSpPr>
          <p:cNvPr id="37" name="Rechteck 18"/>
          <p:cNvSpPr/>
          <p:nvPr>
            <p:custDataLst>
              <p:tags r:id="rId8"/>
            </p:custDataLst>
          </p:nvPr>
        </p:nvSpPr>
        <p:spPr bwMode="auto">
          <a:xfrm>
            <a:off x="1113890" y="1739462"/>
            <a:ext cx="350880" cy="274813"/>
          </a:xfrm>
          <a:prstGeom prst="rect">
            <a:avLst/>
          </a:prstGeom>
          <a:solidFill>
            <a:srgbClr val="00B05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de-DE" sz="1400" kern="0" dirty="0">
                <a:solidFill>
                  <a:prstClr val="black"/>
                </a:solidFill>
                <a:latin typeface="Arial"/>
              </a:rPr>
              <a:t>0</a:t>
            </a:r>
          </a:p>
        </p:txBody>
      </p:sp>
      <p:sp>
        <p:nvSpPr>
          <p:cNvPr id="38" name="Content Placeholder 2"/>
          <p:cNvSpPr txBox="1">
            <a:spLocks/>
          </p:cNvSpPr>
          <p:nvPr>
            <p:custDataLst>
              <p:tags r:id="rId9"/>
            </p:custDataLst>
          </p:nvPr>
        </p:nvSpPr>
        <p:spPr bwMode="auto">
          <a:xfrm>
            <a:off x="1590429" y="1773428"/>
            <a:ext cx="14619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No </a:t>
            </a:r>
            <a:r>
              <a:rPr lang="de-DE" sz="1400" kern="0" dirty="0" err="1">
                <a:solidFill>
                  <a:prstClr val="black"/>
                </a:solidFill>
                <a:latin typeface="Arial"/>
              </a:rPr>
              <a:t>action</a:t>
            </a:r>
            <a:r>
              <a:rPr lang="de-DE" sz="1400" kern="0" dirty="0">
                <a:solidFill>
                  <a:prstClr val="black"/>
                </a:solidFill>
                <a:latin typeface="Arial"/>
              </a:rPr>
              <a:t> </a:t>
            </a:r>
            <a:r>
              <a:rPr lang="de-DE" sz="1400" kern="0" dirty="0" err="1">
                <a:solidFill>
                  <a:prstClr val="black"/>
                </a:solidFill>
                <a:latin typeface="Arial"/>
              </a:rPr>
              <a:t>required</a:t>
            </a:r>
            <a:endParaRPr lang="de-DE" sz="1400" kern="0" dirty="0">
              <a:solidFill>
                <a:prstClr val="black"/>
              </a:solidFill>
              <a:latin typeface="Arial"/>
            </a:endParaRPr>
          </a:p>
        </p:txBody>
      </p:sp>
      <p:sp>
        <p:nvSpPr>
          <p:cNvPr id="39" name="Content Placeholder 2"/>
          <p:cNvSpPr txBox="1">
            <a:spLocks/>
          </p:cNvSpPr>
          <p:nvPr>
            <p:custDataLst>
              <p:tags r:id="rId10"/>
            </p:custDataLst>
          </p:nvPr>
        </p:nvSpPr>
        <p:spPr bwMode="auto">
          <a:xfrm>
            <a:off x="4372977" y="117665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1</a:t>
            </a:r>
          </a:p>
        </p:txBody>
      </p:sp>
      <p:sp>
        <p:nvSpPr>
          <p:cNvPr id="40" name="Content Placeholder 2"/>
          <p:cNvSpPr txBox="1">
            <a:spLocks/>
          </p:cNvSpPr>
          <p:nvPr>
            <p:custDataLst>
              <p:tags r:id="rId11"/>
            </p:custDataLst>
          </p:nvPr>
        </p:nvSpPr>
        <p:spPr bwMode="auto">
          <a:xfrm>
            <a:off x="4372977" y="147511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2</a:t>
            </a:r>
          </a:p>
        </p:txBody>
      </p:sp>
      <p:sp>
        <p:nvSpPr>
          <p:cNvPr id="41" name="Content Placeholder 2"/>
          <p:cNvSpPr txBox="1">
            <a:spLocks/>
          </p:cNvSpPr>
          <p:nvPr>
            <p:custDataLst>
              <p:tags r:id="rId12"/>
            </p:custDataLst>
          </p:nvPr>
        </p:nvSpPr>
        <p:spPr bwMode="auto">
          <a:xfrm>
            <a:off x="4372977" y="1773428"/>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3</a:t>
            </a:r>
          </a:p>
        </p:txBody>
      </p:sp>
      <p:sp>
        <p:nvSpPr>
          <p:cNvPr id="42" name="Content Placeholder 2"/>
          <p:cNvSpPr txBox="1">
            <a:spLocks/>
          </p:cNvSpPr>
          <p:nvPr>
            <p:custDataLst>
              <p:tags r:id="rId13"/>
            </p:custDataLst>
          </p:nvPr>
        </p:nvSpPr>
        <p:spPr bwMode="auto">
          <a:xfrm>
            <a:off x="4662243" y="1176659"/>
            <a:ext cx="12840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UN </a:t>
            </a:r>
            <a:r>
              <a:rPr lang="de-DE" sz="1400" kern="0" dirty="0" err="1">
                <a:solidFill>
                  <a:prstClr val="black"/>
                </a:solidFill>
                <a:latin typeface="Arial"/>
              </a:rPr>
              <a:t>Cooperation</a:t>
            </a:r>
            <a:endParaRPr lang="de-DE" sz="1400" kern="0" dirty="0">
              <a:solidFill>
                <a:prstClr val="black"/>
              </a:solidFill>
              <a:latin typeface="Arial"/>
            </a:endParaRPr>
          </a:p>
        </p:txBody>
      </p:sp>
      <p:sp>
        <p:nvSpPr>
          <p:cNvPr id="43" name="Content Placeholder 2"/>
          <p:cNvSpPr txBox="1">
            <a:spLocks/>
          </p:cNvSpPr>
          <p:nvPr>
            <p:custDataLst>
              <p:tags r:id="rId14"/>
            </p:custDataLst>
          </p:nvPr>
        </p:nvSpPr>
        <p:spPr bwMode="auto">
          <a:xfrm>
            <a:off x="4662243" y="1475112"/>
            <a:ext cx="11750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Second </a:t>
            </a:r>
            <a:r>
              <a:rPr lang="de-DE" sz="1400" kern="0" dirty="0" err="1">
                <a:solidFill>
                  <a:prstClr val="black"/>
                </a:solidFill>
                <a:latin typeface="Arial"/>
              </a:rPr>
              <a:t>review</a:t>
            </a:r>
            <a:endParaRPr lang="de-DE" sz="1400" kern="0" dirty="0">
              <a:solidFill>
                <a:prstClr val="black"/>
              </a:solidFill>
              <a:latin typeface="Arial"/>
            </a:endParaRPr>
          </a:p>
        </p:txBody>
      </p:sp>
      <p:sp>
        <p:nvSpPr>
          <p:cNvPr id="44" name="Content Placeholder 2"/>
          <p:cNvSpPr txBox="1">
            <a:spLocks/>
          </p:cNvSpPr>
          <p:nvPr>
            <p:custDataLst>
              <p:tags r:id="rId15"/>
            </p:custDataLst>
          </p:nvPr>
        </p:nvSpPr>
        <p:spPr bwMode="auto">
          <a:xfrm>
            <a:off x="4662243" y="1773428"/>
            <a:ext cx="4183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LTAs</a:t>
            </a:r>
          </a:p>
        </p:txBody>
      </p:sp>
      <p:sp>
        <p:nvSpPr>
          <p:cNvPr id="45" name="Content Placeholder 2"/>
          <p:cNvSpPr txBox="1">
            <a:spLocks/>
          </p:cNvSpPr>
          <p:nvPr>
            <p:custDataLst>
              <p:tags r:id="rId16"/>
            </p:custDataLst>
          </p:nvPr>
        </p:nvSpPr>
        <p:spPr bwMode="auto">
          <a:xfrm>
            <a:off x="4372977" y="2080484"/>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4</a:t>
            </a:r>
          </a:p>
        </p:txBody>
      </p:sp>
      <p:sp>
        <p:nvSpPr>
          <p:cNvPr id="46" name="Content Placeholder 2"/>
          <p:cNvSpPr txBox="1">
            <a:spLocks/>
          </p:cNvSpPr>
          <p:nvPr>
            <p:custDataLst>
              <p:tags r:id="rId17"/>
            </p:custDataLst>
          </p:nvPr>
        </p:nvSpPr>
        <p:spPr bwMode="auto">
          <a:xfrm>
            <a:off x="6164420" y="117665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5</a:t>
            </a:r>
          </a:p>
        </p:txBody>
      </p:sp>
      <p:sp>
        <p:nvSpPr>
          <p:cNvPr id="47" name="Content Placeholder 2"/>
          <p:cNvSpPr txBox="1">
            <a:spLocks/>
          </p:cNvSpPr>
          <p:nvPr>
            <p:custDataLst>
              <p:tags r:id="rId18"/>
            </p:custDataLst>
          </p:nvPr>
        </p:nvSpPr>
        <p:spPr bwMode="auto">
          <a:xfrm>
            <a:off x="4662243" y="2080484"/>
            <a:ext cx="9361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err="1">
                <a:solidFill>
                  <a:prstClr val="black"/>
                </a:solidFill>
                <a:latin typeface="Arial"/>
              </a:rPr>
              <a:t>Restrictions</a:t>
            </a:r>
            <a:endParaRPr lang="de-DE" sz="1400" kern="0" dirty="0">
              <a:solidFill>
                <a:prstClr val="black"/>
              </a:solidFill>
              <a:latin typeface="Arial"/>
            </a:endParaRPr>
          </a:p>
        </p:txBody>
      </p:sp>
      <p:sp>
        <p:nvSpPr>
          <p:cNvPr id="48" name="Content Placeholder 2"/>
          <p:cNvSpPr txBox="1">
            <a:spLocks/>
          </p:cNvSpPr>
          <p:nvPr>
            <p:custDataLst>
              <p:tags r:id="rId19"/>
            </p:custDataLst>
          </p:nvPr>
        </p:nvSpPr>
        <p:spPr bwMode="auto">
          <a:xfrm>
            <a:off x="6453686" y="1176659"/>
            <a:ext cx="1780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Procurement services </a:t>
            </a:r>
          </a:p>
        </p:txBody>
      </p:sp>
      <p:sp>
        <p:nvSpPr>
          <p:cNvPr id="49" name="Rechteck 35"/>
          <p:cNvSpPr/>
          <p:nvPr>
            <p:custDataLst>
              <p:tags r:id="rId20"/>
            </p:custDataLst>
          </p:nvPr>
        </p:nvSpPr>
        <p:spPr bwMode="auto">
          <a:xfrm>
            <a:off x="1113890" y="2046518"/>
            <a:ext cx="350880" cy="274813"/>
          </a:xfrm>
          <a:prstGeom prst="rect">
            <a:avLst/>
          </a:prstGeom>
          <a:solidFill>
            <a:srgbClr val="E6E6E6"/>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de-DE" sz="1400" kern="0" dirty="0">
                <a:solidFill>
                  <a:prstClr val="black"/>
                </a:solidFill>
                <a:latin typeface="Arial"/>
              </a:rPr>
              <a:t>N</a:t>
            </a:r>
          </a:p>
        </p:txBody>
      </p:sp>
      <p:sp>
        <p:nvSpPr>
          <p:cNvPr id="50" name="Content Placeholder 2"/>
          <p:cNvSpPr txBox="1">
            <a:spLocks/>
          </p:cNvSpPr>
          <p:nvPr>
            <p:custDataLst>
              <p:tags r:id="rId21"/>
            </p:custDataLst>
          </p:nvPr>
        </p:nvSpPr>
        <p:spPr bwMode="auto">
          <a:xfrm>
            <a:off x="1590429" y="2080484"/>
            <a:ext cx="23371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smtClean="0">
                <a:solidFill>
                  <a:prstClr val="black"/>
                </a:solidFill>
                <a:latin typeface="Arial"/>
              </a:rPr>
              <a:t>No action foreseen / intended</a:t>
            </a:r>
            <a:endParaRPr lang="de-DE" sz="1400" kern="0" dirty="0">
              <a:solidFill>
                <a:prstClr val="black"/>
              </a:solidFill>
              <a:latin typeface="Arial"/>
            </a:endParaRPr>
          </a:p>
        </p:txBody>
      </p:sp>
      <p:sp>
        <p:nvSpPr>
          <p:cNvPr id="27" name="Content Placeholder 2"/>
          <p:cNvSpPr txBox="1">
            <a:spLocks/>
          </p:cNvSpPr>
          <p:nvPr>
            <p:custDataLst>
              <p:tags r:id="rId22"/>
            </p:custDataLst>
          </p:nvPr>
        </p:nvSpPr>
        <p:spPr bwMode="auto">
          <a:xfrm>
            <a:off x="6164420" y="147511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6</a:t>
            </a:r>
          </a:p>
        </p:txBody>
      </p:sp>
      <p:sp>
        <p:nvSpPr>
          <p:cNvPr id="28" name="Content Placeholder 2"/>
          <p:cNvSpPr txBox="1">
            <a:spLocks/>
          </p:cNvSpPr>
          <p:nvPr>
            <p:custDataLst>
              <p:tags r:id="rId23"/>
            </p:custDataLst>
          </p:nvPr>
        </p:nvSpPr>
        <p:spPr bwMode="auto">
          <a:xfrm>
            <a:off x="6453686" y="1475112"/>
            <a:ext cx="19732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en-US" sz="1400" kern="0" dirty="0" smtClean="0">
                <a:solidFill>
                  <a:prstClr val="black"/>
                </a:solidFill>
                <a:latin typeface="Arial"/>
              </a:rPr>
              <a:t>Integration of ‘guidelines‘</a:t>
            </a:r>
            <a:endParaRPr lang="en-US" sz="1400" kern="0" dirty="0">
              <a:solidFill>
                <a:prstClr val="black"/>
              </a:solidFill>
              <a:latin typeface="Arial"/>
            </a:endParaRPr>
          </a:p>
        </p:txBody>
      </p:sp>
      <p:sp>
        <p:nvSpPr>
          <p:cNvPr id="52" name="Content Placeholder 2"/>
          <p:cNvSpPr txBox="1">
            <a:spLocks/>
          </p:cNvSpPr>
          <p:nvPr>
            <p:custDataLst>
              <p:tags r:id="rId24"/>
            </p:custDataLst>
          </p:nvPr>
        </p:nvSpPr>
        <p:spPr bwMode="auto">
          <a:xfrm>
            <a:off x="6164420" y="1773428"/>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smtClean="0">
                <a:solidFill>
                  <a:prstClr val="black"/>
                </a:solidFill>
                <a:latin typeface="Arial"/>
              </a:rPr>
              <a:t>7</a:t>
            </a:r>
            <a:endParaRPr lang="de-DE" sz="1400" b="1" kern="0" dirty="0">
              <a:solidFill>
                <a:prstClr val="black"/>
              </a:solidFill>
              <a:latin typeface="Arial"/>
            </a:endParaRPr>
          </a:p>
        </p:txBody>
      </p:sp>
      <p:sp>
        <p:nvSpPr>
          <p:cNvPr id="53" name="Content Placeholder 2"/>
          <p:cNvSpPr txBox="1">
            <a:spLocks/>
          </p:cNvSpPr>
          <p:nvPr>
            <p:custDataLst>
              <p:tags r:id="rId25"/>
            </p:custDataLst>
          </p:nvPr>
        </p:nvSpPr>
        <p:spPr bwMode="auto">
          <a:xfrm>
            <a:off x="6453686" y="1773428"/>
            <a:ext cx="24221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en-US" sz="1400" kern="0" dirty="0" smtClean="0">
                <a:solidFill>
                  <a:prstClr val="black"/>
                </a:solidFill>
                <a:latin typeface="Arial"/>
              </a:rPr>
              <a:t>Communication on ‘guidelines‘</a:t>
            </a:r>
            <a:endParaRPr lang="en-US" sz="1400" kern="0" dirty="0">
              <a:solidFill>
                <a:prstClr val="black"/>
              </a:solidFill>
              <a:latin typeface="Arial"/>
            </a:endParaRPr>
          </a:p>
        </p:txBody>
      </p:sp>
      <p:sp>
        <p:nvSpPr>
          <p:cNvPr id="54" name="Content Placeholder 2"/>
          <p:cNvSpPr txBox="1">
            <a:spLocks/>
          </p:cNvSpPr>
          <p:nvPr>
            <p:custDataLst>
              <p:tags r:id="rId26"/>
            </p:custDataLst>
          </p:nvPr>
        </p:nvSpPr>
        <p:spPr bwMode="auto">
          <a:xfrm>
            <a:off x="6164420" y="2080484"/>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smtClean="0">
                <a:solidFill>
                  <a:prstClr val="black"/>
                </a:solidFill>
                <a:latin typeface="Arial"/>
              </a:rPr>
              <a:t>8</a:t>
            </a:r>
            <a:endParaRPr lang="de-DE" sz="1400" b="1" kern="0" dirty="0">
              <a:solidFill>
                <a:prstClr val="black"/>
              </a:solidFill>
              <a:latin typeface="Arial"/>
            </a:endParaRPr>
          </a:p>
        </p:txBody>
      </p:sp>
      <p:sp>
        <p:nvSpPr>
          <p:cNvPr id="55" name="Content Placeholder 2"/>
          <p:cNvSpPr txBox="1">
            <a:spLocks/>
          </p:cNvSpPr>
          <p:nvPr>
            <p:custDataLst>
              <p:tags r:id="rId27"/>
            </p:custDataLst>
          </p:nvPr>
        </p:nvSpPr>
        <p:spPr bwMode="auto">
          <a:xfrm>
            <a:off x="6453686" y="2080484"/>
            <a:ext cx="14122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smtClean="0">
                <a:solidFill>
                  <a:prstClr val="black"/>
                </a:solidFill>
                <a:latin typeface="Arial"/>
              </a:rPr>
              <a:t>Table of Contents</a:t>
            </a:r>
            <a:endParaRPr lang="de-DE" sz="1400" kern="0" dirty="0">
              <a:solidFill>
                <a:prstClr val="black"/>
              </a:solidFill>
              <a:latin typeface="Arial"/>
            </a:endParaRPr>
          </a:p>
        </p:txBody>
      </p:sp>
      <p:cxnSp>
        <p:nvCxnSpPr>
          <p:cNvPr id="3" name="Straight Connector 2"/>
          <p:cNvCxnSpPr/>
          <p:nvPr/>
        </p:nvCxnSpPr>
        <p:spPr bwMode="auto">
          <a:xfrm>
            <a:off x="4185686" y="1113645"/>
            <a:ext cx="0" cy="1250209"/>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926567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itle 1"/>
          <p:cNvSpPr>
            <a:spLocks noGrp="1"/>
          </p:cNvSpPr>
          <p:nvPr>
            <p:ph type="title"/>
          </p:nvPr>
        </p:nvSpPr>
        <p:spPr>
          <a:xfrm>
            <a:off x="2971800" y="0"/>
            <a:ext cx="5992687" cy="928688"/>
          </a:xfrm>
        </p:spPr>
        <p:txBody>
          <a:bodyPr>
            <a:normAutofit/>
          </a:bodyPr>
          <a:lstStyle/>
          <a:p>
            <a:pPr>
              <a:tabLst>
                <a:tab pos="449263" algn="l"/>
              </a:tabLst>
            </a:pPr>
            <a:r>
              <a:rPr lang="de-DE" sz="2200" dirty="0" smtClean="0"/>
              <a:t>	</a:t>
            </a:r>
            <a:r>
              <a:rPr lang="de-DE" sz="2200" dirty="0">
                <a:solidFill>
                  <a:schemeClr val="bg1"/>
                </a:solidFill>
              </a:rPr>
              <a:t>Status </a:t>
            </a:r>
            <a:r>
              <a:rPr lang="en-US" sz="2200" dirty="0">
                <a:solidFill>
                  <a:schemeClr val="bg1"/>
                </a:solidFill>
              </a:rPr>
              <a:t>of implementation of Procurement Network recommendations </a:t>
            </a:r>
            <a:r>
              <a:rPr lang="en-US" sz="2200" dirty="0" smtClean="0">
                <a:solidFill>
                  <a:srgbClr val="FFFFFF"/>
                </a:solidFill>
              </a:rPr>
              <a:t>(</a:t>
            </a:r>
            <a:r>
              <a:rPr lang="en-US" sz="2200" b="1" dirty="0" smtClean="0">
                <a:solidFill>
                  <a:srgbClr val="FFFFFF"/>
                </a:solidFill>
              </a:rPr>
              <a:t>Sep 2012</a:t>
            </a:r>
            <a:r>
              <a:rPr lang="en-US" sz="2200" dirty="0" smtClean="0">
                <a:solidFill>
                  <a:srgbClr val="FFFFFF"/>
                </a:solidFill>
              </a:rPr>
              <a:t>)</a:t>
            </a:r>
          </a:p>
        </p:txBody>
      </p:sp>
      <p:graphicFrame>
        <p:nvGraphicFramePr>
          <p:cNvPr id="29" name="Tabelle 10"/>
          <p:cNvGraphicFramePr>
            <a:graphicFrameLocks noGrp="1"/>
          </p:cNvGraphicFramePr>
          <p:nvPr>
            <p:custDataLst>
              <p:tags r:id="rId1"/>
            </p:custDataLst>
            <p:extLst>
              <p:ext uri="{D42A27DB-BD31-4B8C-83A1-F6EECF244321}">
                <p14:modId xmlns:p14="http://schemas.microsoft.com/office/powerpoint/2010/main" val="310900576"/>
              </p:ext>
            </p:extLst>
          </p:nvPr>
        </p:nvGraphicFramePr>
        <p:xfrm>
          <a:off x="219684" y="2510970"/>
          <a:ext cx="8744807" cy="3964745"/>
        </p:xfrm>
        <a:graphic>
          <a:graphicData uri="http://schemas.openxmlformats.org/drawingml/2006/table">
            <a:tbl>
              <a:tblPr firstRow="1" bandRow="1"/>
              <a:tblGrid>
                <a:gridCol w="272347"/>
                <a:gridCol w="498380"/>
                <a:gridCol w="498380"/>
                <a:gridCol w="498380"/>
                <a:gridCol w="498380"/>
                <a:gridCol w="498380"/>
                <a:gridCol w="498380"/>
                <a:gridCol w="498380"/>
                <a:gridCol w="498380"/>
                <a:gridCol w="498380"/>
                <a:gridCol w="498380"/>
                <a:gridCol w="498380"/>
                <a:gridCol w="498380"/>
                <a:gridCol w="498380"/>
                <a:gridCol w="498380"/>
                <a:gridCol w="498380"/>
                <a:gridCol w="498380"/>
                <a:gridCol w="498380"/>
              </a:tblGrid>
              <a:tr h="119418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de-DE" dirty="0">
                        <a:solidFill>
                          <a:schemeClr val="tx1"/>
                        </a:solidFill>
                      </a:endParaRPr>
                    </a:p>
                  </a:txBody>
                  <a:tcPr vert="vert27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err="1">
                          <a:solidFill>
                            <a:schemeClr val="tx1"/>
                          </a:solidFill>
                        </a:rPr>
                        <a:t>AfDB</a:t>
                      </a:r>
                      <a:endParaRPr lang="de-DE" dirty="0">
                        <a:solidFill>
                          <a:schemeClr val="tx1"/>
                        </a:solidFill>
                      </a:endParaRP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FAO</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IFAD</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ILO</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ITU</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PAHO</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UNDP</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UNFPA</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UNHCR</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UNICEF</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UNOPS</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UNRWA</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UN Sec</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WFP</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WHO</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WIPO</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a:solidFill>
                            <a:schemeClr val="tx1"/>
                          </a:solidFill>
                        </a:rPr>
                        <a:t>WMO</a:t>
                      </a:r>
                    </a:p>
                  </a:txBody>
                  <a:tcPr vert="vert27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r>
              <a:tr h="3218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de-DE" b="1" dirty="0">
                          <a:solidFill>
                            <a:schemeClr val="tx1"/>
                          </a:solidFill>
                        </a:rPr>
                        <a:t>1</a:t>
                      </a:r>
                    </a:p>
                  </a:txBody>
                  <a:tcPr marL="72000" marR="72000" marT="36000" marB="36000">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C0C0"/>
                    </a:solidFill>
                  </a:tcPr>
                </a:tc>
                <a:tc>
                  <a:txBody>
                    <a:bodyPr/>
                    <a:lstStyle/>
                    <a:p>
                      <a:pPr algn="ctr" fontAlgn="ctr"/>
                      <a:r>
                        <a:rPr lang="en-US" sz="1800" b="0" i="0" u="none" strike="noStrike" dirty="0">
                          <a:solidFill>
                            <a:schemeClr val="tx1"/>
                          </a:solidFill>
                          <a:effectLst/>
                          <a:latin typeface="Arial"/>
                        </a:rPr>
                        <a:t>L</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L</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smtClean="0">
                          <a:solidFill>
                            <a:schemeClr val="tx1"/>
                          </a:solidFill>
                          <a:effectLst/>
                          <a:latin typeface="Arial"/>
                        </a:rPr>
                        <a:t>L</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smtClean="0">
                          <a:solidFill>
                            <a:schemeClr val="tx1"/>
                          </a:solidFill>
                          <a:effectLst/>
                          <a:latin typeface="Arial"/>
                        </a:rPr>
                        <a:t>L</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smtClean="0">
                          <a:solidFill>
                            <a:schemeClr val="tx1"/>
                          </a:solidFill>
                          <a:effectLst/>
                          <a:latin typeface="Arial"/>
                        </a:rPr>
                        <a:t>L</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de-DE" sz="1800" b="0" i="0" u="none" strike="noStrike" dirty="0" smtClean="0">
                          <a:solidFill>
                            <a:schemeClr val="tx1"/>
                          </a:solidFill>
                          <a:effectLst/>
                          <a:latin typeface="Arial"/>
                        </a:rPr>
                        <a:t>0</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de-DE" sz="1800" b="0" i="0" u="none" strike="noStrike" dirty="0" smtClean="0">
                          <a:solidFill>
                            <a:schemeClr val="tx1"/>
                          </a:solidFill>
                          <a:effectLst/>
                          <a:latin typeface="Arial"/>
                        </a:rPr>
                        <a:t>0</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L</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a:solidFill>
                            <a:schemeClr val="tx1"/>
                          </a:solidFill>
                          <a:effectLst/>
                          <a:latin typeface="Arial"/>
                        </a:rPr>
                        <a:t>L</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smtClean="0">
                          <a:solidFill>
                            <a:schemeClr val="tx1"/>
                          </a:solidFill>
                          <a:effectLst/>
                          <a:latin typeface="Arial"/>
                        </a:rPr>
                        <a:t>L</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r>
              <a:tr h="3218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de-DE" b="1" dirty="0">
                          <a:solidFill>
                            <a:schemeClr val="tx1"/>
                          </a:solidFill>
                        </a:rPr>
                        <a:t>2</a:t>
                      </a:r>
                    </a:p>
                  </a:txBody>
                  <a:tcPr marL="72000" marR="72000" marT="36000" marB="3600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C0C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smtClean="0">
                          <a:solidFill>
                            <a:schemeClr val="tx1"/>
                          </a:solidFill>
                          <a:effectLst/>
                          <a:latin typeface="Arial"/>
                        </a:rPr>
                        <a:t>L</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smtClean="0">
                          <a:solidFill>
                            <a:schemeClr val="tx1"/>
                          </a:solidFill>
                          <a:effectLst/>
                          <a:latin typeface="Arial"/>
                        </a:rPr>
                        <a:t>L</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r>
              <a:tr h="3218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de-DE" b="1" dirty="0">
                          <a:solidFill>
                            <a:schemeClr val="tx1"/>
                          </a:solidFill>
                        </a:rPr>
                        <a:t>3</a:t>
                      </a:r>
                    </a:p>
                  </a:txBody>
                  <a:tcPr marL="72000" marR="72000" marT="36000" marB="3600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C0C0"/>
                    </a:solidFill>
                  </a:tcPr>
                </a:tc>
                <a:tc>
                  <a:txBody>
                    <a:bodyPr/>
                    <a:lstStyle/>
                    <a:p>
                      <a:pPr algn="ctr" fontAlgn="ctr"/>
                      <a:r>
                        <a:rPr lang="en-US" sz="1800" b="0" i="0" u="none" strike="noStrike" dirty="0" smtClean="0">
                          <a:solidFill>
                            <a:schemeClr val="tx1"/>
                          </a:solidFill>
                          <a:effectLst/>
                          <a:latin typeface="Arial"/>
                        </a:rPr>
                        <a:t>L</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smtClean="0">
                          <a:solidFill>
                            <a:schemeClr val="tx1"/>
                          </a:solidFill>
                          <a:effectLst/>
                          <a:latin typeface="Arial"/>
                        </a:rPr>
                        <a:t>L</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smtClean="0">
                          <a:solidFill>
                            <a:schemeClr val="tx1"/>
                          </a:solidFill>
                          <a:effectLst/>
                          <a:latin typeface="Arial"/>
                        </a:rPr>
                        <a:t>A</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smtClean="0">
                          <a:solidFill>
                            <a:schemeClr val="tx1"/>
                          </a:solidFill>
                          <a:effectLst/>
                          <a:latin typeface="Arial"/>
                        </a:rPr>
                        <a:t>L</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solidFill>
                  </a:tcPr>
                </a:tc>
              </a:tr>
              <a:tr h="3218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de-DE" b="1" dirty="0">
                          <a:solidFill>
                            <a:schemeClr val="tx1"/>
                          </a:solidFill>
                        </a:rPr>
                        <a:t>4</a:t>
                      </a:r>
                    </a:p>
                  </a:txBody>
                  <a:tcPr marL="72000" marR="72000" marT="36000" marB="3600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C0C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L</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smtClean="0">
                          <a:solidFill>
                            <a:schemeClr val="tx1"/>
                          </a:solidFill>
                          <a:effectLst/>
                          <a:latin typeface="Arial"/>
                        </a:rPr>
                        <a:t>L</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r>
              <a:tr h="3218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de-DE" b="1" dirty="0">
                          <a:solidFill>
                            <a:schemeClr val="tx1"/>
                          </a:solidFill>
                        </a:rPr>
                        <a:t>5</a:t>
                      </a:r>
                    </a:p>
                  </a:txBody>
                  <a:tcPr marL="72000" marR="72000" marT="36000" marB="3600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800" b="0" i="0" u="none" strike="noStrike" dirty="0" smtClean="0">
                          <a:solidFill>
                            <a:schemeClr val="tx1"/>
                          </a:solidFill>
                          <a:effectLst/>
                          <a:latin typeface="Arial"/>
                        </a:rPr>
                        <a:t>L</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smtClean="0">
                          <a:solidFill>
                            <a:schemeClr val="tx1"/>
                          </a:solidFill>
                          <a:effectLst/>
                          <a:latin typeface="Arial"/>
                        </a:rPr>
                        <a:t>N</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fontAlgn="ctr"/>
                      <a:r>
                        <a:rPr lang="en-US" sz="1800" b="0" i="0" u="none" strike="noStrike" dirty="0" smtClean="0">
                          <a:solidFill>
                            <a:schemeClr val="tx1"/>
                          </a:solidFill>
                          <a:effectLst/>
                          <a:latin typeface="Arial"/>
                        </a:rPr>
                        <a:t>N</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fontAlgn="ctr"/>
                      <a:r>
                        <a:rPr lang="en-US" sz="1800" b="0" i="0" u="none" strike="noStrike" dirty="0" smtClean="0">
                          <a:solidFill>
                            <a:schemeClr val="tx1"/>
                          </a:solidFill>
                          <a:effectLst/>
                          <a:latin typeface="Arial"/>
                        </a:rPr>
                        <a:t>L</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smtClean="0">
                          <a:solidFill>
                            <a:schemeClr val="tx1"/>
                          </a:solidFill>
                          <a:effectLst/>
                          <a:latin typeface="Arial"/>
                        </a:rPr>
                        <a:t>L</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smtClean="0">
                          <a:solidFill>
                            <a:schemeClr val="tx1"/>
                          </a:solidFill>
                          <a:effectLst/>
                          <a:latin typeface="Arial"/>
                        </a:rPr>
                        <a:t>L</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smtClean="0">
                          <a:solidFill>
                            <a:schemeClr val="tx1"/>
                          </a:solidFill>
                          <a:effectLst/>
                          <a:latin typeface="Arial"/>
                        </a:rPr>
                        <a:t>L</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0</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N</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fontAlgn="ctr"/>
                      <a:r>
                        <a:rPr lang="en-US" sz="1800" b="0" i="0" u="none" strike="noStrike" dirty="0" smtClean="0">
                          <a:solidFill>
                            <a:schemeClr val="tx1"/>
                          </a:solidFill>
                          <a:effectLst/>
                          <a:latin typeface="Arial"/>
                        </a:rPr>
                        <a:t>L</a:t>
                      </a:r>
                      <a:endParaRPr lang="en-US" sz="1800" b="0" i="0" u="none" strike="noStrike" dirty="0">
                        <a:solidFill>
                          <a:schemeClr val="tx1"/>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N</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fontAlgn="ctr"/>
                      <a:r>
                        <a:rPr lang="en-US" sz="1800" b="0" i="0" u="none" strike="noStrike" dirty="0">
                          <a:solidFill>
                            <a:schemeClr val="tx1"/>
                          </a:solidFill>
                          <a:effectLst/>
                          <a:latin typeface="Arial"/>
                        </a:rPr>
                        <a:t>N</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r>
              <a:tr h="321871">
                <a:tc>
                  <a:txBody>
                    <a:bodyPr/>
                    <a:lstStyle/>
                    <a:p>
                      <a:pPr algn="r"/>
                      <a:r>
                        <a:rPr lang="de-DE" b="1" dirty="0" smtClean="0">
                          <a:solidFill>
                            <a:schemeClr val="tx1"/>
                          </a:solidFill>
                        </a:rPr>
                        <a:t>6</a:t>
                      </a:r>
                      <a:endParaRPr lang="de-DE" b="1" dirty="0">
                        <a:solidFill>
                          <a:schemeClr val="tx1"/>
                        </a:solidFill>
                      </a:endParaRPr>
                    </a:p>
                  </a:txBody>
                  <a:tcPr marL="72000" marR="72000" marT="36000" marB="3600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smtClean="0">
                          <a:solidFill>
                            <a:schemeClr val="tx1"/>
                          </a:solidFill>
                          <a:effectLst/>
                          <a:latin typeface="Arial"/>
                        </a:rPr>
                        <a:t>L</a:t>
                      </a:r>
                      <a:endParaRPr lang="en-US" sz="1800" b="0" i="0" u="none" strike="noStrike" dirty="0">
                        <a:solidFill>
                          <a:schemeClr val="tx1"/>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A3F"/>
                    </a:solidFill>
                  </a:tcPr>
                </a:tc>
                <a:tc>
                  <a:txBody>
                    <a:bodyPr/>
                    <a:lstStyle/>
                    <a:p>
                      <a:pPr algn="ctr" fontAlgn="ctr"/>
                      <a:r>
                        <a:rPr lang="de-DE" sz="1800" b="0" i="0" u="none" strike="noStrike" dirty="0" smtClean="0">
                          <a:solidFill>
                            <a:schemeClr val="tx1"/>
                          </a:solidFill>
                          <a:effectLst/>
                          <a:latin typeface="Arial"/>
                        </a:rPr>
                        <a:t>0</a:t>
                      </a:r>
                      <a:endParaRPr lang="en-US" sz="1800" b="0" i="0" u="none" strike="noStrike" dirty="0">
                        <a:solidFill>
                          <a:schemeClr val="tx1"/>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de-DE" sz="1800" b="0" i="0" u="none" strike="noStrike" dirty="0" smtClean="0">
                          <a:solidFill>
                            <a:schemeClr val="tx1"/>
                          </a:solidFill>
                          <a:effectLst/>
                          <a:latin typeface="Arial"/>
                        </a:rPr>
                        <a:t>0</a:t>
                      </a:r>
                      <a:endParaRPr lang="en-US" sz="1800" b="0" i="0" u="none" strike="noStrike" dirty="0">
                        <a:solidFill>
                          <a:schemeClr val="tx1"/>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smtClean="0">
                          <a:solidFill>
                            <a:schemeClr val="tx1"/>
                          </a:solidFill>
                          <a:effectLst/>
                          <a:latin typeface="Arial"/>
                        </a:rPr>
                        <a:t>N</a:t>
                      </a:r>
                      <a:endParaRPr lang="en-US" sz="1800" b="0" i="0" u="none" strike="noStrike" dirty="0">
                        <a:solidFill>
                          <a:schemeClr val="tx1"/>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321871">
                <a:tc>
                  <a:txBody>
                    <a:bodyPr/>
                    <a:lstStyle/>
                    <a:p>
                      <a:pPr algn="r"/>
                      <a:r>
                        <a:rPr lang="de-DE" b="1" dirty="0" smtClean="0">
                          <a:solidFill>
                            <a:schemeClr val="tx1"/>
                          </a:solidFill>
                        </a:rPr>
                        <a:t>7</a:t>
                      </a:r>
                      <a:endParaRPr lang="de-DE" b="1" dirty="0">
                        <a:solidFill>
                          <a:schemeClr val="tx1"/>
                        </a:solidFill>
                      </a:endParaRPr>
                    </a:p>
                  </a:txBody>
                  <a:tcPr marL="72000" marR="72000" marT="36000" marB="3600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smtClean="0">
                          <a:solidFill>
                            <a:schemeClr val="tx1"/>
                          </a:solidFill>
                          <a:effectLst/>
                          <a:latin typeface="Arial"/>
                        </a:rPr>
                        <a:t>L</a:t>
                      </a:r>
                      <a:endParaRPr lang="en-US" sz="1800" b="0" i="0" u="none" strike="noStrike" dirty="0">
                        <a:solidFill>
                          <a:schemeClr val="tx1"/>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A3F"/>
                    </a:solidFill>
                  </a:tcPr>
                </a:tc>
                <a:tc>
                  <a:txBody>
                    <a:bodyPr/>
                    <a:lstStyle/>
                    <a:p>
                      <a:pPr algn="ctr" fontAlgn="ctr"/>
                      <a:r>
                        <a:rPr lang="de-DE" sz="1800" b="0" i="0" u="none" strike="noStrike" dirty="0" smtClean="0">
                          <a:solidFill>
                            <a:schemeClr val="tx1"/>
                          </a:solidFill>
                          <a:effectLst/>
                          <a:latin typeface="Arial"/>
                        </a:rPr>
                        <a:t>0</a:t>
                      </a:r>
                      <a:endParaRPr lang="en-US" sz="1800" b="0" i="0" u="none" strike="noStrike" dirty="0">
                        <a:solidFill>
                          <a:schemeClr val="tx1"/>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smtClean="0">
                          <a:solidFill>
                            <a:schemeClr val="tx1"/>
                          </a:solidFill>
                          <a:effectLst/>
                          <a:latin typeface="+mn-lt"/>
                        </a:rPr>
                        <a:t>L</a:t>
                      </a:r>
                      <a:endParaRPr lang="en-US" sz="1800" b="0" i="0" u="none" strike="noStrike" dirty="0">
                        <a:solidFill>
                          <a:schemeClr val="tx1"/>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A3F"/>
                    </a:solidFill>
                  </a:tcPr>
                </a:tc>
                <a:tc>
                  <a:txBody>
                    <a:bodyPr/>
                    <a:lstStyle/>
                    <a:p>
                      <a:pPr algn="ctr" fontAlgn="ctr"/>
                      <a:r>
                        <a:rPr lang="de-DE" sz="1800" b="0" i="0" u="none" strike="noStrike" dirty="0" smtClean="0">
                          <a:solidFill>
                            <a:schemeClr val="tx1"/>
                          </a:solidFill>
                          <a:effectLst/>
                          <a:latin typeface="Arial"/>
                        </a:rPr>
                        <a:t>0</a:t>
                      </a:r>
                      <a:endParaRPr lang="en-US" sz="1800" b="0" i="0" u="none" strike="noStrike" dirty="0">
                        <a:solidFill>
                          <a:schemeClr val="tx1"/>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smtClean="0">
                          <a:solidFill>
                            <a:schemeClr val="tx1"/>
                          </a:solidFill>
                          <a:effectLst/>
                          <a:latin typeface="Arial"/>
                        </a:rPr>
                        <a:t>N</a:t>
                      </a:r>
                      <a:endParaRPr lang="en-US" sz="1800" b="0" i="0" u="none" strike="noStrike" dirty="0">
                        <a:solidFill>
                          <a:schemeClr val="tx1"/>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321871">
                <a:tc>
                  <a:txBody>
                    <a:bodyPr/>
                    <a:lstStyle/>
                    <a:p>
                      <a:pPr algn="r"/>
                      <a:r>
                        <a:rPr lang="de-DE" b="1" dirty="0" smtClean="0">
                          <a:solidFill>
                            <a:schemeClr val="tx1"/>
                          </a:solidFill>
                        </a:rPr>
                        <a:t>8</a:t>
                      </a:r>
                      <a:endParaRPr lang="de-DE" b="1" dirty="0">
                        <a:solidFill>
                          <a:schemeClr val="tx1"/>
                        </a:solidFill>
                      </a:endParaRPr>
                    </a:p>
                  </a:txBody>
                  <a:tcPr marL="72000" marR="72000" marT="36000" marB="3600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C0C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a:solidFill>
                            <a:schemeClr val="tx1"/>
                          </a:solidFill>
                          <a:effectLst/>
                          <a:latin typeface="Arial"/>
                        </a:rPr>
                        <a:t>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smtClean="0">
                          <a:solidFill>
                            <a:schemeClr val="tx1"/>
                          </a:solidFill>
                          <a:effectLst/>
                          <a:latin typeface="Arial"/>
                        </a:rPr>
                        <a:t>N</a:t>
                      </a:r>
                      <a:endParaRPr lang="en-US" sz="1800" b="0" i="0" u="none" strike="noStrike" dirty="0">
                        <a:solidFill>
                          <a:schemeClr val="tx1"/>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6E6"/>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smtClean="0">
                          <a:solidFill>
                            <a:schemeClr val="tx1"/>
                          </a:solidFill>
                          <a:effectLst/>
                          <a:latin typeface="Arial"/>
                        </a:rPr>
                        <a:t>0</a:t>
                      </a:r>
                      <a:endParaRPr lang="en-US" sz="1800" b="0" i="0" u="none" strike="noStrike" dirty="0">
                        <a:solidFill>
                          <a:schemeClr val="tx1"/>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50"/>
                    </a:solidFill>
                  </a:tcPr>
                </a:tc>
                <a:tc>
                  <a:txBody>
                    <a:bodyPr/>
                    <a:lstStyle/>
                    <a:p>
                      <a:pPr algn="ctr" fontAlgn="ctr"/>
                      <a:r>
                        <a:rPr lang="en-US" sz="1800" b="0" i="0" u="none" strike="noStrike" dirty="0" smtClean="0">
                          <a:solidFill>
                            <a:schemeClr val="tx1"/>
                          </a:solidFill>
                          <a:effectLst/>
                          <a:latin typeface="Arial"/>
                        </a:rPr>
                        <a:t>L</a:t>
                      </a:r>
                      <a:endParaRPr lang="en-US" sz="1800" b="0" i="0" u="none" strike="noStrike" dirty="0">
                        <a:solidFill>
                          <a:schemeClr val="tx1"/>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DA3F"/>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c>
                  <a:txBody>
                    <a:bodyPr/>
                    <a:lstStyle/>
                    <a:p>
                      <a:pPr algn="ctr" fontAlgn="ctr"/>
                      <a:r>
                        <a:rPr lang="en-US" sz="1800" b="0" i="0" u="none" strike="noStrike" dirty="0">
                          <a:solidFill>
                            <a:schemeClr val="tx1"/>
                          </a:solidFill>
                          <a:effectLst/>
                          <a:latin typeface="Arial"/>
                        </a:rPr>
                        <a:t>A</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0000"/>
                    </a:solidFill>
                  </a:tcPr>
                </a:tc>
              </a:tr>
            </a:tbl>
          </a:graphicData>
        </a:graphic>
      </p:graphicFrame>
      <p:sp>
        <p:nvSpPr>
          <p:cNvPr id="31" name="Rechteck 37"/>
          <p:cNvSpPr/>
          <p:nvPr>
            <p:custDataLst>
              <p:tags r:id="rId2"/>
            </p:custDataLst>
          </p:nvPr>
        </p:nvSpPr>
        <p:spPr bwMode="auto">
          <a:xfrm>
            <a:off x="219684" y="1113645"/>
            <a:ext cx="8744804" cy="1250209"/>
          </a:xfrm>
          <a:prstGeom prst="rect">
            <a:avLst/>
          </a:prstGeom>
          <a:solidFill>
            <a:srgbClr val="FFFFFF"/>
          </a:solidFill>
          <a:ln w="9525" cap="flat" cmpd="sng" algn="ctr">
            <a:solidFill>
              <a:srgbClr val="39393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kern="0" dirty="0">
              <a:solidFill>
                <a:prstClr val="black"/>
              </a:solidFill>
              <a:latin typeface="Times" pitchFamily="1" charset="0"/>
            </a:endParaRPr>
          </a:p>
        </p:txBody>
      </p:sp>
      <p:sp>
        <p:nvSpPr>
          <p:cNvPr id="32" name="Content Placeholder 2"/>
          <p:cNvSpPr txBox="1">
            <a:spLocks/>
          </p:cNvSpPr>
          <p:nvPr>
            <p:custDataLst>
              <p:tags r:id="rId3"/>
            </p:custDataLst>
          </p:nvPr>
        </p:nvSpPr>
        <p:spPr bwMode="auto">
          <a:xfrm>
            <a:off x="278053" y="1176658"/>
            <a:ext cx="6941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Legend:</a:t>
            </a:r>
            <a:endParaRPr lang="de-DE" sz="1400" kern="0" dirty="0">
              <a:solidFill>
                <a:prstClr val="black"/>
              </a:solidFill>
              <a:latin typeface="Arial"/>
            </a:endParaRPr>
          </a:p>
        </p:txBody>
      </p:sp>
      <p:sp>
        <p:nvSpPr>
          <p:cNvPr id="33" name="Rechteck 12"/>
          <p:cNvSpPr/>
          <p:nvPr>
            <p:custDataLst>
              <p:tags r:id="rId4"/>
            </p:custDataLst>
          </p:nvPr>
        </p:nvSpPr>
        <p:spPr bwMode="auto">
          <a:xfrm>
            <a:off x="1113890" y="1142829"/>
            <a:ext cx="350880" cy="274813"/>
          </a:xfrm>
          <a:prstGeom prst="rect">
            <a:avLst/>
          </a:prstGeom>
          <a:solidFill>
            <a:srgbClr val="C0000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de-DE" sz="1400" kern="0" dirty="0">
                <a:solidFill>
                  <a:prstClr val="black"/>
                </a:solidFill>
                <a:latin typeface="Arial"/>
              </a:rPr>
              <a:t>A</a:t>
            </a:r>
          </a:p>
        </p:txBody>
      </p:sp>
      <p:sp>
        <p:nvSpPr>
          <p:cNvPr id="34" name="Content Placeholder 2"/>
          <p:cNvSpPr txBox="1">
            <a:spLocks/>
          </p:cNvSpPr>
          <p:nvPr>
            <p:custDataLst>
              <p:tags r:id="rId5"/>
            </p:custDataLst>
          </p:nvPr>
        </p:nvSpPr>
        <p:spPr bwMode="auto">
          <a:xfrm>
            <a:off x="1590429" y="1176659"/>
            <a:ext cx="1203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Action </a:t>
            </a:r>
            <a:r>
              <a:rPr lang="de-DE" sz="1400" kern="0" dirty="0" smtClean="0">
                <a:solidFill>
                  <a:prstClr val="black"/>
                </a:solidFill>
                <a:latin typeface="Arial"/>
              </a:rPr>
              <a:t>required</a:t>
            </a:r>
            <a:endParaRPr lang="de-DE" sz="1400" kern="0" dirty="0">
              <a:solidFill>
                <a:prstClr val="black"/>
              </a:solidFill>
              <a:latin typeface="Arial"/>
            </a:endParaRPr>
          </a:p>
        </p:txBody>
      </p:sp>
      <p:sp>
        <p:nvSpPr>
          <p:cNvPr id="35" name="Rechteck 16"/>
          <p:cNvSpPr/>
          <p:nvPr>
            <p:custDataLst>
              <p:tags r:id="rId6"/>
            </p:custDataLst>
          </p:nvPr>
        </p:nvSpPr>
        <p:spPr bwMode="auto">
          <a:xfrm>
            <a:off x="1113890" y="1441146"/>
            <a:ext cx="350880" cy="274813"/>
          </a:xfrm>
          <a:prstGeom prst="rect">
            <a:avLst/>
          </a:prstGeom>
          <a:solidFill>
            <a:srgbClr val="FFDA3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de-DE" sz="1400" kern="0" dirty="0">
                <a:solidFill>
                  <a:prstClr val="black"/>
                </a:solidFill>
                <a:latin typeface="Arial"/>
              </a:rPr>
              <a:t>L</a:t>
            </a:r>
          </a:p>
        </p:txBody>
      </p:sp>
      <p:sp>
        <p:nvSpPr>
          <p:cNvPr id="36" name="Content Placeholder 2"/>
          <p:cNvSpPr txBox="1">
            <a:spLocks/>
          </p:cNvSpPr>
          <p:nvPr>
            <p:custDataLst>
              <p:tags r:id="rId7"/>
            </p:custDataLst>
          </p:nvPr>
        </p:nvSpPr>
        <p:spPr bwMode="auto">
          <a:xfrm>
            <a:off x="1590429" y="1475112"/>
            <a:ext cx="25760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Limited action </a:t>
            </a:r>
            <a:r>
              <a:rPr lang="de-DE" sz="1400" kern="0" dirty="0" smtClean="0">
                <a:solidFill>
                  <a:prstClr val="black"/>
                </a:solidFill>
                <a:latin typeface="Arial"/>
              </a:rPr>
              <a:t>required / initiated</a:t>
            </a:r>
            <a:endParaRPr lang="de-DE" sz="1400" kern="0" dirty="0">
              <a:solidFill>
                <a:prstClr val="black"/>
              </a:solidFill>
              <a:latin typeface="Arial"/>
            </a:endParaRPr>
          </a:p>
        </p:txBody>
      </p:sp>
      <p:sp>
        <p:nvSpPr>
          <p:cNvPr id="37" name="Rechteck 18"/>
          <p:cNvSpPr/>
          <p:nvPr>
            <p:custDataLst>
              <p:tags r:id="rId8"/>
            </p:custDataLst>
          </p:nvPr>
        </p:nvSpPr>
        <p:spPr bwMode="auto">
          <a:xfrm>
            <a:off x="1113890" y="1739462"/>
            <a:ext cx="350880" cy="274813"/>
          </a:xfrm>
          <a:prstGeom prst="rect">
            <a:avLst/>
          </a:prstGeom>
          <a:solidFill>
            <a:srgbClr val="00B05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de-DE" sz="1400" kern="0" dirty="0">
                <a:solidFill>
                  <a:prstClr val="black"/>
                </a:solidFill>
                <a:latin typeface="Arial"/>
              </a:rPr>
              <a:t>0</a:t>
            </a:r>
          </a:p>
        </p:txBody>
      </p:sp>
      <p:sp>
        <p:nvSpPr>
          <p:cNvPr id="38" name="Content Placeholder 2"/>
          <p:cNvSpPr txBox="1">
            <a:spLocks/>
          </p:cNvSpPr>
          <p:nvPr>
            <p:custDataLst>
              <p:tags r:id="rId9"/>
            </p:custDataLst>
          </p:nvPr>
        </p:nvSpPr>
        <p:spPr bwMode="auto">
          <a:xfrm>
            <a:off x="1590429" y="1773428"/>
            <a:ext cx="14619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No </a:t>
            </a:r>
            <a:r>
              <a:rPr lang="en-US" sz="1400" kern="0" dirty="0" smtClean="0">
                <a:solidFill>
                  <a:prstClr val="black"/>
                </a:solidFill>
                <a:latin typeface="Arial"/>
              </a:rPr>
              <a:t>action</a:t>
            </a:r>
            <a:r>
              <a:rPr lang="de-DE" sz="1400" kern="0" dirty="0" smtClean="0">
                <a:solidFill>
                  <a:prstClr val="black"/>
                </a:solidFill>
                <a:latin typeface="Arial"/>
              </a:rPr>
              <a:t> </a:t>
            </a:r>
            <a:r>
              <a:rPr lang="en-US" sz="1400" kern="0" dirty="0" smtClean="0">
                <a:solidFill>
                  <a:prstClr val="black"/>
                </a:solidFill>
                <a:latin typeface="Arial"/>
              </a:rPr>
              <a:t>required</a:t>
            </a:r>
            <a:endParaRPr lang="en-US" sz="1400" kern="0" dirty="0">
              <a:solidFill>
                <a:prstClr val="black"/>
              </a:solidFill>
              <a:latin typeface="Arial"/>
            </a:endParaRPr>
          </a:p>
        </p:txBody>
      </p:sp>
      <p:sp>
        <p:nvSpPr>
          <p:cNvPr id="39" name="Content Placeholder 2"/>
          <p:cNvSpPr txBox="1">
            <a:spLocks/>
          </p:cNvSpPr>
          <p:nvPr>
            <p:custDataLst>
              <p:tags r:id="rId10"/>
            </p:custDataLst>
          </p:nvPr>
        </p:nvSpPr>
        <p:spPr bwMode="auto">
          <a:xfrm>
            <a:off x="4372977" y="117665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1</a:t>
            </a:r>
          </a:p>
        </p:txBody>
      </p:sp>
      <p:sp>
        <p:nvSpPr>
          <p:cNvPr id="40" name="Content Placeholder 2"/>
          <p:cNvSpPr txBox="1">
            <a:spLocks/>
          </p:cNvSpPr>
          <p:nvPr>
            <p:custDataLst>
              <p:tags r:id="rId11"/>
            </p:custDataLst>
          </p:nvPr>
        </p:nvSpPr>
        <p:spPr bwMode="auto">
          <a:xfrm>
            <a:off x="4372977" y="147511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2</a:t>
            </a:r>
          </a:p>
        </p:txBody>
      </p:sp>
      <p:sp>
        <p:nvSpPr>
          <p:cNvPr id="41" name="Content Placeholder 2"/>
          <p:cNvSpPr txBox="1">
            <a:spLocks/>
          </p:cNvSpPr>
          <p:nvPr>
            <p:custDataLst>
              <p:tags r:id="rId12"/>
            </p:custDataLst>
          </p:nvPr>
        </p:nvSpPr>
        <p:spPr bwMode="auto">
          <a:xfrm>
            <a:off x="4372977" y="1773428"/>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3</a:t>
            </a:r>
          </a:p>
        </p:txBody>
      </p:sp>
      <p:sp>
        <p:nvSpPr>
          <p:cNvPr id="42" name="Content Placeholder 2"/>
          <p:cNvSpPr txBox="1">
            <a:spLocks/>
          </p:cNvSpPr>
          <p:nvPr>
            <p:custDataLst>
              <p:tags r:id="rId13"/>
            </p:custDataLst>
          </p:nvPr>
        </p:nvSpPr>
        <p:spPr bwMode="auto">
          <a:xfrm>
            <a:off x="4662243" y="1176659"/>
            <a:ext cx="12840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UN </a:t>
            </a:r>
            <a:r>
              <a:rPr lang="en-US" sz="1400" kern="0" dirty="0" smtClean="0">
                <a:solidFill>
                  <a:prstClr val="black"/>
                </a:solidFill>
                <a:latin typeface="Arial"/>
              </a:rPr>
              <a:t>Cooperation</a:t>
            </a:r>
            <a:endParaRPr lang="en-US" sz="1400" kern="0" dirty="0">
              <a:solidFill>
                <a:prstClr val="black"/>
              </a:solidFill>
              <a:latin typeface="Arial"/>
            </a:endParaRPr>
          </a:p>
        </p:txBody>
      </p:sp>
      <p:sp>
        <p:nvSpPr>
          <p:cNvPr id="43" name="Content Placeholder 2"/>
          <p:cNvSpPr txBox="1">
            <a:spLocks/>
          </p:cNvSpPr>
          <p:nvPr>
            <p:custDataLst>
              <p:tags r:id="rId14"/>
            </p:custDataLst>
          </p:nvPr>
        </p:nvSpPr>
        <p:spPr bwMode="auto">
          <a:xfrm>
            <a:off x="4662243" y="1475112"/>
            <a:ext cx="11750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Second </a:t>
            </a:r>
            <a:r>
              <a:rPr lang="en-US" sz="1400" kern="0" dirty="0" smtClean="0">
                <a:solidFill>
                  <a:prstClr val="black"/>
                </a:solidFill>
                <a:latin typeface="Arial"/>
              </a:rPr>
              <a:t>review</a:t>
            </a:r>
            <a:endParaRPr lang="en-US" sz="1400" kern="0" dirty="0">
              <a:solidFill>
                <a:prstClr val="black"/>
              </a:solidFill>
              <a:latin typeface="Arial"/>
            </a:endParaRPr>
          </a:p>
        </p:txBody>
      </p:sp>
      <p:sp>
        <p:nvSpPr>
          <p:cNvPr id="44" name="Content Placeholder 2"/>
          <p:cNvSpPr txBox="1">
            <a:spLocks/>
          </p:cNvSpPr>
          <p:nvPr>
            <p:custDataLst>
              <p:tags r:id="rId15"/>
            </p:custDataLst>
          </p:nvPr>
        </p:nvSpPr>
        <p:spPr bwMode="auto">
          <a:xfrm>
            <a:off x="4662243" y="1773428"/>
            <a:ext cx="4183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LTAs</a:t>
            </a:r>
          </a:p>
        </p:txBody>
      </p:sp>
      <p:sp>
        <p:nvSpPr>
          <p:cNvPr id="45" name="Content Placeholder 2"/>
          <p:cNvSpPr txBox="1">
            <a:spLocks/>
          </p:cNvSpPr>
          <p:nvPr>
            <p:custDataLst>
              <p:tags r:id="rId16"/>
            </p:custDataLst>
          </p:nvPr>
        </p:nvSpPr>
        <p:spPr bwMode="auto">
          <a:xfrm>
            <a:off x="4372977" y="2080484"/>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4</a:t>
            </a:r>
          </a:p>
        </p:txBody>
      </p:sp>
      <p:sp>
        <p:nvSpPr>
          <p:cNvPr id="46" name="Content Placeholder 2"/>
          <p:cNvSpPr txBox="1">
            <a:spLocks/>
          </p:cNvSpPr>
          <p:nvPr>
            <p:custDataLst>
              <p:tags r:id="rId17"/>
            </p:custDataLst>
          </p:nvPr>
        </p:nvSpPr>
        <p:spPr bwMode="auto">
          <a:xfrm>
            <a:off x="6164420" y="117665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5</a:t>
            </a:r>
          </a:p>
        </p:txBody>
      </p:sp>
      <p:sp>
        <p:nvSpPr>
          <p:cNvPr id="47" name="Content Placeholder 2"/>
          <p:cNvSpPr txBox="1">
            <a:spLocks/>
          </p:cNvSpPr>
          <p:nvPr>
            <p:custDataLst>
              <p:tags r:id="rId18"/>
            </p:custDataLst>
          </p:nvPr>
        </p:nvSpPr>
        <p:spPr bwMode="auto">
          <a:xfrm>
            <a:off x="4662243" y="2080484"/>
            <a:ext cx="9361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en-US" sz="1400" kern="0" dirty="0" smtClean="0">
                <a:solidFill>
                  <a:prstClr val="black"/>
                </a:solidFill>
                <a:latin typeface="Arial"/>
              </a:rPr>
              <a:t>Restrictions</a:t>
            </a:r>
            <a:endParaRPr lang="en-US" sz="1400" kern="0" dirty="0">
              <a:solidFill>
                <a:prstClr val="black"/>
              </a:solidFill>
              <a:latin typeface="Arial"/>
            </a:endParaRPr>
          </a:p>
        </p:txBody>
      </p:sp>
      <p:sp>
        <p:nvSpPr>
          <p:cNvPr id="48" name="Content Placeholder 2"/>
          <p:cNvSpPr txBox="1">
            <a:spLocks/>
          </p:cNvSpPr>
          <p:nvPr>
            <p:custDataLst>
              <p:tags r:id="rId19"/>
            </p:custDataLst>
          </p:nvPr>
        </p:nvSpPr>
        <p:spPr bwMode="auto">
          <a:xfrm>
            <a:off x="6453686" y="1176659"/>
            <a:ext cx="1780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Procurement services </a:t>
            </a:r>
          </a:p>
        </p:txBody>
      </p:sp>
      <p:sp>
        <p:nvSpPr>
          <p:cNvPr id="49" name="Rechteck 35"/>
          <p:cNvSpPr/>
          <p:nvPr>
            <p:custDataLst>
              <p:tags r:id="rId20"/>
            </p:custDataLst>
          </p:nvPr>
        </p:nvSpPr>
        <p:spPr bwMode="auto">
          <a:xfrm>
            <a:off x="1113890" y="2046518"/>
            <a:ext cx="350880" cy="274813"/>
          </a:xfrm>
          <a:prstGeom prst="rect">
            <a:avLst/>
          </a:prstGeom>
          <a:solidFill>
            <a:srgbClr val="E6E6E6"/>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de-DE" sz="1400" kern="0" dirty="0">
                <a:solidFill>
                  <a:prstClr val="black"/>
                </a:solidFill>
                <a:latin typeface="Arial"/>
              </a:rPr>
              <a:t>N</a:t>
            </a:r>
          </a:p>
        </p:txBody>
      </p:sp>
      <p:sp>
        <p:nvSpPr>
          <p:cNvPr id="27" name="Content Placeholder 2"/>
          <p:cNvSpPr txBox="1">
            <a:spLocks/>
          </p:cNvSpPr>
          <p:nvPr>
            <p:custDataLst>
              <p:tags r:id="rId21"/>
            </p:custDataLst>
          </p:nvPr>
        </p:nvSpPr>
        <p:spPr bwMode="auto">
          <a:xfrm>
            <a:off x="6164420" y="147511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6</a:t>
            </a:r>
          </a:p>
        </p:txBody>
      </p:sp>
      <p:sp>
        <p:nvSpPr>
          <p:cNvPr id="28" name="Content Placeholder 2"/>
          <p:cNvSpPr txBox="1">
            <a:spLocks/>
          </p:cNvSpPr>
          <p:nvPr>
            <p:custDataLst>
              <p:tags r:id="rId22"/>
            </p:custDataLst>
          </p:nvPr>
        </p:nvSpPr>
        <p:spPr bwMode="auto">
          <a:xfrm>
            <a:off x="6453686" y="1475112"/>
            <a:ext cx="19732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en-US" sz="1400" kern="0" dirty="0" smtClean="0">
                <a:solidFill>
                  <a:prstClr val="black"/>
                </a:solidFill>
                <a:latin typeface="Arial"/>
              </a:rPr>
              <a:t>Integration of ‘guidelines‘</a:t>
            </a:r>
            <a:endParaRPr lang="en-US" sz="1400" kern="0" dirty="0">
              <a:solidFill>
                <a:prstClr val="black"/>
              </a:solidFill>
              <a:latin typeface="Arial"/>
            </a:endParaRPr>
          </a:p>
        </p:txBody>
      </p:sp>
      <p:sp>
        <p:nvSpPr>
          <p:cNvPr id="52" name="Content Placeholder 2"/>
          <p:cNvSpPr txBox="1">
            <a:spLocks/>
          </p:cNvSpPr>
          <p:nvPr>
            <p:custDataLst>
              <p:tags r:id="rId23"/>
            </p:custDataLst>
          </p:nvPr>
        </p:nvSpPr>
        <p:spPr bwMode="auto">
          <a:xfrm>
            <a:off x="6164420" y="1773428"/>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smtClean="0">
                <a:solidFill>
                  <a:prstClr val="black"/>
                </a:solidFill>
                <a:latin typeface="Arial"/>
              </a:rPr>
              <a:t>7</a:t>
            </a:r>
            <a:endParaRPr lang="de-DE" sz="1400" b="1" kern="0" dirty="0">
              <a:solidFill>
                <a:prstClr val="black"/>
              </a:solidFill>
              <a:latin typeface="Arial"/>
            </a:endParaRPr>
          </a:p>
        </p:txBody>
      </p:sp>
      <p:sp>
        <p:nvSpPr>
          <p:cNvPr id="53" name="Content Placeholder 2"/>
          <p:cNvSpPr txBox="1">
            <a:spLocks/>
          </p:cNvSpPr>
          <p:nvPr>
            <p:custDataLst>
              <p:tags r:id="rId24"/>
            </p:custDataLst>
          </p:nvPr>
        </p:nvSpPr>
        <p:spPr bwMode="auto">
          <a:xfrm>
            <a:off x="6453686" y="1773428"/>
            <a:ext cx="24221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en-US" sz="1400" kern="0" dirty="0" smtClean="0">
                <a:solidFill>
                  <a:prstClr val="black"/>
                </a:solidFill>
                <a:latin typeface="Arial"/>
              </a:rPr>
              <a:t>Communication on ‘guidelines‘</a:t>
            </a:r>
            <a:endParaRPr lang="en-US" sz="1400" kern="0" dirty="0">
              <a:solidFill>
                <a:prstClr val="black"/>
              </a:solidFill>
              <a:latin typeface="Arial"/>
            </a:endParaRPr>
          </a:p>
        </p:txBody>
      </p:sp>
      <p:sp>
        <p:nvSpPr>
          <p:cNvPr id="54" name="Content Placeholder 2"/>
          <p:cNvSpPr txBox="1">
            <a:spLocks/>
          </p:cNvSpPr>
          <p:nvPr>
            <p:custDataLst>
              <p:tags r:id="rId25"/>
            </p:custDataLst>
          </p:nvPr>
        </p:nvSpPr>
        <p:spPr bwMode="auto">
          <a:xfrm>
            <a:off x="6164420" y="2080484"/>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smtClean="0">
                <a:solidFill>
                  <a:prstClr val="black"/>
                </a:solidFill>
                <a:latin typeface="Arial"/>
              </a:rPr>
              <a:t>8</a:t>
            </a:r>
            <a:endParaRPr lang="de-DE" sz="1400" b="1" kern="0" dirty="0">
              <a:solidFill>
                <a:prstClr val="black"/>
              </a:solidFill>
              <a:latin typeface="Arial"/>
            </a:endParaRPr>
          </a:p>
        </p:txBody>
      </p:sp>
      <p:sp>
        <p:nvSpPr>
          <p:cNvPr id="55" name="Content Placeholder 2"/>
          <p:cNvSpPr txBox="1">
            <a:spLocks/>
          </p:cNvSpPr>
          <p:nvPr>
            <p:custDataLst>
              <p:tags r:id="rId26"/>
            </p:custDataLst>
          </p:nvPr>
        </p:nvSpPr>
        <p:spPr bwMode="auto">
          <a:xfrm>
            <a:off x="6453686" y="2080484"/>
            <a:ext cx="14122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smtClean="0">
                <a:solidFill>
                  <a:prstClr val="black"/>
                </a:solidFill>
                <a:latin typeface="Arial"/>
              </a:rPr>
              <a:t>Table of Contents</a:t>
            </a:r>
            <a:endParaRPr lang="de-DE" sz="1400" kern="0" dirty="0">
              <a:solidFill>
                <a:prstClr val="black"/>
              </a:solidFill>
              <a:latin typeface="Arial"/>
            </a:endParaRPr>
          </a:p>
        </p:txBody>
      </p:sp>
      <p:cxnSp>
        <p:nvCxnSpPr>
          <p:cNvPr id="3" name="Straight Connector 2"/>
          <p:cNvCxnSpPr/>
          <p:nvPr/>
        </p:nvCxnSpPr>
        <p:spPr bwMode="auto">
          <a:xfrm>
            <a:off x="4185686" y="1113645"/>
            <a:ext cx="0" cy="125020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1" name="Content Placeholder 2"/>
          <p:cNvSpPr txBox="1">
            <a:spLocks/>
          </p:cNvSpPr>
          <p:nvPr>
            <p:custDataLst>
              <p:tags r:id="rId27"/>
            </p:custDataLst>
          </p:nvPr>
        </p:nvSpPr>
        <p:spPr bwMode="auto">
          <a:xfrm>
            <a:off x="1590429" y="2080484"/>
            <a:ext cx="23371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smtClean="0">
                <a:solidFill>
                  <a:prstClr val="black"/>
                </a:solidFill>
                <a:latin typeface="Arial"/>
              </a:rPr>
              <a:t>No action foreseen / intended</a:t>
            </a:r>
            <a:endParaRPr lang="de-DE" sz="1400" kern="0" dirty="0">
              <a:solidFill>
                <a:prstClr val="black"/>
              </a:solidFill>
              <a:latin typeface="Arial"/>
            </a:endParaRPr>
          </a:p>
        </p:txBody>
      </p:sp>
    </p:spTree>
    <p:extLst>
      <p:ext uri="{BB962C8B-B14F-4D97-AF65-F5344CB8AC3E}">
        <p14:creationId xmlns:p14="http://schemas.microsoft.com/office/powerpoint/2010/main" val="3103863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itle 1"/>
          <p:cNvSpPr>
            <a:spLocks noGrp="1"/>
          </p:cNvSpPr>
          <p:nvPr>
            <p:ph type="title"/>
          </p:nvPr>
        </p:nvSpPr>
        <p:spPr>
          <a:xfrm>
            <a:off x="2667000" y="0"/>
            <a:ext cx="6297487" cy="928688"/>
          </a:xfrm>
        </p:spPr>
        <p:txBody>
          <a:bodyPr>
            <a:normAutofit/>
          </a:bodyPr>
          <a:lstStyle/>
          <a:p>
            <a:pPr>
              <a:tabLst>
                <a:tab pos="449263" algn="l"/>
              </a:tabLst>
            </a:pPr>
            <a:r>
              <a:rPr lang="de-DE" sz="2200" dirty="0" smtClean="0"/>
              <a:t>	</a:t>
            </a:r>
            <a:r>
              <a:rPr lang="de-DE" sz="2200" dirty="0">
                <a:solidFill>
                  <a:schemeClr val="bg1"/>
                </a:solidFill>
              </a:rPr>
              <a:t>Status </a:t>
            </a:r>
            <a:r>
              <a:rPr lang="en-US" sz="2200" dirty="0">
                <a:solidFill>
                  <a:schemeClr val="bg1"/>
                </a:solidFill>
              </a:rPr>
              <a:t>of implementation of Procurement Network recommendations </a:t>
            </a:r>
            <a:r>
              <a:rPr lang="en-US" sz="2200" dirty="0" smtClean="0">
                <a:solidFill>
                  <a:srgbClr val="FFFFFF"/>
                </a:solidFill>
              </a:rPr>
              <a:t>(</a:t>
            </a:r>
            <a:r>
              <a:rPr lang="en-US" sz="2200" b="1" dirty="0" smtClean="0">
                <a:solidFill>
                  <a:srgbClr val="FFFFFF"/>
                </a:solidFill>
              </a:rPr>
              <a:t>Sep 2013</a:t>
            </a:r>
            <a:r>
              <a:rPr lang="en-US" sz="2200" dirty="0" smtClean="0">
                <a:solidFill>
                  <a:srgbClr val="FFFFFF"/>
                </a:solidFill>
              </a:rPr>
              <a:t>)</a:t>
            </a:r>
          </a:p>
        </p:txBody>
      </p:sp>
      <p:sp>
        <p:nvSpPr>
          <p:cNvPr id="31" name="Rechteck 37"/>
          <p:cNvSpPr/>
          <p:nvPr>
            <p:custDataLst>
              <p:tags r:id="rId1"/>
            </p:custDataLst>
          </p:nvPr>
        </p:nvSpPr>
        <p:spPr bwMode="auto">
          <a:xfrm>
            <a:off x="219684" y="1113645"/>
            <a:ext cx="8744804" cy="1250209"/>
          </a:xfrm>
          <a:prstGeom prst="rect">
            <a:avLst/>
          </a:prstGeom>
          <a:solidFill>
            <a:srgbClr val="FFFFFF"/>
          </a:solidFill>
          <a:ln w="9525" cap="flat" cmpd="sng" algn="ctr">
            <a:solidFill>
              <a:srgbClr val="39393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kern="0" dirty="0">
              <a:solidFill>
                <a:prstClr val="black"/>
              </a:solidFill>
              <a:latin typeface="Times" pitchFamily="1" charset="0"/>
            </a:endParaRPr>
          </a:p>
        </p:txBody>
      </p:sp>
      <p:sp>
        <p:nvSpPr>
          <p:cNvPr id="32" name="Content Placeholder 2"/>
          <p:cNvSpPr txBox="1">
            <a:spLocks/>
          </p:cNvSpPr>
          <p:nvPr>
            <p:custDataLst>
              <p:tags r:id="rId2"/>
            </p:custDataLst>
          </p:nvPr>
        </p:nvSpPr>
        <p:spPr bwMode="auto">
          <a:xfrm>
            <a:off x="278053" y="1176658"/>
            <a:ext cx="6941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Legend:</a:t>
            </a:r>
            <a:endParaRPr lang="de-DE" sz="1400" kern="0" dirty="0">
              <a:solidFill>
                <a:prstClr val="black"/>
              </a:solidFill>
              <a:latin typeface="Arial"/>
            </a:endParaRPr>
          </a:p>
        </p:txBody>
      </p:sp>
      <p:sp>
        <p:nvSpPr>
          <p:cNvPr id="33" name="Rechteck 12"/>
          <p:cNvSpPr/>
          <p:nvPr>
            <p:custDataLst>
              <p:tags r:id="rId3"/>
            </p:custDataLst>
          </p:nvPr>
        </p:nvSpPr>
        <p:spPr bwMode="auto">
          <a:xfrm>
            <a:off x="1113890" y="1142829"/>
            <a:ext cx="350880" cy="274813"/>
          </a:xfrm>
          <a:prstGeom prst="rect">
            <a:avLst/>
          </a:prstGeom>
          <a:solidFill>
            <a:srgbClr val="C0000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de-DE" sz="1400" kern="0" dirty="0">
                <a:solidFill>
                  <a:prstClr val="black"/>
                </a:solidFill>
                <a:latin typeface="Arial"/>
              </a:rPr>
              <a:t>A</a:t>
            </a:r>
          </a:p>
        </p:txBody>
      </p:sp>
      <p:sp>
        <p:nvSpPr>
          <p:cNvPr id="34" name="Content Placeholder 2"/>
          <p:cNvSpPr txBox="1">
            <a:spLocks/>
          </p:cNvSpPr>
          <p:nvPr>
            <p:custDataLst>
              <p:tags r:id="rId4"/>
            </p:custDataLst>
          </p:nvPr>
        </p:nvSpPr>
        <p:spPr bwMode="auto">
          <a:xfrm>
            <a:off x="1590429" y="1176659"/>
            <a:ext cx="1203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Action </a:t>
            </a:r>
            <a:r>
              <a:rPr lang="de-DE" sz="1400" kern="0" dirty="0" smtClean="0">
                <a:solidFill>
                  <a:prstClr val="black"/>
                </a:solidFill>
                <a:latin typeface="Arial"/>
              </a:rPr>
              <a:t>required</a:t>
            </a:r>
            <a:endParaRPr lang="de-DE" sz="1400" kern="0" dirty="0">
              <a:solidFill>
                <a:prstClr val="black"/>
              </a:solidFill>
              <a:latin typeface="Arial"/>
            </a:endParaRPr>
          </a:p>
        </p:txBody>
      </p:sp>
      <p:sp>
        <p:nvSpPr>
          <p:cNvPr id="35" name="Rechteck 16"/>
          <p:cNvSpPr/>
          <p:nvPr>
            <p:custDataLst>
              <p:tags r:id="rId5"/>
            </p:custDataLst>
          </p:nvPr>
        </p:nvSpPr>
        <p:spPr bwMode="auto">
          <a:xfrm>
            <a:off x="1113890" y="1441146"/>
            <a:ext cx="350880" cy="274813"/>
          </a:xfrm>
          <a:prstGeom prst="rect">
            <a:avLst/>
          </a:prstGeom>
          <a:solidFill>
            <a:srgbClr val="FFDA3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de-DE" sz="1400" kern="0" dirty="0">
                <a:solidFill>
                  <a:prstClr val="black"/>
                </a:solidFill>
                <a:latin typeface="Arial"/>
              </a:rPr>
              <a:t>L</a:t>
            </a:r>
          </a:p>
        </p:txBody>
      </p:sp>
      <p:sp>
        <p:nvSpPr>
          <p:cNvPr id="36" name="Content Placeholder 2"/>
          <p:cNvSpPr txBox="1">
            <a:spLocks/>
          </p:cNvSpPr>
          <p:nvPr>
            <p:custDataLst>
              <p:tags r:id="rId6"/>
            </p:custDataLst>
          </p:nvPr>
        </p:nvSpPr>
        <p:spPr bwMode="auto">
          <a:xfrm>
            <a:off x="1590429" y="1475112"/>
            <a:ext cx="25760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Limited action </a:t>
            </a:r>
            <a:r>
              <a:rPr lang="de-DE" sz="1400" kern="0" dirty="0" smtClean="0">
                <a:solidFill>
                  <a:prstClr val="black"/>
                </a:solidFill>
                <a:latin typeface="Arial"/>
              </a:rPr>
              <a:t>required / initiated</a:t>
            </a:r>
            <a:endParaRPr lang="de-DE" sz="1400" kern="0" dirty="0">
              <a:solidFill>
                <a:prstClr val="black"/>
              </a:solidFill>
              <a:latin typeface="Arial"/>
            </a:endParaRPr>
          </a:p>
        </p:txBody>
      </p:sp>
      <p:sp>
        <p:nvSpPr>
          <p:cNvPr id="37" name="Rechteck 18"/>
          <p:cNvSpPr/>
          <p:nvPr>
            <p:custDataLst>
              <p:tags r:id="rId7"/>
            </p:custDataLst>
          </p:nvPr>
        </p:nvSpPr>
        <p:spPr bwMode="auto">
          <a:xfrm>
            <a:off x="1113890" y="1739462"/>
            <a:ext cx="350880" cy="274813"/>
          </a:xfrm>
          <a:prstGeom prst="rect">
            <a:avLst/>
          </a:prstGeom>
          <a:solidFill>
            <a:srgbClr val="00B05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de-DE" sz="1400" kern="0" dirty="0">
                <a:solidFill>
                  <a:prstClr val="black"/>
                </a:solidFill>
                <a:latin typeface="Arial"/>
              </a:rPr>
              <a:t>0</a:t>
            </a:r>
          </a:p>
        </p:txBody>
      </p:sp>
      <p:sp>
        <p:nvSpPr>
          <p:cNvPr id="38" name="Content Placeholder 2"/>
          <p:cNvSpPr txBox="1">
            <a:spLocks/>
          </p:cNvSpPr>
          <p:nvPr>
            <p:custDataLst>
              <p:tags r:id="rId8"/>
            </p:custDataLst>
          </p:nvPr>
        </p:nvSpPr>
        <p:spPr bwMode="auto">
          <a:xfrm>
            <a:off x="1590429" y="1773428"/>
            <a:ext cx="14619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No </a:t>
            </a:r>
            <a:r>
              <a:rPr lang="en-US" sz="1400" kern="0" dirty="0" smtClean="0">
                <a:solidFill>
                  <a:prstClr val="black"/>
                </a:solidFill>
                <a:latin typeface="Arial"/>
              </a:rPr>
              <a:t>action</a:t>
            </a:r>
            <a:r>
              <a:rPr lang="de-DE" sz="1400" kern="0" dirty="0" smtClean="0">
                <a:solidFill>
                  <a:prstClr val="black"/>
                </a:solidFill>
                <a:latin typeface="Arial"/>
              </a:rPr>
              <a:t> </a:t>
            </a:r>
            <a:r>
              <a:rPr lang="en-US" sz="1400" kern="0" dirty="0" smtClean="0">
                <a:solidFill>
                  <a:prstClr val="black"/>
                </a:solidFill>
                <a:latin typeface="Arial"/>
              </a:rPr>
              <a:t>required</a:t>
            </a:r>
            <a:endParaRPr lang="en-US" sz="1400" kern="0" dirty="0">
              <a:solidFill>
                <a:prstClr val="black"/>
              </a:solidFill>
              <a:latin typeface="Arial"/>
            </a:endParaRPr>
          </a:p>
        </p:txBody>
      </p:sp>
      <p:sp>
        <p:nvSpPr>
          <p:cNvPr id="39" name="Content Placeholder 2"/>
          <p:cNvSpPr txBox="1">
            <a:spLocks/>
          </p:cNvSpPr>
          <p:nvPr>
            <p:custDataLst>
              <p:tags r:id="rId9"/>
            </p:custDataLst>
          </p:nvPr>
        </p:nvSpPr>
        <p:spPr bwMode="auto">
          <a:xfrm>
            <a:off x="4372977" y="117665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1</a:t>
            </a:r>
          </a:p>
        </p:txBody>
      </p:sp>
      <p:sp>
        <p:nvSpPr>
          <p:cNvPr id="40" name="Content Placeholder 2"/>
          <p:cNvSpPr txBox="1">
            <a:spLocks/>
          </p:cNvSpPr>
          <p:nvPr>
            <p:custDataLst>
              <p:tags r:id="rId10"/>
            </p:custDataLst>
          </p:nvPr>
        </p:nvSpPr>
        <p:spPr bwMode="auto">
          <a:xfrm>
            <a:off x="4372977" y="147511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2</a:t>
            </a:r>
          </a:p>
        </p:txBody>
      </p:sp>
      <p:sp>
        <p:nvSpPr>
          <p:cNvPr id="41" name="Content Placeholder 2"/>
          <p:cNvSpPr txBox="1">
            <a:spLocks/>
          </p:cNvSpPr>
          <p:nvPr>
            <p:custDataLst>
              <p:tags r:id="rId11"/>
            </p:custDataLst>
          </p:nvPr>
        </p:nvSpPr>
        <p:spPr bwMode="auto">
          <a:xfrm>
            <a:off x="4372977" y="1773428"/>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3</a:t>
            </a:r>
          </a:p>
        </p:txBody>
      </p:sp>
      <p:sp>
        <p:nvSpPr>
          <p:cNvPr id="42" name="Content Placeholder 2"/>
          <p:cNvSpPr txBox="1">
            <a:spLocks/>
          </p:cNvSpPr>
          <p:nvPr>
            <p:custDataLst>
              <p:tags r:id="rId12"/>
            </p:custDataLst>
          </p:nvPr>
        </p:nvSpPr>
        <p:spPr bwMode="auto">
          <a:xfrm>
            <a:off x="4662243" y="1176659"/>
            <a:ext cx="12840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UN </a:t>
            </a:r>
            <a:r>
              <a:rPr lang="en-US" sz="1400" kern="0" dirty="0" smtClean="0">
                <a:solidFill>
                  <a:prstClr val="black"/>
                </a:solidFill>
                <a:latin typeface="Arial"/>
              </a:rPr>
              <a:t>Cooperation</a:t>
            </a:r>
            <a:endParaRPr lang="en-US" sz="1400" kern="0" dirty="0">
              <a:solidFill>
                <a:prstClr val="black"/>
              </a:solidFill>
              <a:latin typeface="Arial"/>
            </a:endParaRPr>
          </a:p>
        </p:txBody>
      </p:sp>
      <p:sp>
        <p:nvSpPr>
          <p:cNvPr id="43" name="Content Placeholder 2"/>
          <p:cNvSpPr txBox="1">
            <a:spLocks/>
          </p:cNvSpPr>
          <p:nvPr>
            <p:custDataLst>
              <p:tags r:id="rId13"/>
            </p:custDataLst>
          </p:nvPr>
        </p:nvSpPr>
        <p:spPr bwMode="auto">
          <a:xfrm>
            <a:off x="4662243" y="1475112"/>
            <a:ext cx="11750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Second </a:t>
            </a:r>
            <a:r>
              <a:rPr lang="en-US" sz="1400" kern="0" dirty="0" smtClean="0">
                <a:solidFill>
                  <a:prstClr val="black"/>
                </a:solidFill>
                <a:latin typeface="Arial"/>
              </a:rPr>
              <a:t>review</a:t>
            </a:r>
            <a:endParaRPr lang="en-US" sz="1400" kern="0" dirty="0">
              <a:solidFill>
                <a:prstClr val="black"/>
              </a:solidFill>
              <a:latin typeface="Arial"/>
            </a:endParaRPr>
          </a:p>
        </p:txBody>
      </p:sp>
      <p:sp>
        <p:nvSpPr>
          <p:cNvPr id="44" name="Content Placeholder 2"/>
          <p:cNvSpPr txBox="1">
            <a:spLocks/>
          </p:cNvSpPr>
          <p:nvPr>
            <p:custDataLst>
              <p:tags r:id="rId14"/>
            </p:custDataLst>
          </p:nvPr>
        </p:nvSpPr>
        <p:spPr bwMode="auto">
          <a:xfrm>
            <a:off x="4662243" y="1773428"/>
            <a:ext cx="4183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LTAs</a:t>
            </a:r>
          </a:p>
        </p:txBody>
      </p:sp>
      <p:sp>
        <p:nvSpPr>
          <p:cNvPr id="45" name="Content Placeholder 2"/>
          <p:cNvSpPr txBox="1">
            <a:spLocks/>
          </p:cNvSpPr>
          <p:nvPr>
            <p:custDataLst>
              <p:tags r:id="rId15"/>
            </p:custDataLst>
          </p:nvPr>
        </p:nvSpPr>
        <p:spPr bwMode="auto">
          <a:xfrm>
            <a:off x="4372977" y="2080484"/>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4</a:t>
            </a:r>
          </a:p>
        </p:txBody>
      </p:sp>
      <p:sp>
        <p:nvSpPr>
          <p:cNvPr id="46" name="Content Placeholder 2"/>
          <p:cNvSpPr txBox="1">
            <a:spLocks/>
          </p:cNvSpPr>
          <p:nvPr>
            <p:custDataLst>
              <p:tags r:id="rId16"/>
            </p:custDataLst>
          </p:nvPr>
        </p:nvSpPr>
        <p:spPr bwMode="auto">
          <a:xfrm>
            <a:off x="6164420" y="117665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5</a:t>
            </a:r>
          </a:p>
        </p:txBody>
      </p:sp>
      <p:sp>
        <p:nvSpPr>
          <p:cNvPr id="47" name="Content Placeholder 2"/>
          <p:cNvSpPr txBox="1">
            <a:spLocks/>
          </p:cNvSpPr>
          <p:nvPr>
            <p:custDataLst>
              <p:tags r:id="rId17"/>
            </p:custDataLst>
          </p:nvPr>
        </p:nvSpPr>
        <p:spPr bwMode="auto">
          <a:xfrm>
            <a:off x="4662243" y="2080484"/>
            <a:ext cx="9361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en-US" sz="1400" kern="0" dirty="0" smtClean="0">
                <a:solidFill>
                  <a:prstClr val="black"/>
                </a:solidFill>
                <a:latin typeface="Arial"/>
              </a:rPr>
              <a:t>Restrictions</a:t>
            </a:r>
            <a:endParaRPr lang="en-US" sz="1400" kern="0" dirty="0">
              <a:solidFill>
                <a:prstClr val="black"/>
              </a:solidFill>
              <a:latin typeface="Arial"/>
            </a:endParaRPr>
          </a:p>
        </p:txBody>
      </p:sp>
      <p:sp>
        <p:nvSpPr>
          <p:cNvPr id="48" name="Content Placeholder 2"/>
          <p:cNvSpPr txBox="1">
            <a:spLocks/>
          </p:cNvSpPr>
          <p:nvPr>
            <p:custDataLst>
              <p:tags r:id="rId18"/>
            </p:custDataLst>
          </p:nvPr>
        </p:nvSpPr>
        <p:spPr bwMode="auto">
          <a:xfrm>
            <a:off x="6453686" y="1176659"/>
            <a:ext cx="1780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Procurement services </a:t>
            </a:r>
          </a:p>
        </p:txBody>
      </p:sp>
      <p:sp>
        <p:nvSpPr>
          <p:cNvPr id="49" name="Rechteck 35"/>
          <p:cNvSpPr/>
          <p:nvPr>
            <p:custDataLst>
              <p:tags r:id="rId19"/>
            </p:custDataLst>
          </p:nvPr>
        </p:nvSpPr>
        <p:spPr bwMode="auto">
          <a:xfrm>
            <a:off x="1113890" y="2046518"/>
            <a:ext cx="350880" cy="274813"/>
          </a:xfrm>
          <a:prstGeom prst="rect">
            <a:avLst/>
          </a:prstGeom>
          <a:solidFill>
            <a:srgbClr val="E6E6E6"/>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de-DE" sz="1400" kern="0" dirty="0">
                <a:solidFill>
                  <a:prstClr val="black"/>
                </a:solidFill>
                <a:latin typeface="Arial"/>
              </a:rPr>
              <a:t>N</a:t>
            </a:r>
          </a:p>
        </p:txBody>
      </p:sp>
      <p:sp>
        <p:nvSpPr>
          <p:cNvPr id="27" name="Content Placeholder 2"/>
          <p:cNvSpPr txBox="1">
            <a:spLocks/>
          </p:cNvSpPr>
          <p:nvPr>
            <p:custDataLst>
              <p:tags r:id="rId20"/>
            </p:custDataLst>
          </p:nvPr>
        </p:nvSpPr>
        <p:spPr bwMode="auto">
          <a:xfrm>
            <a:off x="6164420" y="147511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6</a:t>
            </a:r>
          </a:p>
        </p:txBody>
      </p:sp>
      <p:sp>
        <p:nvSpPr>
          <p:cNvPr id="28" name="Content Placeholder 2"/>
          <p:cNvSpPr txBox="1">
            <a:spLocks/>
          </p:cNvSpPr>
          <p:nvPr>
            <p:custDataLst>
              <p:tags r:id="rId21"/>
            </p:custDataLst>
          </p:nvPr>
        </p:nvSpPr>
        <p:spPr bwMode="auto">
          <a:xfrm>
            <a:off x="6453686" y="1475112"/>
            <a:ext cx="19732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en-US" sz="1400" kern="0" dirty="0" smtClean="0">
                <a:solidFill>
                  <a:prstClr val="black"/>
                </a:solidFill>
                <a:latin typeface="Arial"/>
              </a:rPr>
              <a:t>Integration of ‘guidelines‘</a:t>
            </a:r>
            <a:endParaRPr lang="en-US" sz="1400" kern="0" dirty="0">
              <a:solidFill>
                <a:prstClr val="black"/>
              </a:solidFill>
              <a:latin typeface="Arial"/>
            </a:endParaRPr>
          </a:p>
        </p:txBody>
      </p:sp>
      <p:sp>
        <p:nvSpPr>
          <p:cNvPr id="52" name="Content Placeholder 2"/>
          <p:cNvSpPr txBox="1">
            <a:spLocks/>
          </p:cNvSpPr>
          <p:nvPr>
            <p:custDataLst>
              <p:tags r:id="rId22"/>
            </p:custDataLst>
          </p:nvPr>
        </p:nvSpPr>
        <p:spPr bwMode="auto">
          <a:xfrm>
            <a:off x="6164420" y="1773428"/>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smtClean="0">
                <a:solidFill>
                  <a:prstClr val="black"/>
                </a:solidFill>
                <a:latin typeface="Arial"/>
              </a:rPr>
              <a:t>7</a:t>
            </a:r>
            <a:endParaRPr lang="de-DE" sz="1400" b="1" kern="0" dirty="0">
              <a:solidFill>
                <a:prstClr val="black"/>
              </a:solidFill>
              <a:latin typeface="Arial"/>
            </a:endParaRPr>
          </a:p>
        </p:txBody>
      </p:sp>
      <p:sp>
        <p:nvSpPr>
          <p:cNvPr id="53" name="Content Placeholder 2"/>
          <p:cNvSpPr txBox="1">
            <a:spLocks/>
          </p:cNvSpPr>
          <p:nvPr>
            <p:custDataLst>
              <p:tags r:id="rId23"/>
            </p:custDataLst>
          </p:nvPr>
        </p:nvSpPr>
        <p:spPr bwMode="auto">
          <a:xfrm>
            <a:off x="6453686" y="1773428"/>
            <a:ext cx="24221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en-US" sz="1400" kern="0" dirty="0" smtClean="0">
                <a:solidFill>
                  <a:prstClr val="black"/>
                </a:solidFill>
                <a:latin typeface="Arial"/>
              </a:rPr>
              <a:t>Communication on ‘guidelines‘</a:t>
            </a:r>
            <a:endParaRPr lang="en-US" sz="1400" kern="0" dirty="0">
              <a:solidFill>
                <a:prstClr val="black"/>
              </a:solidFill>
              <a:latin typeface="Arial"/>
            </a:endParaRPr>
          </a:p>
        </p:txBody>
      </p:sp>
      <p:sp>
        <p:nvSpPr>
          <p:cNvPr id="54" name="Content Placeholder 2"/>
          <p:cNvSpPr txBox="1">
            <a:spLocks/>
          </p:cNvSpPr>
          <p:nvPr>
            <p:custDataLst>
              <p:tags r:id="rId24"/>
            </p:custDataLst>
          </p:nvPr>
        </p:nvSpPr>
        <p:spPr bwMode="auto">
          <a:xfrm>
            <a:off x="6164420" y="2080484"/>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smtClean="0">
                <a:solidFill>
                  <a:prstClr val="black"/>
                </a:solidFill>
                <a:latin typeface="Arial"/>
              </a:rPr>
              <a:t>8</a:t>
            </a:r>
            <a:endParaRPr lang="de-DE" sz="1400" b="1" kern="0" dirty="0">
              <a:solidFill>
                <a:prstClr val="black"/>
              </a:solidFill>
              <a:latin typeface="Arial"/>
            </a:endParaRPr>
          </a:p>
        </p:txBody>
      </p:sp>
      <p:sp>
        <p:nvSpPr>
          <p:cNvPr id="55" name="Content Placeholder 2"/>
          <p:cNvSpPr txBox="1">
            <a:spLocks/>
          </p:cNvSpPr>
          <p:nvPr>
            <p:custDataLst>
              <p:tags r:id="rId25"/>
            </p:custDataLst>
          </p:nvPr>
        </p:nvSpPr>
        <p:spPr bwMode="auto">
          <a:xfrm>
            <a:off x="6453686" y="2080484"/>
            <a:ext cx="14122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smtClean="0">
                <a:solidFill>
                  <a:prstClr val="black"/>
                </a:solidFill>
                <a:latin typeface="Arial"/>
              </a:rPr>
              <a:t>Table of Contents</a:t>
            </a:r>
            <a:endParaRPr lang="de-DE" sz="1400" kern="0" dirty="0">
              <a:solidFill>
                <a:prstClr val="black"/>
              </a:solidFill>
              <a:latin typeface="Arial"/>
            </a:endParaRPr>
          </a:p>
        </p:txBody>
      </p:sp>
      <p:cxnSp>
        <p:nvCxnSpPr>
          <p:cNvPr id="3" name="Straight Connector 2"/>
          <p:cNvCxnSpPr/>
          <p:nvPr/>
        </p:nvCxnSpPr>
        <p:spPr bwMode="auto">
          <a:xfrm>
            <a:off x="4185686" y="1113645"/>
            <a:ext cx="0" cy="125020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1" name="Content Placeholder 2"/>
          <p:cNvSpPr txBox="1">
            <a:spLocks/>
          </p:cNvSpPr>
          <p:nvPr>
            <p:custDataLst>
              <p:tags r:id="rId26"/>
            </p:custDataLst>
          </p:nvPr>
        </p:nvSpPr>
        <p:spPr bwMode="auto">
          <a:xfrm>
            <a:off x="1590429" y="2080484"/>
            <a:ext cx="23371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smtClean="0">
                <a:solidFill>
                  <a:prstClr val="black"/>
                </a:solidFill>
                <a:latin typeface="Arial"/>
              </a:rPr>
              <a:t>No action foreseen / intended</a:t>
            </a:r>
            <a:endParaRPr lang="de-DE" sz="1400" kern="0" dirty="0">
              <a:solidFill>
                <a:prstClr val="black"/>
              </a:solidFill>
              <a:latin typeface="Arial"/>
            </a:endParaRPr>
          </a:p>
        </p:txBody>
      </p:sp>
      <p:graphicFrame>
        <p:nvGraphicFramePr>
          <p:cNvPr id="56" name="Table 55"/>
          <p:cNvGraphicFramePr>
            <a:graphicFrameLocks noGrp="1"/>
          </p:cNvGraphicFramePr>
          <p:nvPr>
            <p:extLst>
              <p:ext uri="{D42A27DB-BD31-4B8C-83A1-F6EECF244321}">
                <p14:modId xmlns:p14="http://schemas.microsoft.com/office/powerpoint/2010/main" val="463198116"/>
              </p:ext>
            </p:extLst>
          </p:nvPr>
        </p:nvGraphicFramePr>
        <p:xfrm>
          <a:off x="278046" y="2420888"/>
          <a:ext cx="8686438" cy="4019248"/>
        </p:xfrm>
        <a:graphic>
          <a:graphicData uri="http://schemas.openxmlformats.org/drawingml/2006/table">
            <a:tbl>
              <a:tblPr/>
              <a:tblGrid>
                <a:gridCol w="405908"/>
                <a:gridCol w="487090"/>
                <a:gridCol w="487090"/>
                <a:gridCol w="487090"/>
                <a:gridCol w="487090"/>
                <a:gridCol w="487090"/>
                <a:gridCol w="487090"/>
                <a:gridCol w="487090"/>
                <a:gridCol w="487090"/>
                <a:gridCol w="487090"/>
                <a:gridCol w="487090"/>
                <a:gridCol w="487090"/>
                <a:gridCol w="487090"/>
                <a:gridCol w="487090"/>
                <a:gridCol w="487090"/>
                <a:gridCol w="487090"/>
                <a:gridCol w="487090"/>
                <a:gridCol w="487090"/>
              </a:tblGrid>
              <a:tr h="1152128">
                <a:tc>
                  <a:txBody>
                    <a:bodyPr/>
                    <a:lstStyle/>
                    <a:p>
                      <a:pPr marL="0" algn="ctr" defTabSz="914400" rtl="0" eaLnBrk="1" fontAlgn="ctr" latinLnBrk="0" hangingPunct="1"/>
                      <a:r>
                        <a:rPr lang="en-GB" sz="1800" b="1" i="0" u="none" strike="noStrike" kern="1200" dirty="0">
                          <a:solidFill>
                            <a:schemeClr val="tx1"/>
                          </a:solidFill>
                          <a:effectLst/>
                          <a:latin typeface="Arial"/>
                          <a:ea typeface="+mn-ea"/>
                          <a:cs typeface="+mn-cs"/>
                        </a:rPr>
                        <a:t> </a:t>
                      </a:r>
                    </a:p>
                  </a:txBody>
                  <a:tcPr marL="0" marR="0" marT="0" marB="0" vert="vert2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marL="0" algn="l" defTabSz="914400" rtl="0" eaLnBrk="1" fontAlgn="ctr" latinLnBrk="0" hangingPunct="1"/>
                      <a:r>
                        <a:rPr lang="en-GB" sz="1800" b="1" i="0" u="none" strike="noStrike" kern="1200" dirty="0" err="1">
                          <a:solidFill>
                            <a:schemeClr val="tx1"/>
                          </a:solidFill>
                          <a:effectLst/>
                          <a:latin typeface="Arial"/>
                          <a:ea typeface="+mn-ea"/>
                          <a:cs typeface="+mn-cs"/>
                        </a:rPr>
                        <a:t>AfDB</a:t>
                      </a:r>
                      <a:endParaRPr lang="en-GB" sz="1800" b="1" i="0" u="none" strike="noStrike" kern="1200" dirty="0">
                        <a:solidFill>
                          <a:schemeClr val="tx1"/>
                        </a:solidFill>
                        <a:effectLst/>
                        <a:latin typeface="Arial"/>
                        <a:ea typeface="+mn-ea"/>
                        <a:cs typeface="+mn-cs"/>
                      </a:endParaRP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marL="0" algn="l" defTabSz="914400" rtl="0" eaLnBrk="1" fontAlgn="ctr" latinLnBrk="0" hangingPunct="1"/>
                      <a:r>
                        <a:rPr lang="en-GB" sz="1800" b="1" i="0" u="none" strike="noStrike" kern="1200" dirty="0">
                          <a:solidFill>
                            <a:schemeClr val="tx1"/>
                          </a:solidFill>
                          <a:effectLst/>
                          <a:latin typeface="Arial"/>
                          <a:ea typeface="+mn-ea"/>
                          <a:cs typeface="+mn-cs"/>
                        </a:rPr>
                        <a:t>FAO</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marL="0" algn="l" defTabSz="914400" rtl="0" eaLnBrk="1" fontAlgn="ctr" latinLnBrk="0" hangingPunct="1"/>
                      <a:r>
                        <a:rPr lang="en-GB" sz="1800" b="1" i="0" u="none" strike="noStrike" kern="1200" dirty="0">
                          <a:solidFill>
                            <a:schemeClr val="tx1"/>
                          </a:solidFill>
                          <a:effectLst/>
                          <a:latin typeface="Arial"/>
                          <a:ea typeface="+mn-ea"/>
                          <a:cs typeface="+mn-cs"/>
                        </a:rPr>
                        <a:t>IFAD</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marL="0" algn="l" defTabSz="914400" rtl="0" eaLnBrk="1" fontAlgn="ctr" latinLnBrk="0" hangingPunct="1"/>
                      <a:r>
                        <a:rPr lang="en-GB" sz="1800" b="1" i="0" u="none" strike="noStrike" kern="1200" dirty="0">
                          <a:solidFill>
                            <a:schemeClr val="tx1"/>
                          </a:solidFill>
                          <a:effectLst/>
                          <a:latin typeface="Arial"/>
                          <a:ea typeface="+mn-ea"/>
                          <a:cs typeface="+mn-cs"/>
                        </a:rPr>
                        <a:t>ILO</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marL="0" algn="l" defTabSz="914400" rtl="0" eaLnBrk="1" fontAlgn="ctr" latinLnBrk="0" hangingPunct="1"/>
                      <a:r>
                        <a:rPr lang="en-GB" sz="1800" b="1" i="0" u="none" strike="noStrike" kern="1200" dirty="0">
                          <a:solidFill>
                            <a:schemeClr val="tx1"/>
                          </a:solidFill>
                          <a:effectLst/>
                          <a:latin typeface="Arial"/>
                          <a:ea typeface="+mn-ea"/>
                          <a:cs typeface="+mn-cs"/>
                        </a:rPr>
                        <a:t>ITU</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marL="0" algn="l" defTabSz="914400" rtl="0" eaLnBrk="1" fontAlgn="ctr" latinLnBrk="0" hangingPunct="1"/>
                      <a:r>
                        <a:rPr lang="en-GB" sz="1800" b="1" i="0" u="none" strike="noStrike" kern="1200" dirty="0">
                          <a:solidFill>
                            <a:schemeClr val="tx1"/>
                          </a:solidFill>
                          <a:effectLst/>
                          <a:latin typeface="Arial"/>
                          <a:ea typeface="+mn-ea"/>
                          <a:cs typeface="+mn-cs"/>
                        </a:rPr>
                        <a:t>PAHO</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marL="0" algn="l" defTabSz="914400" rtl="0" eaLnBrk="1" fontAlgn="ctr" latinLnBrk="0" hangingPunct="1"/>
                      <a:r>
                        <a:rPr lang="en-GB" sz="1800" b="1" i="0" u="none" strike="noStrike" kern="1200" dirty="0">
                          <a:solidFill>
                            <a:schemeClr val="tx1"/>
                          </a:solidFill>
                          <a:effectLst/>
                          <a:latin typeface="Arial"/>
                          <a:ea typeface="+mn-ea"/>
                          <a:cs typeface="+mn-cs"/>
                        </a:rPr>
                        <a:t>UNDP</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marL="0" algn="l" defTabSz="914400" rtl="0" eaLnBrk="1" fontAlgn="ctr" latinLnBrk="0" hangingPunct="1"/>
                      <a:r>
                        <a:rPr lang="en-GB" sz="1800" b="1" i="0" u="none" strike="noStrike" kern="1200" dirty="0">
                          <a:solidFill>
                            <a:schemeClr val="tx1"/>
                          </a:solidFill>
                          <a:effectLst/>
                          <a:latin typeface="Arial"/>
                          <a:ea typeface="+mn-ea"/>
                          <a:cs typeface="+mn-cs"/>
                        </a:rPr>
                        <a:t>UNFPA</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marL="0" algn="l" defTabSz="914400" rtl="0" eaLnBrk="1" fontAlgn="ctr" latinLnBrk="0" hangingPunct="1"/>
                      <a:r>
                        <a:rPr lang="en-GB" sz="1800" b="1" i="0" u="none" strike="noStrike" kern="1200" dirty="0">
                          <a:solidFill>
                            <a:schemeClr val="tx1"/>
                          </a:solidFill>
                          <a:effectLst/>
                          <a:latin typeface="Arial"/>
                          <a:ea typeface="+mn-ea"/>
                          <a:cs typeface="+mn-cs"/>
                        </a:rPr>
                        <a:t>UNHCR</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marL="0" algn="l" defTabSz="914400" rtl="0" eaLnBrk="1" fontAlgn="ctr" latinLnBrk="0" hangingPunct="1"/>
                      <a:r>
                        <a:rPr lang="en-GB" sz="1800" b="1" i="0" u="none" strike="noStrike" kern="1200" dirty="0">
                          <a:solidFill>
                            <a:schemeClr val="tx1"/>
                          </a:solidFill>
                          <a:effectLst/>
                          <a:latin typeface="Arial"/>
                          <a:ea typeface="+mn-ea"/>
                          <a:cs typeface="+mn-cs"/>
                        </a:rPr>
                        <a:t>UNICEF</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marL="0" algn="l" defTabSz="914400" rtl="0" eaLnBrk="1" fontAlgn="ctr" latinLnBrk="0" hangingPunct="1"/>
                      <a:r>
                        <a:rPr lang="en-GB" sz="1800" b="1" i="0" u="none" strike="noStrike" kern="1200" dirty="0">
                          <a:solidFill>
                            <a:schemeClr val="tx1"/>
                          </a:solidFill>
                          <a:effectLst/>
                          <a:latin typeface="Arial"/>
                          <a:ea typeface="+mn-ea"/>
                          <a:cs typeface="+mn-cs"/>
                        </a:rPr>
                        <a:t>UNOPS</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marL="0" algn="l" defTabSz="914400" rtl="0" eaLnBrk="1" fontAlgn="ctr" latinLnBrk="0" hangingPunct="1"/>
                      <a:r>
                        <a:rPr lang="en-GB" sz="1800" b="1" i="0" u="none" strike="noStrike" kern="1200" dirty="0">
                          <a:solidFill>
                            <a:schemeClr val="tx1"/>
                          </a:solidFill>
                          <a:effectLst/>
                          <a:latin typeface="Arial"/>
                          <a:ea typeface="+mn-ea"/>
                          <a:cs typeface="+mn-cs"/>
                        </a:rPr>
                        <a:t>UNRWA</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marL="0" algn="l" defTabSz="914400" rtl="0" eaLnBrk="1" fontAlgn="ctr" latinLnBrk="0" hangingPunct="1"/>
                      <a:r>
                        <a:rPr lang="en-GB" sz="1800" b="1" i="0" u="none" strike="noStrike" kern="1200" dirty="0">
                          <a:solidFill>
                            <a:schemeClr val="tx1"/>
                          </a:solidFill>
                          <a:effectLst/>
                          <a:latin typeface="Arial"/>
                          <a:ea typeface="+mn-ea"/>
                          <a:cs typeface="+mn-cs"/>
                        </a:rPr>
                        <a:t>UN Sec</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marL="0" algn="l" defTabSz="914400" rtl="0" eaLnBrk="1" fontAlgn="ctr" latinLnBrk="0" hangingPunct="1"/>
                      <a:r>
                        <a:rPr lang="en-GB" sz="1800" b="1" i="0" u="none" strike="noStrike" kern="1200" dirty="0">
                          <a:solidFill>
                            <a:schemeClr val="tx1"/>
                          </a:solidFill>
                          <a:effectLst/>
                          <a:latin typeface="Arial"/>
                          <a:ea typeface="+mn-ea"/>
                          <a:cs typeface="+mn-cs"/>
                        </a:rPr>
                        <a:t>WFP</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marL="0" algn="l" defTabSz="914400" rtl="0" eaLnBrk="1" fontAlgn="ctr" latinLnBrk="0" hangingPunct="1"/>
                      <a:r>
                        <a:rPr lang="en-GB" sz="1800" b="1" i="0" u="none" strike="noStrike" kern="1200" dirty="0">
                          <a:solidFill>
                            <a:schemeClr val="tx1"/>
                          </a:solidFill>
                          <a:effectLst/>
                          <a:latin typeface="Arial"/>
                          <a:ea typeface="+mn-ea"/>
                          <a:cs typeface="+mn-cs"/>
                        </a:rPr>
                        <a:t>WHO</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marL="0" algn="l" defTabSz="914400" rtl="0" eaLnBrk="1" fontAlgn="ctr" latinLnBrk="0" hangingPunct="1"/>
                      <a:r>
                        <a:rPr lang="en-GB" sz="1800" b="1" i="0" u="none" strike="noStrike" kern="1200" dirty="0">
                          <a:solidFill>
                            <a:schemeClr val="tx1"/>
                          </a:solidFill>
                          <a:effectLst/>
                          <a:latin typeface="Arial"/>
                          <a:ea typeface="+mn-ea"/>
                          <a:cs typeface="+mn-cs"/>
                        </a:rPr>
                        <a:t>WIPO</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marL="0" algn="l" defTabSz="914400" rtl="0" eaLnBrk="1" fontAlgn="ctr" latinLnBrk="0" hangingPunct="1"/>
                      <a:r>
                        <a:rPr lang="en-GB" sz="1800" b="1" i="0" u="none" strike="noStrike" kern="1200" dirty="0">
                          <a:solidFill>
                            <a:schemeClr val="tx1"/>
                          </a:solidFill>
                          <a:effectLst/>
                          <a:latin typeface="Arial"/>
                          <a:ea typeface="+mn-ea"/>
                          <a:cs typeface="+mn-cs"/>
                        </a:rPr>
                        <a:t>WMO</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r>
              <a:tr h="369302">
                <a:tc>
                  <a:txBody>
                    <a:bodyPr/>
                    <a:lstStyle/>
                    <a:p>
                      <a:pPr marL="0" algn="ctr" defTabSz="914400" rtl="0" eaLnBrk="1" fontAlgn="ctr" latinLnBrk="0" hangingPunct="1"/>
                      <a:r>
                        <a:rPr lang="en-GB" sz="1800" b="1" i="0" u="none" strike="noStrike" kern="1200">
                          <a:solidFill>
                            <a:schemeClr val="tx1"/>
                          </a:solidFill>
                          <a:effectLst/>
                          <a:latin typeface="Arial"/>
                          <a:ea typeface="+mn-ea"/>
                          <a:cs typeface="+mn-cs"/>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algn="ctr" defTabSz="914400" rtl="0" eaLnBrk="1" fontAlgn="ctr" latinLnBrk="0" hangingPunct="1"/>
                      <a:r>
                        <a:rPr lang="en-GB" sz="1800" b="0" i="0" u="none" strike="noStrike" kern="1200" dirty="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dirty="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dirty="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58110">
                <a:tc>
                  <a:txBody>
                    <a:bodyPr/>
                    <a:lstStyle/>
                    <a:p>
                      <a:pPr marL="0" algn="ctr" defTabSz="914400" rtl="0" eaLnBrk="1" fontAlgn="ctr" latinLnBrk="0" hangingPunct="1"/>
                      <a:r>
                        <a:rPr lang="en-GB" sz="1800" b="1" i="0" u="none" strike="noStrike" kern="1200">
                          <a:solidFill>
                            <a:schemeClr val="tx1"/>
                          </a:solidFill>
                          <a:effectLst/>
                          <a:latin typeface="Arial"/>
                          <a:ea typeface="+mn-ea"/>
                          <a:cs typeface="+mn-cs"/>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algn="ctr" defTabSz="914400" rtl="0" eaLnBrk="1" fontAlgn="ctr" latinLnBrk="0" hangingPunct="1"/>
                      <a:r>
                        <a:rPr lang="en-GB" sz="1800" b="0" i="0" u="none" strike="noStrike" kern="1200" dirty="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58110">
                <a:tc>
                  <a:txBody>
                    <a:bodyPr/>
                    <a:lstStyle/>
                    <a:p>
                      <a:pPr marL="0" algn="ctr" defTabSz="914400" rtl="0" eaLnBrk="1" fontAlgn="ctr" latinLnBrk="0" hangingPunct="1"/>
                      <a:r>
                        <a:rPr lang="en-GB" sz="1800" b="1" i="0" u="none" strike="noStrike" kern="1200">
                          <a:solidFill>
                            <a:schemeClr val="tx1"/>
                          </a:solidFill>
                          <a:effectLst/>
                          <a:latin typeface="Arial"/>
                          <a:ea typeface="+mn-ea"/>
                          <a:cs typeface="+mn-cs"/>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dirty="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dirty="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58110">
                <a:tc>
                  <a:txBody>
                    <a:bodyPr/>
                    <a:lstStyle/>
                    <a:p>
                      <a:pPr marL="0" algn="ctr" defTabSz="914400" rtl="0" eaLnBrk="1" fontAlgn="ctr" latinLnBrk="0" hangingPunct="1"/>
                      <a:r>
                        <a:rPr lang="en-GB" sz="1800" b="1" i="0" u="none" strike="noStrike" kern="1200">
                          <a:solidFill>
                            <a:schemeClr val="tx1"/>
                          </a:solidFill>
                          <a:effectLst/>
                          <a:latin typeface="Arial"/>
                          <a:ea typeface="+mn-ea"/>
                          <a:cs typeface="+mn-cs"/>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dirty="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dirty="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r>
              <a:tr h="358110">
                <a:tc>
                  <a:txBody>
                    <a:bodyPr/>
                    <a:lstStyle/>
                    <a:p>
                      <a:pPr marL="0" algn="ctr" defTabSz="914400" rtl="0" eaLnBrk="1" fontAlgn="ctr" latinLnBrk="0" hangingPunct="1"/>
                      <a:r>
                        <a:rPr lang="en-GB" sz="1800" b="1" i="0" u="none" strike="noStrike" kern="1200">
                          <a:solidFill>
                            <a:schemeClr val="tx1"/>
                          </a:solidFill>
                          <a:effectLst/>
                          <a:latin typeface="Arial"/>
                          <a:ea typeface="+mn-ea"/>
                          <a:cs typeface="+mn-cs"/>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dirty="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dirty="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r>
              <a:tr h="358110">
                <a:tc>
                  <a:txBody>
                    <a:bodyPr/>
                    <a:lstStyle/>
                    <a:p>
                      <a:pPr marL="0" algn="ctr" defTabSz="914400" rtl="0" eaLnBrk="1" fontAlgn="ctr" latinLnBrk="0" hangingPunct="1"/>
                      <a:r>
                        <a:rPr lang="en-GB" sz="1800" b="1" i="0" u="none" strike="noStrike" kern="1200">
                          <a:solidFill>
                            <a:schemeClr val="tx1"/>
                          </a:solidFill>
                          <a:effectLst/>
                          <a:latin typeface="Arial"/>
                          <a:ea typeface="+mn-ea"/>
                          <a:cs typeface="+mn-cs"/>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dirty="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dirty="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dirty="0">
                          <a:solidFill>
                            <a:schemeClr val="tx1"/>
                          </a:solidFill>
                          <a:effectLst/>
                          <a:latin typeface="Arial"/>
                          <a:ea typeface="+mn-ea"/>
                          <a:cs typeface="+mn-cs"/>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58110">
                <a:tc>
                  <a:txBody>
                    <a:bodyPr/>
                    <a:lstStyle/>
                    <a:p>
                      <a:pPr marL="0" algn="ctr" defTabSz="914400" rtl="0" eaLnBrk="1" fontAlgn="ctr" latinLnBrk="0" hangingPunct="1"/>
                      <a:r>
                        <a:rPr lang="en-GB" sz="1800" b="1" i="0" u="none" strike="noStrike" kern="1200">
                          <a:solidFill>
                            <a:schemeClr val="tx1"/>
                          </a:solidFill>
                          <a:effectLst/>
                          <a:latin typeface="Arial"/>
                          <a:ea typeface="+mn-ea"/>
                          <a:cs typeface="+mn-cs"/>
                        </a:rPr>
                        <a:t>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dirty="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49158">
                <a:tc>
                  <a:txBody>
                    <a:bodyPr/>
                    <a:lstStyle/>
                    <a:p>
                      <a:pPr marL="0" algn="ctr" defTabSz="914400" rtl="0" eaLnBrk="1" fontAlgn="ctr" latinLnBrk="0" hangingPunct="1"/>
                      <a:r>
                        <a:rPr lang="en-GB" sz="1800" b="1" i="0" u="none" strike="noStrike" kern="1200">
                          <a:solidFill>
                            <a:schemeClr val="tx1"/>
                          </a:solidFill>
                          <a:effectLst/>
                          <a:latin typeface="Arial"/>
                          <a:ea typeface="+mn-ea"/>
                          <a:cs typeface="+mn-cs"/>
                        </a:rPr>
                        <a:t>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dirty="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dirty="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marL="0" algn="ctr" defTabSz="914400" rtl="0" eaLnBrk="1" fontAlgn="ctr" latinLnBrk="0" hangingPunct="1"/>
                      <a:r>
                        <a:rPr lang="en-GB" sz="1800" b="0" i="0" u="none" strike="noStrike" kern="1200" dirty="0">
                          <a:solidFill>
                            <a:schemeClr val="tx1"/>
                          </a:solidFill>
                          <a:effectLst/>
                          <a:latin typeface="Arial"/>
                          <a:ea typeface="+mn-ea"/>
                          <a:cs typeface="+mn-cs"/>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marL="0" algn="ctr" defTabSz="914400" rtl="0" eaLnBrk="1" fontAlgn="ctr" latinLnBrk="0" hangingPunct="1"/>
                      <a:r>
                        <a:rPr lang="en-GB" sz="1800" b="0" i="0" u="none" strike="noStrike" kern="1200" dirty="0">
                          <a:solidFill>
                            <a:schemeClr val="tx1"/>
                          </a:solidFill>
                          <a:effectLst/>
                          <a:latin typeface="Arial"/>
                          <a:ea typeface="+mn-ea"/>
                          <a:cs typeface="+mn-cs"/>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bl>
          </a:graphicData>
        </a:graphic>
      </p:graphicFrame>
    </p:spTree>
    <p:extLst>
      <p:ext uri="{BB962C8B-B14F-4D97-AF65-F5344CB8AC3E}">
        <p14:creationId xmlns:p14="http://schemas.microsoft.com/office/powerpoint/2010/main" val="2915906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itle 1"/>
          <p:cNvSpPr>
            <a:spLocks noGrp="1"/>
          </p:cNvSpPr>
          <p:nvPr>
            <p:ph type="title"/>
          </p:nvPr>
        </p:nvSpPr>
        <p:spPr>
          <a:xfrm>
            <a:off x="2667000" y="0"/>
            <a:ext cx="6297487" cy="928688"/>
          </a:xfrm>
        </p:spPr>
        <p:txBody>
          <a:bodyPr>
            <a:normAutofit/>
          </a:bodyPr>
          <a:lstStyle/>
          <a:p>
            <a:pPr>
              <a:tabLst>
                <a:tab pos="449263" algn="l"/>
              </a:tabLst>
            </a:pPr>
            <a:r>
              <a:rPr lang="de-DE" sz="2200" dirty="0" smtClean="0"/>
              <a:t>	</a:t>
            </a:r>
            <a:r>
              <a:rPr lang="de-DE" sz="2200" dirty="0">
                <a:solidFill>
                  <a:schemeClr val="bg1"/>
                </a:solidFill>
              </a:rPr>
              <a:t>Status </a:t>
            </a:r>
            <a:r>
              <a:rPr lang="en-US" sz="2200" dirty="0">
                <a:solidFill>
                  <a:schemeClr val="bg1"/>
                </a:solidFill>
              </a:rPr>
              <a:t>of implementation of Procurement Network</a:t>
            </a:r>
            <a:r>
              <a:rPr lang="en-US" sz="2200" dirty="0" smtClean="0"/>
              <a:t>  </a:t>
            </a:r>
            <a:r>
              <a:rPr lang="en-US" sz="2200" dirty="0">
                <a:solidFill>
                  <a:schemeClr val="bg1"/>
                </a:solidFill>
              </a:rPr>
              <a:t>Rec</a:t>
            </a:r>
            <a:r>
              <a:rPr lang="en-US" sz="2200" dirty="0" smtClean="0">
                <a:solidFill>
                  <a:srgbClr val="FFFFFF"/>
                </a:solidFill>
              </a:rPr>
              <a:t>ommendations (</a:t>
            </a:r>
            <a:r>
              <a:rPr lang="en-US" sz="2200" b="1" dirty="0" smtClean="0">
                <a:solidFill>
                  <a:srgbClr val="FFFFFF"/>
                </a:solidFill>
              </a:rPr>
              <a:t>January, 2014</a:t>
            </a:r>
            <a:r>
              <a:rPr lang="en-US" sz="2200" dirty="0" smtClean="0">
                <a:solidFill>
                  <a:srgbClr val="FFFFFF"/>
                </a:solidFill>
              </a:rPr>
              <a:t>)</a:t>
            </a:r>
          </a:p>
        </p:txBody>
      </p:sp>
      <p:sp>
        <p:nvSpPr>
          <p:cNvPr id="31" name="Rechteck 37"/>
          <p:cNvSpPr/>
          <p:nvPr>
            <p:custDataLst>
              <p:tags r:id="rId1"/>
            </p:custDataLst>
          </p:nvPr>
        </p:nvSpPr>
        <p:spPr bwMode="auto">
          <a:xfrm>
            <a:off x="219684" y="1113645"/>
            <a:ext cx="8744804" cy="1250209"/>
          </a:xfrm>
          <a:prstGeom prst="rect">
            <a:avLst/>
          </a:prstGeom>
          <a:solidFill>
            <a:srgbClr val="FFFFFF"/>
          </a:solidFill>
          <a:ln w="9525" cap="flat" cmpd="sng" algn="ctr">
            <a:solidFill>
              <a:srgbClr val="39393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kern="0" dirty="0">
              <a:solidFill>
                <a:prstClr val="black"/>
              </a:solidFill>
              <a:latin typeface="Times" pitchFamily="1" charset="0"/>
            </a:endParaRPr>
          </a:p>
        </p:txBody>
      </p:sp>
      <p:sp>
        <p:nvSpPr>
          <p:cNvPr id="32" name="Content Placeholder 2"/>
          <p:cNvSpPr txBox="1">
            <a:spLocks/>
          </p:cNvSpPr>
          <p:nvPr>
            <p:custDataLst>
              <p:tags r:id="rId2"/>
            </p:custDataLst>
          </p:nvPr>
        </p:nvSpPr>
        <p:spPr bwMode="auto">
          <a:xfrm>
            <a:off x="278053" y="1176658"/>
            <a:ext cx="6941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Legend:</a:t>
            </a:r>
            <a:endParaRPr lang="de-DE" sz="1400" kern="0" dirty="0">
              <a:solidFill>
                <a:prstClr val="black"/>
              </a:solidFill>
              <a:latin typeface="Arial"/>
            </a:endParaRPr>
          </a:p>
        </p:txBody>
      </p:sp>
      <p:sp>
        <p:nvSpPr>
          <p:cNvPr id="33" name="Rechteck 12"/>
          <p:cNvSpPr/>
          <p:nvPr>
            <p:custDataLst>
              <p:tags r:id="rId3"/>
            </p:custDataLst>
          </p:nvPr>
        </p:nvSpPr>
        <p:spPr bwMode="auto">
          <a:xfrm>
            <a:off x="1113890" y="1142829"/>
            <a:ext cx="350880" cy="274813"/>
          </a:xfrm>
          <a:prstGeom prst="rect">
            <a:avLst/>
          </a:prstGeom>
          <a:solidFill>
            <a:srgbClr val="C0000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de-DE" sz="1400" kern="0" dirty="0">
                <a:solidFill>
                  <a:prstClr val="black"/>
                </a:solidFill>
                <a:latin typeface="Arial"/>
              </a:rPr>
              <a:t>A</a:t>
            </a:r>
          </a:p>
        </p:txBody>
      </p:sp>
      <p:sp>
        <p:nvSpPr>
          <p:cNvPr id="34" name="Content Placeholder 2"/>
          <p:cNvSpPr txBox="1">
            <a:spLocks/>
          </p:cNvSpPr>
          <p:nvPr>
            <p:custDataLst>
              <p:tags r:id="rId4"/>
            </p:custDataLst>
          </p:nvPr>
        </p:nvSpPr>
        <p:spPr bwMode="auto">
          <a:xfrm>
            <a:off x="1590429" y="1176659"/>
            <a:ext cx="1203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Action </a:t>
            </a:r>
            <a:r>
              <a:rPr lang="de-DE" sz="1400" kern="0" dirty="0" smtClean="0">
                <a:solidFill>
                  <a:prstClr val="black"/>
                </a:solidFill>
                <a:latin typeface="Arial"/>
              </a:rPr>
              <a:t>required</a:t>
            </a:r>
            <a:endParaRPr lang="de-DE" sz="1400" kern="0" dirty="0">
              <a:solidFill>
                <a:prstClr val="black"/>
              </a:solidFill>
              <a:latin typeface="Arial"/>
            </a:endParaRPr>
          </a:p>
        </p:txBody>
      </p:sp>
      <p:sp>
        <p:nvSpPr>
          <p:cNvPr id="35" name="Rechteck 16"/>
          <p:cNvSpPr/>
          <p:nvPr>
            <p:custDataLst>
              <p:tags r:id="rId5"/>
            </p:custDataLst>
          </p:nvPr>
        </p:nvSpPr>
        <p:spPr bwMode="auto">
          <a:xfrm>
            <a:off x="1113890" y="1441146"/>
            <a:ext cx="350880" cy="274813"/>
          </a:xfrm>
          <a:prstGeom prst="rect">
            <a:avLst/>
          </a:prstGeom>
          <a:solidFill>
            <a:srgbClr val="FFDA3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de-DE" sz="1400" kern="0" dirty="0">
                <a:solidFill>
                  <a:prstClr val="black"/>
                </a:solidFill>
                <a:latin typeface="Arial"/>
              </a:rPr>
              <a:t>L</a:t>
            </a:r>
          </a:p>
        </p:txBody>
      </p:sp>
      <p:sp>
        <p:nvSpPr>
          <p:cNvPr id="36" name="Content Placeholder 2"/>
          <p:cNvSpPr txBox="1">
            <a:spLocks/>
          </p:cNvSpPr>
          <p:nvPr>
            <p:custDataLst>
              <p:tags r:id="rId6"/>
            </p:custDataLst>
          </p:nvPr>
        </p:nvSpPr>
        <p:spPr bwMode="auto">
          <a:xfrm>
            <a:off x="1590429" y="1475112"/>
            <a:ext cx="25760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Limited action </a:t>
            </a:r>
            <a:r>
              <a:rPr lang="de-DE" sz="1400" kern="0" dirty="0" smtClean="0">
                <a:solidFill>
                  <a:prstClr val="black"/>
                </a:solidFill>
                <a:latin typeface="Arial"/>
              </a:rPr>
              <a:t>required / initiated</a:t>
            </a:r>
            <a:endParaRPr lang="de-DE" sz="1400" kern="0" dirty="0">
              <a:solidFill>
                <a:prstClr val="black"/>
              </a:solidFill>
              <a:latin typeface="Arial"/>
            </a:endParaRPr>
          </a:p>
        </p:txBody>
      </p:sp>
      <p:sp>
        <p:nvSpPr>
          <p:cNvPr id="37" name="Rechteck 18"/>
          <p:cNvSpPr/>
          <p:nvPr>
            <p:custDataLst>
              <p:tags r:id="rId7"/>
            </p:custDataLst>
          </p:nvPr>
        </p:nvSpPr>
        <p:spPr bwMode="auto">
          <a:xfrm>
            <a:off x="1113890" y="1739462"/>
            <a:ext cx="350880" cy="274813"/>
          </a:xfrm>
          <a:prstGeom prst="rect">
            <a:avLst/>
          </a:prstGeom>
          <a:solidFill>
            <a:srgbClr val="00B05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de-DE" sz="1400" kern="0" dirty="0">
                <a:solidFill>
                  <a:prstClr val="black"/>
                </a:solidFill>
                <a:latin typeface="Arial"/>
              </a:rPr>
              <a:t>0</a:t>
            </a:r>
          </a:p>
        </p:txBody>
      </p:sp>
      <p:sp>
        <p:nvSpPr>
          <p:cNvPr id="38" name="Content Placeholder 2"/>
          <p:cNvSpPr txBox="1">
            <a:spLocks/>
          </p:cNvSpPr>
          <p:nvPr>
            <p:custDataLst>
              <p:tags r:id="rId8"/>
            </p:custDataLst>
          </p:nvPr>
        </p:nvSpPr>
        <p:spPr bwMode="auto">
          <a:xfrm>
            <a:off x="1590429" y="1773428"/>
            <a:ext cx="14619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No </a:t>
            </a:r>
            <a:r>
              <a:rPr lang="en-US" sz="1400" kern="0" dirty="0" smtClean="0">
                <a:solidFill>
                  <a:prstClr val="black"/>
                </a:solidFill>
                <a:latin typeface="Arial"/>
              </a:rPr>
              <a:t>action</a:t>
            </a:r>
            <a:r>
              <a:rPr lang="de-DE" sz="1400" kern="0" dirty="0" smtClean="0">
                <a:solidFill>
                  <a:prstClr val="black"/>
                </a:solidFill>
                <a:latin typeface="Arial"/>
              </a:rPr>
              <a:t> </a:t>
            </a:r>
            <a:r>
              <a:rPr lang="en-US" sz="1400" kern="0" dirty="0" smtClean="0">
                <a:solidFill>
                  <a:prstClr val="black"/>
                </a:solidFill>
                <a:latin typeface="Arial"/>
              </a:rPr>
              <a:t>required</a:t>
            </a:r>
            <a:endParaRPr lang="en-US" sz="1400" kern="0" dirty="0">
              <a:solidFill>
                <a:prstClr val="black"/>
              </a:solidFill>
              <a:latin typeface="Arial"/>
            </a:endParaRPr>
          </a:p>
        </p:txBody>
      </p:sp>
      <p:sp>
        <p:nvSpPr>
          <p:cNvPr id="39" name="Content Placeholder 2"/>
          <p:cNvSpPr txBox="1">
            <a:spLocks/>
          </p:cNvSpPr>
          <p:nvPr>
            <p:custDataLst>
              <p:tags r:id="rId9"/>
            </p:custDataLst>
          </p:nvPr>
        </p:nvSpPr>
        <p:spPr bwMode="auto">
          <a:xfrm>
            <a:off x="4372977" y="117665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1</a:t>
            </a:r>
          </a:p>
        </p:txBody>
      </p:sp>
      <p:sp>
        <p:nvSpPr>
          <p:cNvPr id="40" name="Content Placeholder 2"/>
          <p:cNvSpPr txBox="1">
            <a:spLocks/>
          </p:cNvSpPr>
          <p:nvPr>
            <p:custDataLst>
              <p:tags r:id="rId10"/>
            </p:custDataLst>
          </p:nvPr>
        </p:nvSpPr>
        <p:spPr bwMode="auto">
          <a:xfrm>
            <a:off x="4372977" y="147511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2</a:t>
            </a:r>
          </a:p>
        </p:txBody>
      </p:sp>
      <p:sp>
        <p:nvSpPr>
          <p:cNvPr id="41" name="Content Placeholder 2"/>
          <p:cNvSpPr txBox="1">
            <a:spLocks/>
          </p:cNvSpPr>
          <p:nvPr>
            <p:custDataLst>
              <p:tags r:id="rId11"/>
            </p:custDataLst>
          </p:nvPr>
        </p:nvSpPr>
        <p:spPr bwMode="auto">
          <a:xfrm>
            <a:off x="4372977" y="1773428"/>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3</a:t>
            </a:r>
          </a:p>
        </p:txBody>
      </p:sp>
      <p:sp>
        <p:nvSpPr>
          <p:cNvPr id="42" name="Content Placeholder 2"/>
          <p:cNvSpPr txBox="1">
            <a:spLocks/>
          </p:cNvSpPr>
          <p:nvPr>
            <p:custDataLst>
              <p:tags r:id="rId12"/>
            </p:custDataLst>
          </p:nvPr>
        </p:nvSpPr>
        <p:spPr bwMode="auto">
          <a:xfrm>
            <a:off x="4662243" y="1176659"/>
            <a:ext cx="12840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UN </a:t>
            </a:r>
            <a:r>
              <a:rPr lang="en-US" sz="1400" kern="0" dirty="0" smtClean="0">
                <a:solidFill>
                  <a:prstClr val="black"/>
                </a:solidFill>
                <a:latin typeface="Arial"/>
              </a:rPr>
              <a:t>Cooperation</a:t>
            </a:r>
            <a:endParaRPr lang="en-US" sz="1400" kern="0" dirty="0">
              <a:solidFill>
                <a:prstClr val="black"/>
              </a:solidFill>
              <a:latin typeface="Arial"/>
            </a:endParaRPr>
          </a:p>
        </p:txBody>
      </p:sp>
      <p:sp>
        <p:nvSpPr>
          <p:cNvPr id="43" name="Content Placeholder 2"/>
          <p:cNvSpPr txBox="1">
            <a:spLocks/>
          </p:cNvSpPr>
          <p:nvPr>
            <p:custDataLst>
              <p:tags r:id="rId13"/>
            </p:custDataLst>
          </p:nvPr>
        </p:nvSpPr>
        <p:spPr bwMode="auto">
          <a:xfrm>
            <a:off x="4662243" y="1475112"/>
            <a:ext cx="11750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Second </a:t>
            </a:r>
            <a:r>
              <a:rPr lang="en-US" sz="1400" kern="0" dirty="0" smtClean="0">
                <a:solidFill>
                  <a:prstClr val="black"/>
                </a:solidFill>
                <a:latin typeface="Arial"/>
              </a:rPr>
              <a:t>review</a:t>
            </a:r>
            <a:endParaRPr lang="en-US" sz="1400" kern="0" dirty="0">
              <a:solidFill>
                <a:prstClr val="black"/>
              </a:solidFill>
              <a:latin typeface="Arial"/>
            </a:endParaRPr>
          </a:p>
        </p:txBody>
      </p:sp>
      <p:sp>
        <p:nvSpPr>
          <p:cNvPr id="44" name="Content Placeholder 2"/>
          <p:cNvSpPr txBox="1">
            <a:spLocks/>
          </p:cNvSpPr>
          <p:nvPr>
            <p:custDataLst>
              <p:tags r:id="rId14"/>
            </p:custDataLst>
          </p:nvPr>
        </p:nvSpPr>
        <p:spPr bwMode="auto">
          <a:xfrm>
            <a:off x="4662243" y="1773428"/>
            <a:ext cx="4183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LTAs</a:t>
            </a:r>
          </a:p>
        </p:txBody>
      </p:sp>
      <p:sp>
        <p:nvSpPr>
          <p:cNvPr id="45" name="Content Placeholder 2"/>
          <p:cNvSpPr txBox="1">
            <a:spLocks/>
          </p:cNvSpPr>
          <p:nvPr>
            <p:custDataLst>
              <p:tags r:id="rId15"/>
            </p:custDataLst>
          </p:nvPr>
        </p:nvSpPr>
        <p:spPr bwMode="auto">
          <a:xfrm>
            <a:off x="4372977" y="2080484"/>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4</a:t>
            </a:r>
          </a:p>
        </p:txBody>
      </p:sp>
      <p:sp>
        <p:nvSpPr>
          <p:cNvPr id="46" name="Content Placeholder 2"/>
          <p:cNvSpPr txBox="1">
            <a:spLocks/>
          </p:cNvSpPr>
          <p:nvPr>
            <p:custDataLst>
              <p:tags r:id="rId16"/>
            </p:custDataLst>
          </p:nvPr>
        </p:nvSpPr>
        <p:spPr bwMode="auto">
          <a:xfrm>
            <a:off x="6164420" y="117665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5</a:t>
            </a:r>
          </a:p>
        </p:txBody>
      </p:sp>
      <p:sp>
        <p:nvSpPr>
          <p:cNvPr id="47" name="Content Placeholder 2"/>
          <p:cNvSpPr txBox="1">
            <a:spLocks/>
          </p:cNvSpPr>
          <p:nvPr>
            <p:custDataLst>
              <p:tags r:id="rId17"/>
            </p:custDataLst>
          </p:nvPr>
        </p:nvSpPr>
        <p:spPr bwMode="auto">
          <a:xfrm>
            <a:off x="4662243" y="2080484"/>
            <a:ext cx="9361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en-US" sz="1400" kern="0" dirty="0" smtClean="0">
                <a:solidFill>
                  <a:prstClr val="black"/>
                </a:solidFill>
                <a:latin typeface="Arial"/>
              </a:rPr>
              <a:t>Restrictions</a:t>
            </a:r>
            <a:endParaRPr lang="en-US" sz="1400" kern="0" dirty="0">
              <a:solidFill>
                <a:prstClr val="black"/>
              </a:solidFill>
              <a:latin typeface="Arial"/>
            </a:endParaRPr>
          </a:p>
        </p:txBody>
      </p:sp>
      <p:sp>
        <p:nvSpPr>
          <p:cNvPr id="48" name="Content Placeholder 2"/>
          <p:cNvSpPr txBox="1">
            <a:spLocks/>
          </p:cNvSpPr>
          <p:nvPr>
            <p:custDataLst>
              <p:tags r:id="rId18"/>
            </p:custDataLst>
          </p:nvPr>
        </p:nvSpPr>
        <p:spPr bwMode="auto">
          <a:xfrm>
            <a:off x="6453686" y="1176659"/>
            <a:ext cx="1780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a:solidFill>
                  <a:prstClr val="black"/>
                </a:solidFill>
                <a:latin typeface="Arial"/>
              </a:rPr>
              <a:t>Procurement services </a:t>
            </a:r>
          </a:p>
        </p:txBody>
      </p:sp>
      <p:sp>
        <p:nvSpPr>
          <p:cNvPr id="49" name="Rechteck 35"/>
          <p:cNvSpPr/>
          <p:nvPr>
            <p:custDataLst>
              <p:tags r:id="rId19"/>
            </p:custDataLst>
          </p:nvPr>
        </p:nvSpPr>
        <p:spPr bwMode="auto">
          <a:xfrm>
            <a:off x="1113890" y="2046518"/>
            <a:ext cx="350880" cy="274813"/>
          </a:xfrm>
          <a:prstGeom prst="rect">
            <a:avLst/>
          </a:prstGeom>
          <a:solidFill>
            <a:srgbClr val="E6E6E6"/>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de-DE" sz="1400" kern="0" dirty="0">
                <a:solidFill>
                  <a:prstClr val="black"/>
                </a:solidFill>
                <a:latin typeface="Arial"/>
              </a:rPr>
              <a:t>N</a:t>
            </a:r>
          </a:p>
        </p:txBody>
      </p:sp>
      <p:sp>
        <p:nvSpPr>
          <p:cNvPr id="27" name="Content Placeholder 2"/>
          <p:cNvSpPr txBox="1">
            <a:spLocks/>
          </p:cNvSpPr>
          <p:nvPr>
            <p:custDataLst>
              <p:tags r:id="rId20"/>
            </p:custDataLst>
          </p:nvPr>
        </p:nvSpPr>
        <p:spPr bwMode="auto">
          <a:xfrm>
            <a:off x="6164420" y="147511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a:solidFill>
                  <a:prstClr val="black"/>
                </a:solidFill>
                <a:latin typeface="Arial"/>
              </a:rPr>
              <a:t>6</a:t>
            </a:r>
          </a:p>
        </p:txBody>
      </p:sp>
      <p:sp>
        <p:nvSpPr>
          <p:cNvPr id="28" name="Content Placeholder 2"/>
          <p:cNvSpPr txBox="1">
            <a:spLocks/>
          </p:cNvSpPr>
          <p:nvPr>
            <p:custDataLst>
              <p:tags r:id="rId21"/>
            </p:custDataLst>
          </p:nvPr>
        </p:nvSpPr>
        <p:spPr bwMode="auto">
          <a:xfrm>
            <a:off x="6453686" y="1475112"/>
            <a:ext cx="19732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en-US" sz="1400" kern="0" dirty="0" smtClean="0">
                <a:solidFill>
                  <a:prstClr val="black"/>
                </a:solidFill>
                <a:latin typeface="Arial"/>
              </a:rPr>
              <a:t>Integration of ‘guidelines‘</a:t>
            </a:r>
            <a:endParaRPr lang="en-US" sz="1400" kern="0" dirty="0">
              <a:solidFill>
                <a:prstClr val="black"/>
              </a:solidFill>
              <a:latin typeface="Arial"/>
            </a:endParaRPr>
          </a:p>
        </p:txBody>
      </p:sp>
      <p:sp>
        <p:nvSpPr>
          <p:cNvPr id="52" name="Content Placeholder 2"/>
          <p:cNvSpPr txBox="1">
            <a:spLocks/>
          </p:cNvSpPr>
          <p:nvPr>
            <p:custDataLst>
              <p:tags r:id="rId22"/>
            </p:custDataLst>
          </p:nvPr>
        </p:nvSpPr>
        <p:spPr bwMode="auto">
          <a:xfrm>
            <a:off x="6164420" y="1773428"/>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smtClean="0">
                <a:solidFill>
                  <a:prstClr val="black"/>
                </a:solidFill>
                <a:latin typeface="Arial"/>
              </a:rPr>
              <a:t>7</a:t>
            </a:r>
            <a:endParaRPr lang="de-DE" sz="1400" b="1" kern="0" dirty="0">
              <a:solidFill>
                <a:prstClr val="black"/>
              </a:solidFill>
              <a:latin typeface="Arial"/>
            </a:endParaRPr>
          </a:p>
        </p:txBody>
      </p:sp>
      <p:sp>
        <p:nvSpPr>
          <p:cNvPr id="53" name="Content Placeholder 2"/>
          <p:cNvSpPr txBox="1">
            <a:spLocks/>
          </p:cNvSpPr>
          <p:nvPr>
            <p:custDataLst>
              <p:tags r:id="rId23"/>
            </p:custDataLst>
          </p:nvPr>
        </p:nvSpPr>
        <p:spPr bwMode="auto">
          <a:xfrm>
            <a:off x="6453686" y="1773428"/>
            <a:ext cx="24221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en-US" sz="1400" kern="0" dirty="0" smtClean="0">
                <a:solidFill>
                  <a:prstClr val="black"/>
                </a:solidFill>
                <a:latin typeface="Arial"/>
              </a:rPr>
              <a:t>Communication on ‘guidelines‘</a:t>
            </a:r>
            <a:endParaRPr lang="en-US" sz="1400" kern="0" dirty="0">
              <a:solidFill>
                <a:prstClr val="black"/>
              </a:solidFill>
              <a:latin typeface="Arial"/>
            </a:endParaRPr>
          </a:p>
        </p:txBody>
      </p:sp>
      <p:sp>
        <p:nvSpPr>
          <p:cNvPr id="54" name="Content Placeholder 2"/>
          <p:cNvSpPr txBox="1">
            <a:spLocks/>
          </p:cNvSpPr>
          <p:nvPr>
            <p:custDataLst>
              <p:tags r:id="rId24"/>
            </p:custDataLst>
          </p:nvPr>
        </p:nvSpPr>
        <p:spPr bwMode="auto">
          <a:xfrm>
            <a:off x="6164420" y="2080484"/>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b="1" kern="0" dirty="0" smtClean="0">
                <a:solidFill>
                  <a:prstClr val="black"/>
                </a:solidFill>
                <a:latin typeface="Arial"/>
              </a:rPr>
              <a:t>8</a:t>
            </a:r>
            <a:endParaRPr lang="de-DE" sz="1400" b="1" kern="0" dirty="0">
              <a:solidFill>
                <a:prstClr val="black"/>
              </a:solidFill>
              <a:latin typeface="Arial"/>
            </a:endParaRPr>
          </a:p>
        </p:txBody>
      </p:sp>
      <p:sp>
        <p:nvSpPr>
          <p:cNvPr id="55" name="Content Placeholder 2"/>
          <p:cNvSpPr txBox="1">
            <a:spLocks/>
          </p:cNvSpPr>
          <p:nvPr>
            <p:custDataLst>
              <p:tags r:id="rId25"/>
            </p:custDataLst>
          </p:nvPr>
        </p:nvSpPr>
        <p:spPr bwMode="auto">
          <a:xfrm>
            <a:off x="6453686" y="2080484"/>
            <a:ext cx="14122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smtClean="0">
                <a:solidFill>
                  <a:prstClr val="black"/>
                </a:solidFill>
                <a:latin typeface="Arial"/>
              </a:rPr>
              <a:t>Table of Contents</a:t>
            </a:r>
            <a:endParaRPr lang="de-DE" sz="1400" kern="0" dirty="0">
              <a:solidFill>
                <a:prstClr val="black"/>
              </a:solidFill>
              <a:latin typeface="Arial"/>
            </a:endParaRPr>
          </a:p>
        </p:txBody>
      </p:sp>
      <p:cxnSp>
        <p:nvCxnSpPr>
          <p:cNvPr id="3" name="Straight Connector 2"/>
          <p:cNvCxnSpPr/>
          <p:nvPr/>
        </p:nvCxnSpPr>
        <p:spPr bwMode="auto">
          <a:xfrm>
            <a:off x="4185686" y="1113645"/>
            <a:ext cx="0" cy="125020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1" name="Content Placeholder 2"/>
          <p:cNvSpPr txBox="1">
            <a:spLocks/>
          </p:cNvSpPr>
          <p:nvPr>
            <p:custDataLst>
              <p:tags r:id="rId26"/>
            </p:custDataLst>
          </p:nvPr>
        </p:nvSpPr>
        <p:spPr bwMode="auto">
          <a:xfrm>
            <a:off x="1590429" y="2080484"/>
            <a:ext cx="23371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177800" indent="-177800" algn="l" rtl="0" eaLnBrk="0" fontAlgn="base" hangingPunct="0">
              <a:spcBef>
                <a:spcPct val="20000"/>
              </a:spcBef>
              <a:spcAft>
                <a:spcPct val="0"/>
              </a:spcAft>
              <a:defRPr sz="2000">
                <a:solidFill>
                  <a:schemeClr val="tx1"/>
                </a:solidFill>
                <a:latin typeface="+mn-lt"/>
                <a:ea typeface="+mn-ea"/>
                <a:cs typeface="+mn-cs"/>
              </a:defRPr>
            </a:lvl1pPr>
            <a:lvl2pPr marL="635000" indent="-342900" algn="l" rtl="0" eaLnBrk="0" fontAlgn="base" hangingPunct="0">
              <a:spcBef>
                <a:spcPct val="20000"/>
              </a:spcBef>
              <a:spcAft>
                <a:spcPct val="0"/>
              </a:spcAft>
              <a:defRPr sz="1800">
                <a:solidFill>
                  <a:schemeClr val="tx1"/>
                </a:solidFill>
                <a:latin typeface="+mn-lt"/>
              </a:defRPr>
            </a:lvl2pPr>
            <a:lvl3pPr marL="1143000" indent="-228600" algn="l" rtl="0" eaLnBrk="0" fontAlgn="base" hangingPunct="0">
              <a:spcBef>
                <a:spcPct val="20000"/>
              </a:spcBef>
              <a:spcAft>
                <a:spcPct val="0"/>
              </a:spcAft>
              <a:defRPr sz="18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mn-lt"/>
              </a:defRPr>
            </a:lvl4pPr>
            <a:lvl5pPr marL="2057400" indent="-228600" algn="l" rtl="0" eaLnBrk="0" fontAlgn="base" hangingPunct="0">
              <a:spcBef>
                <a:spcPct val="20000"/>
              </a:spcBef>
              <a:spcAft>
                <a:spcPct val="0"/>
              </a:spcAft>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defRPr/>
            </a:pPr>
            <a:r>
              <a:rPr lang="de-DE" sz="1400" kern="0" dirty="0" smtClean="0">
                <a:solidFill>
                  <a:prstClr val="black"/>
                </a:solidFill>
                <a:latin typeface="Arial"/>
              </a:rPr>
              <a:t>No action foreseen / intended</a:t>
            </a:r>
            <a:endParaRPr lang="de-DE" sz="1400" kern="0" dirty="0">
              <a:solidFill>
                <a:prstClr val="black"/>
              </a:solidFill>
              <a:latin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1512960513"/>
              </p:ext>
            </p:extLst>
          </p:nvPr>
        </p:nvGraphicFramePr>
        <p:xfrm>
          <a:off x="238934" y="2420889"/>
          <a:ext cx="8725547" cy="3960439"/>
        </p:xfrm>
        <a:graphic>
          <a:graphicData uri="http://schemas.openxmlformats.org/drawingml/2006/table">
            <a:tbl>
              <a:tblPr/>
              <a:tblGrid>
                <a:gridCol w="311727"/>
                <a:gridCol w="420691"/>
                <a:gridCol w="420691"/>
                <a:gridCol w="420691"/>
                <a:gridCol w="420691"/>
                <a:gridCol w="420691"/>
                <a:gridCol w="420691"/>
                <a:gridCol w="420691"/>
                <a:gridCol w="420691"/>
                <a:gridCol w="420691"/>
                <a:gridCol w="420691"/>
                <a:gridCol w="420691"/>
                <a:gridCol w="420691"/>
                <a:gridCol w="420691"/>
                <a:gridCol w="420691"/>
                <a:gridCol w="420691"/>
                <a:gridCol w="420691"/>
                <a:gridCol w="420691"/>
                <a:gridCol w="420691"/>
                <a:gridCol w="420691"/>
                <a:gridCol w="420691"/>
              </a:tblGrid>
              <a:tr h="1191169">
                <a:tc>
                  <a:txBody>
                    <a:bodyPr/>
                    <a:lstStyle/>
                    <a:p>
                      <a:pPr algn="l" fontAlgn="t"/>
                      <a:r>
                        <a:rPr lang="en-GB" sz="1800" b="0" i="0" u="none" strike="noStrike" dirty="0">
                          <a:solidFill>
                            <a:srgbClr val="000000"/>
                          </a:solidFill>
                          <a:effectLst/>
                          <a:latin typeface="Arial"/>
                        </a:rPr>
                        <a:t> </a:t>
                      </a:r>
                    </a:p>
                  </a:txBody>
                  <a:tcPr marL="0" marR="0" marT="0" marB="0" vert="vert2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800" b="1" i="0" u="none" strike="noStrike" dirty="0" err="1">
                          <a:solidFill>
                            <a:srgbClr val="1C1C1C"/>
                          </a:solidFill>
                          <a:effectLst/>
                          <a:latin typeface="Arial"/>
                        </a:rPr>
                        <a:t>AfDB</a:t>
                      </a:r>
                      <a:endParaRPr lang="en-GB" sz="1800" b="1" i="0" u="none" strike="noStrike" dirty="0">
                        <a:solidFill>
                          <a:srgbClr val="1C1C1C"/>
                        </a:solidFill>
                        <a:effectLst/>
                        <a:latin typeface="Arial"/>
                      </a:endParaRP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800" b="1" i="0" u="none" strike="noStrike">
                          <a:solidFill>
                            <a:srgbClr val="1C1C1C"/>
                          </a:solidFill>
                          <a:effectLst/>
                          <a:latin typeface="Arial"/>
                        </a:rPr>
                        <a:t>FAO</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800" b="1" i="0" u="none" strike="noStrike" dirty="0">
                          <a:solidFill>
                            <a:srgbClr val="1C1C1C"/>
                          </a:solidFill>
                          <a:effectLst/>
                          <a:latin typeface="Arial"/>
                        </a:rPr>
                        <a:t>IFAD</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800" b="1" i="0" u="none" strike="noStrike">
                          <a:solidFill>
                            <a:srgbClr val="1C1C1C"/>
                          </a:solidFill>
                          <a:effectLst/>
                          <a:latin typeface="Arial"/>
                        </a:rPr>
                        <a:t>ILO</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800" b="1" i="0" u="none" strike="noStrike">
                          <a:solidFill>
                            <a:srgbClr val="1C1C1C"/>
                          </a:solidFill>
                          <a:effectLst/>
                          <a:latin typeface="Arial"/>
                        </a:rPr>
                        <a:t>ITU</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800" b="1" i="0" u="none" strike="noStrike">
                          <a:solidFill>
                            <a:srgbClr val="1C1C1C"/>
                          </a:solidFill>
                          <a:effectLst/>
                          <a:latin typeface="Arial"/>
                        </a:rPr>
                        <a:t>PAHO</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800" b="1" i="0" u="none" strike="noStrike" dirty="0">
                          <a:solidFill>
                            <a:srgbClr val="1C1C1C"/>
                          </a:solidFill>
                          <a:effectLst/>
                          <a:latin typeface="Arial"/>
                        </a:rPr>
                        <a:t>UNAIDS</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1800" b="1" i="0" u="none" strike="noStrike">
                          <a:solidFill>
                            <a:srgbClr val="1C1C1C"/>
                          </a:solidFill>
                          <a:effectLst/>
                          <a:latin typeface="Arial"/>
                        </a:rPr>
                        <a:t>UNDP</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800" b="1" i="0" u="none" strike="noStrike" dirty="0">
                          <a:solidFill>
                            <a:srgbClr val="1C1C1C"/>
                          </a:solidFill>
                          <a:effectLst/>
                          <a:latin typeface="Arial"/>
                        </a:rPr>
                        <a:t>UNESCO</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1800" b="1" i="0" u="none" strike="noStrike" dirty="0">
                          <a:solidFill>
                            <a:srgbClr val="1C1C1C"/>
                          </a:solidFill>
                          <a:effectLst/>
                          <a:latin typeface="Arial"/>
                        </a:rPr>
                        <a:t>UNFPA</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800" b="1" i="0" u="none" strike="noStrike">
                          <a:solidFill>
                            <a:srgbClr val="1C1C1C"/>
                          </a:solidFill>
                          <a:effectLst/>
                          <a:latin typeface="Arial"/>
                        </a:rPr>
                        <a:t>UNHCR</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800" b="1" i="0" u="none" strike="noStrike">
                          <a:solidFill>
                            <a:srgbClr val="1C1C1C"/>
                          </a:solidFill>
                          <a:effectLst/>
                          <a:latin typeface="Arial"/>
                        </a:rPr>
                        <a:t>UNICEF</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800" b="1" i="0" u="none" strike="noStrike" dirty="0">
                          <a:solidFill>
                            <a:srgbClr val="1C1C1C"/>
                          </a:solidFill>
                          <a:effectLst/>
                          <a:latin typeface="Arial"/>
                        </a:rPr>
                        <a:t>UNOPS</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800" b="1" i="0" u="none" strike="noStrike">
                          <a:solidFill>
                            <a:srgbClr val="1C1C1C"/>
                          </a:solidFill>
                          <a:effectLst/>
                          <a:latin typeface="Arial"/>
                        </a:rPr>
                        <a:t>UNRWA</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800" b="1" i="0" u="none" strike="noStrike">
                          <a:solidFill>
                            <a:srgbClr val="1C1C1C"/>
                          </a:solidFill>
                          <a:effectLst/>
                          <a:latin typeface="Arial"/>
                        </a:rPr>
                        <a:t>UN Sec</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800" b="1" i="0" u="none" strike="noStrike" dirty="0" err="1">
                          <a:solidFill>
                            <a:srgbClr val="1C1C1C"/>
                          </a:solidFill>
                          <a:effectLst/>
                          <a:latin typeface="Arial"/>
                        </a:rPr>
                        <a:t>UNWomen</a:t>
                      </a:r>
                      <a:endParaRPr lang="en-GB" sz="1800" b="1" i="0" u="none" strike="noStrike" dirty="0">
                        <a:solidFill>
                          <a:srgbClr val="1C1C1C"/>
                        </a:solidFill>
                        <a:effectLst/>
                        <a:latin typeface="Arial"/>
                      </a:endParaRP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1800" b="1" i="0" u="none" strike="noStrike">
                          <a:solidFill>
                            <a:srgbClr val="1C1C1C"/>
                          </a:solidFill>
                          <a:effectLst/>
                          <a:latin typeface="Arial"/>
                        </a:rPr>
                        <a:t>WFP</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800" b="1" i="0" u="none" strike="noStrike">
                          <a:solidFill>
                            <a:srgbClr val="1C1C1C"/>
                          </a:solidFill>
                          <a:effectLst/>
                          <a:latin typeface="Arial"/>
                        </a:rPr>
                        <a:t>WHO</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800" b="1" i="0" u="none" strike="noStrike">
                          <a:solidFill>
                            <a:srgbClr val="1C1C1C"/>
                          </a:solidFill>
                          <a:effectLst/>
                          <a:latin typeface="Arial"/>
                        </a:rPr>
                        <a:t>WIPO</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800" b="1" i="0" u="none" strike="noStrike">
                          <a:solidFill>
                            <a:srgbClr val="1C1C1C"/>
                          </a:solidFill>
                          <a:effectLst/>
                          <a:latin typeface="Arial"/>
                        </a:rPr>
                        <a:t>WMO</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r>
              <a:tr h="347244">
                <a:tc>
                  <a:txBody>
                    <a:bodyPr/>
                    <a:lstStyle/>
                    <a:p>
                      <a:pPr algn="r" rtl="0" fontAlgn="ctr"/>
                      <a:r>
                        <a:rPr lang="en-GB" sz="1800" b="1" i="0" u="none" strike="noStrike">
                          <a:solidFill>
                            <a:srgbClr val="1C1C1C"/>
                          </a:solidFill>
                          <a:effectLst/>
                          <a:latin typeface="Arial"/>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47244">
                <a:tc>
                  <a:txBody>
                    <a:bodyPr/>
                    <a:lstStyle/>
                    <a:p>
                      <a:pPr algn="r" rtl="0" fontAlgn="ctr"/>
                      <a:r>
                        <a:rPr lang="en-GB" sz="1800" b="1" i="0" u="none" strike="noStrike">
                          <a:solidFill>
                            <a:srgbClr val="1C1C1C"/>
                          </a:solidFill>
                          <a:effectLst/>
                          <a:latin typeface="Arial"/>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rtl="0" fontAlgn="ctr"/>
                      <a:r>
                        <a:rPr lang="en-GB" sz="18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800" b="0" i="0" u="none" strike="noStrike">
                          <a:solidFill>
                            <a:srgbClr val="000000"/>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8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8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8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47244">
                <a:tc>
                  <a:txBody>
                    <a:bodyPr/>
                    <a:lstStyle/>
                    <a:p>
                      <a:pPr algn="r" rtl="0" fontAlgn="ctr"/>
                      <a:r>
                        <a:rPr lang="en-GB" sz="1800" b="1" i="0" u="none" strike="noStrike">
                          <a:solidFill>
                            <a:srgbClr val="1C1C1C"/>
                          </a:solidFill>
                          <a:effectLst/>
                          <a:latin typeface="Arial"/>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47244">
                <a:tc>
                  <a:txBody>
                    <a:bodyPr/>
                    <a:lstStyle/>
                    <a:p>
                      <a:pPr algn="r" rtl="0" fontAlgn="ctr"/>
                      <a:r>
                        <a:rPr lang="en-GB" sz="1800" b="1" i="0" u="none" strike="noStrike">
                          <a:solidFill>
                            <a:srgbClr val="1C1C1C"/>
                          </a:solidFill>
                          <a:effectLst/>
                          <a:latin typeface="Arial"/>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r>
              <a:tr h="347244">
                <a:tc>
                  <a:txBody>
                    <a:bodyPr/>
                    <a:lstStyle/>
                    <a:p>
                      <a:pPr algn="r" rtl="0" fontAlgn="ctr"/>
                      <a:r>
                        <a:rPr lang="en-GB" sz="1800" b="1" i="0" u="none" strike="noStrike">
                          <a:solidFill>
                            <a:srgbClr val="1C1C1C"/>
                          </a:solidFill>
                          <a:effectLst/>
                          <a:latin typeface="Arial"/>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rtl="0" fontAlgn="ctr"/>
                      <a:r>
                        <a:rPr lang="en-GB" sz="18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dirty="0">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fontAlgn="ctr"/>
                      <a:r>
                        <a:rPr lang="en-GB" sz="1800" b="0" i="0" u="none" strike="noStrike">
                          <a:solidFill>
                            <a:srgbClr val="000000"/>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8"/>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8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r>
              <a:tr h="347244">
                <a:tc>
                  <a:txBody>
                    <a:bodyPr/>
                    <a:lstStyle/>
                    <a:p>
                      <a:pPr algn="r" rtl="0" fontAlgn="ctr"/>
                      <a:r>
                        <a:rPr lang="en-GB" sz="1800" b="1" i="0" u="none" strike="noStrike">
                          <a:solidFill>
                            <a:srgbClr val="1C1C1C"/>
                          </a:solidFill>
                          <a:effectLst/>
                          <a:latin typeface="Arial"/>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rtl="0" fontAlgn="ctr"/>
                      <a:r>
                        <a:rPr lang="en-GB" sz="18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rtl="0" fontAlgn="ctr"/>
                      <a:r>
                        <a:rPr lang="en-GB" sz="18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8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8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8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8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47244">
                <a:tc>
                  <a:txBody>
                    <a:bodyPr/>
                    <a:lstStyle/>
                    <a:p>
                      <a:pPr algn="r" rtl="0" fontAlgn="ctr"/>
                      <a:r>
                        <a:rPr lang="en-GB" sz="1800" b="1" i="0" u="none" strike="noStrike">
                          <a:solidFill>
                            <a:srgbClr val="1C1C1C"/>
                          </a:solidFill>
                          <a:effectLst/>
                          <a:latin typeface="Arial"/>
                        </a:rPr>
                        <a:t>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rtl="0" fontAlgn="ctr"/>
                      <a:r>
                        <a:rPr lang="en-GB" sz="18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8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8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8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8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38562">
                <a:tc>
                  <a:txBody>
                    <a:bodyPr/>
                    <a:lstStyle/>
                    <a:p>
                      <a:pPr algn="r" rtl="0" fontAlgn="ctr"/>
                      <a:r>
                        <a:rPr lang="en-GB" sz="1800" b="1" i="0" u="none" strike="noStrike">
                          <a:solidFill>
                            <a:srgbClr val="1C1C1C"/>
                          </a:solidFill>
                          <a:effectLst/>
                          <a:latin typeface="Arial"/>
                        </a:rPr>
                        <a:t>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rtl="0" fontAlgn="ctr"/>
                      <a:r>
                        <a:rPr lang="en-GB" sz="18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rtl="0" fontAlgn="ctr"/>
                      <a:r>
                        <a:rPr lang="en-GB" sz="18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8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8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8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800" b="0" i="0" u="none" strike="noStrike" dirty="0">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bl>
          </a:graphicData>
        </a:graphic>
      </p:graphicFrame>
      <p:sp>
        <p:nvSpPr>
          <p:cNvPr id="50" name="Rectangle 49"/>
          <p:cNvSpPr/>
          <p:nvPr/>
        </p:nvSpPr>
        <p:spPr>
          <a:xfrm>
            <a:off x="249197" y="6502680"/>
            <a:ext cx="1843518" cy="276999"/>
          </a:xfrm>
          <a:prstGeom prst="rect">
            <a:avLst/>
          </a:prstGeom>
          <a:solidFill>
            <a:srgbClr val="00B0F0"/>
          </a:solidFill>
        </p:spPr>
        <p:txBody>
          <a:bodyPr wrap="square">
            <a:spAutoFit/>
          </a:bodyPr>
          <a:lstStyle/>
          <a:p>
            <a:pPr fontAlgn="ctr"/>
            <a:r>
              <a:rPr lang="en-GB" sz="1200" b="1" dirty="0" smtClean="0">
                <a:solidFill>
                  <a:srgbClr val="1C1C1C"/>
                </a:solidFill>
                <a:latin typeface="Arial"/>
              </a:rPr>
              <a:t>Newly joined agencies</a:t>
            </a:r>
            <a:endParaRPr lang="en-GB" sz="1200" b="1" dirty="0">
              <a:solidFill>
                <a:srgbClr val="1C1C1C"/>
              </a:solidFill>
              <a:latin typeface="Arial"/>
            </a:endParaRPr>
          </a:p>
        </p:txBody>
      </p:sp>
    </p:spTree>
    <p:extLst>
      <p:ext uri="{BB962C8B-B14F-4D97-AF65-F5344CB8AC3E}">
        <p14:creationId xmlns:p14="http://schemas.microsoft.com/office/powerpoint/2010/main" val="238037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itle 1"/>
          <p:cNvSpPr>
            <a:spLocks noGrp="1"/>
          </p:cNvSpPr>
          <p:nvPr>
            <p:ph type="title"/>
          </p:nvPr>
        </p:nvSpPr>
        <p:spPr>
          <a:xfrm>
            <a:off x="2590800" y="0"/>
            <a:ext cx="6373687" cy="928688"/>
          </a:xfrm>
        </p:spPr>
        <p:txBody>
          <a:bodyPr>
            <a:normAutofit/>
          </a:bodyPr>
          <a:lstStyle/>
          <a:p>
            <a:pPr>
              <a:tabLst>
                <a:tab pos="449263" algn="l"/>
              </a:tabLst>
            </a:pPr>
            <a:r>
              <a:rPr lang="de-DE" sz="2200" dirty="0" smtClean="0"/>
              <a:t>	</a:t>
            </a:r>
            <a:r>
              <a:rPr lang="de-DE" sz="2200" dirty="0">
                <a:solidFill>
                  <a:schemeClr val="bg1"/>
                </a:solidFill>
              </a:rPr>
              <a:t>Status </a:t>
            </a:r>
            <a:r>
              <a:rPr lang="en-US" sz="2200" dirty="0">
                <a:solidFill>
                  <a:schemeClr val="bg1"/>
                </a:solidFill>
              </a:rPr>
              <a:t>of implementation of Procurement Network </a:t>
            </a:r>
            <a:r>
              <a:rPr lang="en-US" sz="2200" dirty="0" smtClean="0">
                <a:solidFill>
                  <a:schemeClr val="bg1"/>
                </a:solidFill>
              </a:rPr>
              <a:t>recommendations </a:t>
            </a:r>
            <a:r>
              <a:rPr lang="en-US" sz="2200" dirty="0" smtClean="0">
                <a:solidFill>
                  <a:srgbClr val="FFFFFF"/>
                </a:solidFill>
              </a:rPr>
              <a:t>(</a:t>
            </a:r>
            <a:r>
              <a:rPr lang="en-US" sz="2200" b="1" dirty="0" smtClean="0">
                <a:solidFill>
                  <a:srgbClr val="FFFFFF"/>
                </a:solidFill>
              </a:rPr>
              <a:t>September, 2014</a:t>
            </a:r>
            <a:r>
              <a:rPr lang="en-US" sz="2200" dirty="0" smtClean="0">
                <a:solidFill>
                  <a:srgbClr val="FFFFFF"/>
                </a:solidFill>
              </a:rPr>
              <a:t>)</a:t>
            </a:r>
          </a:p>
        </p:txBody>
      </p:sp>
      <p:sp>
        <p:nvSpPr>
          <p:cNvPr id="50" name="Rectangle 49"/>
          <p:cNvSpPr/>
          <p:nvPr/>
        </p:nvSpPr>
        <p:spPr>
          <a:xfrm>
            <a:off x="249197" y="6381328"/>
            <a:ext cx="1843518" cy="276999"/>
          </a:xfrm>
          <a:prstGeom prst="rect">
            <a:avLst/>
          </a:prstGeom>
          <a:solidFill>
            <a:srgbClr val="00B0F0"/>
          </a:solidFill>
        </p:spPr>
        <p:txBody>
          <a:bodyPr wrap="square">
            <a:spAutoFit/>
          </a:bodyPr>
          <a:lstStyle/>
          <a:p>
            <a:pPr fontAlgn="ctr"/>
            <a:r>
              <a:rPr lang="en-GB" sz="1200" b="1" dirty="0" smtClean="0">
                <a:solidFill>
                  <a:srgbClr val="1C1C1C"/>
                </a:solidFill>
                <a:latin typeface="Arial"/>
              </a:rPr>
              <a:t>Newly joined agencies</a:t>
            </a:r>
            <a:endParaRPr lang="en-GB" sz="1200" b="1" dirty="0">
              <a:solidFill>
                <a:srgbClr val="1C1C1C"/>
              </a:solidFill>
              <a:latin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2424776476"/>
              </p:ext>
            </p:extLst>
          </p:nvPr>
        </p:nvGraphicFramePr>
        <p:xfrm>
          <a:off x="381000" y="914400"/>
          <a:ext cx="8280915" cy="1211580"/>
        </p:xfrm>
        <a:graphic>
          <a:graphicData uri="http://schemas.openxmlformats.org/drawingml/2006/table">
            <a:tbl>
              <a:tblPr/>
              <a:tblGrid>
                <a:gridCol w="504056"/>
                <a:gridCol w="2160240"/>
                <a:gridCol w="1728192"/>
                <a:gridCol w="1715842"/>
                <a:gridCol w="475459"/>
                <a:gridCol w="475459"/>
                <a:gridCol w="475459"/>
                <a:gridCol w="475459"/>
                <a:gridCol w="270749"/>
              </a:tblGrid>
              <a:tr h="281940">
                <a:tc>
                  <a:txBody>
                    <a:bodyPr/>
                    <a:lstStyle/>
                    <a:p>
                      <a:pPr algn="ctr" fontAlgn="ctr"/>
                      <a:r>
                        <a:rPr lang="en-GB" sz="1200" b="1" i="0" u="none" strike="noStrike" dirty="0">
                          <a:solidFill>
                            <a:srgbClr val="000000"/>
                          </a:solidFill>
                          <a:effectLst/>
                          <a:latin typeface="Calibri"/>
                        </a:rPr>
                        <a:t>A</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0000"/>
                    </a:solidFill>
                  </a:tcPr>
                </a:tc>
                <a:tc>
                  <a:txBody>
                    <a:bodyPr/>
                    <a:lstStyle/>
                    <a:p>
                      <a:pPr algn="l" fontAlgn="ctr"/>
                      <a:r>
                        <a:rPr lang="en-GB" sz="1200" b="1" i="0" u="none" strike="noStrike" dirty="0" smtClean="0">
                          <a:solidFill>
                            <a:srgbClr val="000000"/>
                          </a:solidFill>
                          <a:effectLst/>
                          <a:latin typeface="Calibri"/>
                        </a:rPr>
                        <a:t> Action </a:t>
                      </a:r>
                      <a:r>
                        <a:rPr lang="en-GB" sz="1200" b="1" i="0" u="none" strike="noStrike" dirty="0">
                          <a:solidFill>
                            <a:srgbClr val="000000"/>
                          </a:solidFill>
                          <a:effectLst/>
                          <a:latin typeface="Calibri"/>
                        </a:rPr>
                        <a:t>required</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en-GB" sz="1200" b="1" i="0" u="none" strike="noStrike" dirty="0" smtClean="0">
                          <a:solidFill>
                            <a:srgbClr val="000000"/>
                          </a:solidFill>
                          <a:effectLst/>
                          <a:latin typeface="Calibri"/>
                        </a:rPr>
                        <a:t>  1</a:t>
                      </a:r>
                      <a:r>
                        <a:rPr lang="en-GB" sz="1200" b="1" i="0" u="none" strike="noStrike" dirty="0">
                          <a:solidFill>
                            <a:srgbClr val="000000"/>
                          </a:solidFill>
                          <a:effectLst/>
                          <a:latin typeface="Calibri"/>
                        </a:rPr>
                        <a:t>. UN Cooperation</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en-GB" sz="1200" b="1" i="0" u="none" strike="noStrike" dirty="0">
                          <a:solidFill>
                            <a:srgbClr val="000000"/>
                          </a:solidFill>
                          <a:effectLst/>
                          <a:latin typeface="Calibri"/>
                        </a:rPr>
                        <a:t>5. Procurement Services</a:t>
                      </a: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gridSpan="5">
                  <a:txBody>
                    <a:bodyPr/>
                    <a:lstStyle/>
                    <a:p>
                      <a:pPr algn="l" fontAlgn="b"/>
                      <a:r>
                        <a:rPr lang="en-GB" sz="1200" b="1" i="0" u="none" strike="noStrike" dirty="0">
                          <a:solidFill>
                            <a:srgbClr val="000000"/>
                          </a:solidFill>
                          <a:effectLst/>
                          <a:latin typeface="Calibri"/>
                        </a:rPr>
                        <a:t>9. Common Glossary of Terms</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1940">
                <a:tc>
                  <a:txBody>
                    <a:bodyPr/>
                    <a:lstStyle/>
                    <a:p>
                      <a:pPr algn="ctr" fontAlgn="ctr"/>
                      <a:r>
                        <a:rPr lang="en-GB" sz="1200" b="1" i="0" u="none" strike="noStrike" dirty="0">
                          <a:solidFill>
                            <a:srgbClr val="000000"/>
                          </a:solidFill>
                          <a:effectLst/>
                          <a:latin typeface="Calibri"/>
                        </a:rPr>
                        <a:t>L</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00"/>
                    </a:solidFill>
                  </a:tcPr>
                </a:tc>
                <a:tc>
                  <a:txBody>
                    <a:bodyPr/>
                    <a:lstStyle/>
                    <a:p>
                      <a:pPr algn="l" fontAlgn="ctr"/>
                      <a:r>
                        <a:rPr lang="en-GB" sz="1200" b="1" i="0" u="none" strike="noStrike" dirty="0" smtClean="0">
                          <a:solidFill>
                            <a:srgbClr val="000000"/>
                          </a:solidFill>
                          <a:effectLst/>
                          <a:latin typeface="Calibri"/>
                        </a:rPr>
                        <a:t> Limited </a:t>
                      </a:r>
                      <a:r>
                        <a:rPr lang="en-GB" sz="1200" b="1" i="0" u="none" strike="noStrike" dirty="0">
                          <a:solidFill>
                            <a:srgbClr val="000000"/>
                          </a:solidFill>
                          <a:effectLst/>
                          <a:latin typeface="Calibri"/>
                        </a:rPr>
                        <a:t>action </a:t>
                      </a:r>
                      <a:r>
                        <a:rPr lang="en-GB" sz="1200" b="1" i="0" u="none" strike="noStrike" dirty="0" smtClean="0">
                          <a:solidFill>
                            <a:srgbClr val="000000"/>
                          </a:solidFill>
                          <a:effectLst/>
                          <a:latin typeface="Calibri"/>
                        </a:rPr>
                        <a:t>required/Action </a:t>
                      </a:r>
                      <a:r>
                        <a:rPr lang="en-GB" sz="1200" b="1" i="0" u="none" strike="noStrike" dirty="0">
                          <a:solidFill>
                            <a:srgbClr val="000000"/>
                          </a:solidFill>
                          <a:effectLst/>
                          <a:latin typeface="Calibri"/>
                        </a:rPr>
                        <a:t>initiated</a:t>
                      </a: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GB" sz="1200" b="1" i="0" u="none" strike="noStrike" dirty="0" smtClean="0">
                          <a:solidFill>
                            <a:srgbClr val="000000"/>
                          </a:solidFill>
                          <a:effectLst/>
                          <a:latin typeface="Calibri"/>
                        </a:rPr>
                        <a:t>  2. Waive </a:t>
                      </a:r>
                      <a:r>
                        <a:rPr lang="en-GB" sz="1200" b="1" i="0" u="none" strike="noStrike" dirty="0">
                          <a:solidFill>
                            <a:srgbClr val="000000"/>
                          </a:solidFill>
                          <a:effectLst/>
                          <a:latin typeface="Calibri"/>
                        </a:rPr>
                        <a:t>Second Review</a:t>
                      </a: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gridSpan="2">
                  <a:txBody>
                    <a:bodyPr/>
                    <a:lstStyle/>
                    <a:p>
                      <a:pPr algn="l" fontAlgn="b"/>
                      <a:r>
                        <a:rPr lang="en-GB" sz="1200" b="1" i="0" u="none" strike="noStrike" dirty="0">
                          <a:solidFill>
                            <a:srgbClr val="000000"/>
                          </a:solidFill>
                          <a:effectLst/>
                          <a:latin typeface="Calibri"/>
                        </a:rPr>
                        <a:t>6. Integration of "guidelines"</a:t>
                      </a:r>
                    </a:p>
                  </a:txBody>
                  <a:tcPr marL="0" marR="0" marT="0"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GB" sz="1200" b="1" i="0" u="none" strike="noStrike" dirty="0">
                        <a:solidFill>
                          <a:srgbClr val="000000"/>
                        </a:solidFill>
                        <a:effectLst/>
                        <a:latin typeface="Calibri"/>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GB" sz="1200" b="1" i="0" u="none" strike="noStrike">
                        <a:solidFill>
                          <a:srgbClr val="000000"/>
                        </a:solidFill>
                        <a:effectLst/>
                        <a:latin typeface="Calibri"/>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GB" sz="1200" b="1" i="0" u="none" strike="noStrike">
                        <a:solidFill>
                          <a:srgbClr val="000000"/>
                        </a:solidFill>
                        <a:effectLst/>
                        <a:latin typeface="Calibri"/>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GB" sz="1200" b="1" i="0" u="none" strike="noStrike">
                        <a:solidFill>
                          <a:srgbClr val="000000"/>
                        </a:solidFill>
                        <a:effectLst/>
                        <a:latin typeface="Calibri"/>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endParaRPr lang="en-US" sz="1200" b="1"/>
                    </a:p>
                  </a:txBody>
                  <a:tcPr>
                    <a:lnL>
                      <a:noFill/>
                    </a:lnL>
                    <a:lnR w="12700" cap="flat" cmpd="sng" algn="ctr">
                      <a:solidFill>
                        <a:schemeClr val="tx1"/>
                      </a:solidFill>
                      <a:prstDash val="solid"/>
                      <a:round/>
                      <a:headEnd type="none" w="med" len="med"/>
                      <a:tailEnd type="none" w="med" len="med"/>
                    </a:lnR>
                    <a:lnT>
                      <a:noFill/>
                    </a:lnT>
                    <a:lnB w="12700" cmpd="sng">
                      <a:noFill/>
                      <a:prstDash val="solid"/>
                    </a:lnB>
                    <a:lnTlToBr w="12700" cmpd="sng">
                      <a:noFill/>
                      <a:prstDash val="solid"/>
                    </a:lnTlToBr>
                    <a:lnBlToTr w="12700" cmpd="sng">
                      <a:noFill/>
                      <a:prstDash val="solid"/>
                    </a:lnBlToTr>
                  </a:tcPr>
                </a:tc>
              </a:tr>
              <a:tr h="281940">
                <a:tc>
                  <a:txBody>
                    <a:bodyPr/>
                    <a:lstStyle/>
                    <a:p>
                      <a:pPr algn="ctr" fontAlgn="ctr"/>
                      <a:r>
                        <a:rPr lang="en-GB" sz="1200" b="1" i="0" u="none" strike="noStrike">
                          <a:solidFill>
                            <a:srgbClr val="000000"/>
                          </a:solidFill>
                          <a:effectLst/>
                          <a:latin typeface="Calibri"/>
                        </a:rPr>
                        <a:t>0</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0B050"/>
                    </a:solidFill>
                  </a:tcPr>
                </a:tc>
                <a:tc>
                  <a:txBody>
                    <a:bodyPr/>
                    <a:lstStyle/>
                    <a:p>
                      <a:pPr algn="l" fontAlgn="ctr"/>
                      <a:r>
                        <a:rPr lang="en-GB" sz="1200" b="1" i="0" u="none" strike="noStrike" dirty="0" smtClean="0">
                          <a:solidFill>
                            <a:srgbClr val="000000"/>
                          </a:solidFill>
                          <a:effectLst/>
                          <a:latin typeface="Calibri"/>
                        </a:rPr>
                        <a:t> No </a:t>
                      </a:r>
                      <a:r>
                        <a:rPr lang="en-GB" sz="1200" b="1" i="0" u="none" strike="noStrike" dirty="0">
                          <a:solidFill>
                            <a:srgbClr val="000000"/>
                          </a:solidFill>
                          <a:effectLst/>
                          <a:latin typeface="Calibri"/>
                        </a:rPr>
                        <a:t>action required</a:t>
                      </a: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GB" sz="1200" b="1" i="0" u="none" strike="noStrike" dirty="0" smtClean="0">
                          <a:solidFill>
                            <a:srgbClr val="000000"/>
                          </a:solidFill>
                          <a:effectLst/>
                          <a:latin typeface="Calibri"/>
                        </a:rPr>
                        <a:t>  3</a:t>
                      </a:r>
                      <a:r>
                        <a:rPr lang="en-GB" sz="1200" b="1" i="0" u="none" strike="noStrike" dirty="0">
                          <a:solidFill>
                            <a:srgbClr val="000000"/>
                          </a:solidFill>
                          <a:effectLst/>
                          <a:latin typeface="Calibri"/>
                        </a:rPr>
                        <a:t>. </a:t>
                      </a:r>
                      <a:r>
                        <a:rPr lang="en-GB" sz="1200" b="1" i="0" u="none" strike="noStrike" kern="1200" dirty="0" smtClean="0">
                          <a:solidFill>
                            <a:srgbClr val="000000"/>
                          </a:solidFill>
                          <a:effectLst/>
                          <a:latin typeface="Calibri"/>
                          <a:ea typeface="+mn-ea"/>
                          <a:cs typeface="+mn-cs"/>
                        </a:rPr>
                        <a:t>Sharing</a:t>
                      </a:r>
                      <a:r>
                        <a:rPr lang="en-GB" sz="1200" b="1" i="0" u="none" strike="noStrike" dirty="0" smtClean="0">
                          <a:solidFill>
                            <a:srgbClr val="000000"/>
                          </a:solidFill>
                          <a:effectLst/>
                          <a:latin typeface="Calibri"/>
                        </a:rPr>
                        <a:t> LTAs</a:t>
                      </a:r>
                      <a:endParaRPr lang="en-GB" sz="12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gridSpan="2">
                  <a:txBody>
                    <a:bodyPr/>
                    <a:lstStyle/>
                    <a:p>
                      <a:pPr algn="l" fontAlgn="b"/>
                      <a:r>
                        <a:rPr lang="en-GB" sz="1200" b="1" i="0" u="none" strike="noStrike" dirty="0">
                          <a:solidFill>
                            <a:srgbClr val="000000"/>
                          </a:solidFill>
                          <a:effectLst/>
                          <a:latin typeface="Calibri"/>
                        </a:rPr>
                        <a:t>7. Communication on "guidelines"</a:t>
                      </a:r>
                    </a:p>
                  </a:txBody>
                  <a:tcPr marL="0" marR="0" marT="0"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GB" sz="1200" b="1" i="0" u="none" strike="noStrike" dirty="0">
                        <a:solidFill>
                          <a:srgbClr val="000000"/>
                        </a:solidFill>
                        <a:effectLst/>
                        <a:latin typeface="Calibri"/>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GB" sz="1200" b="1" i="0" u="none" strike="noStrike">
                        <a:solidFill>
                          <a:srgbClr val="000000"/>
                        </a:solidFill>
                        <a:effectLst/>
                        <a:latin typeface="Calibri"/>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GB" sz="1200" b="1" i="0" u="none" strike="noStrike">
                        <a:solidFill>
                          <a:srgbClr val="000000"/>
                        </a:solidFill>
                        <a:effectLst/>
                        <a:latin typeface="Calibri"/>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GB" sz="1200" b="1" i="0" u="none" strike="noStrike">
                        <a:solidFill>
                          <a:srgbClr val="000000"/>
                        </a:solidFill>
                        <a:effectLst/>
                        <a:latin typeface="Calibri"/>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endParaRPr lang="en-US" sz="1200" b="1"/>
                    </a:p>
                  </a:txBody>
                  <a:tcPr>
                    <a:lnL>
                      <a:noFill/>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r>
              <a:tr h="281940">
                <a:tc>
                  <a:txBody>
                    <a:bodyPr/>
                    <a:lstStyle/>
                    <a:p>
                      <a:pPr algn="ctr" fontAlgn="ctr"/>
                      <a:r>
                        <a:rPr lang="en-GB" sz="1200" b="1" i="0" u="none" strike="noStrike">
                          <a:solidFill>
                            <a:srgbClr val="000000"/>
                          </a:solidFill>
                          <a:effectLst/>
                          <a:latin typeface="Calibri"/>
                        </a:rPr>
                        <a:t>N</a:t>
                      </a: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l" fontAlgn="ctr"/>
                      <a:r>
                        <a:rPr lang="en-GB" sz="1200" b="1" i="0" u="none" strike="noStrike" dirty="0" smtClean="0">
                          <a:solidFill>
                            <a:srgbClr val="000000"/>
                          </a:solidFill>
                          <a:effectLst/>
                          <a:latin typeface="Calibri"/>
                        </a:rPr>
                        <a:t> No </a:t>
                      </a:r>
                      <a:r>
                        <a:rPr lang="en-GB" sz="1200" b="1" i="0" u="none" strike="noStrike" dirty="0">
                          <a:solidFill>
                            <a:srgbClr val="000000"/>
                          </a:solidFill>
                          <a:effectLst/>
                          <a:latin typeface="Calibri"/>
                        </a:rPr>
                        <a:t>action </a:t>
                      </a:r>
                      <a:r>
                        <a:rPr lang="en-GB" sz="1200" b="1" i="0" u="none" strike="noStrike" dirty="0" smtClean="0">
                          <a:solidFill>
                            <a:srgbClr val="000000"/>
                          </a:solidFill>
                          <a:effectLst/>
                          <a:latin typeface="Calibri"/>
                        </a:rPr>
                        <a:t>foreseen/intended</a:t>
                      </a:r>
                      <a:endParaRPr lang="en-GB" sz="1200" b="1" i="0" u="none" strike="noStrike" dirty="0">
                        <a:solidFill>
                          <a:srgbClr val="000000"/>
                        </a:solidFill>
                        <a:effectLst/>
                        <a:latin typeface="Calibri"/>
                      </a:endParaRP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1" i="0" u="none" strike="noStrike" dirty="0" smtClean="0">
                          <a:solidFill>
                            <a:srgbClr val="000000"/>
                          </a:solidFill>
                          <a:effectLst/>
                          <a:latin typeface="Calibri"/>
                        </a:rPr>
                        <a:t>  4</a:t>
                      </a:r>
                      <a:r>
                        <a:rPr lang="en-GB" sz="1200" b="1" i="0" u="none" strike="noStrike" dirty="0">
                          <a:solidFill>
                            <a:srgbClr val="000000"/>
                          </a:solidFill>
                          <a:effectLst/>
                          <a:latin typeface="Calibri"/>
                        </a:rPr>
                        <a:t>. </a:t>
                      </a:r>
                      <a:r>
                        <a:rPr lang="en-GB" sz="1200" b="1" i="0" u="none" strike="noStrike" dirty="0" smtClean="0">
                          <a:solidFill>
                            <a:srgbClr val="000000"/>
                          </a:solidFill>
                          <a:effectLst/>
                          <a:latin typeface="Calibri"/>
                        </a:rPr>
                        <a:t>No Restrictions</a:t>
                      </a:r>
                      <a:endParaRPr lang="en-GB" sz="12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1" i="0" u="none" strike="noStrike" dirty="0">
                          <a:solidFill>
                            <a:srgbClr val="000000"/>
                          </a:solidFill>
                          <a:effectLst/>
                          <a:latin typeface="Calibri"/>
                        </a:rPr>
                        <a:t>8. Table of Contents</a:t>
                      </a: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200" b="1" i="0" u="none" strike="noStrike" dirty="0">
                        <a:solidFill>
                          <a:srgbClr val="000000"/>
                        </a:solidFill>
                        <a:effectLst/>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200" b="1" i="0" u="none" strike="noStrike" dirty="0">
                        <a:solidFill>
                          <a:srgbClr val="000000"/>
                        </a:solidFill>
                        <a:effectLst/>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200" b="1" i="0" u="none" strike="noStrike" dirty="0">
                        <a:solidFill>
                          <a:srgbClr val="000000"/>
                        </a:solidFill>
                        <a:effectLst/>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200" b="1" i="0" u="none" strike="noStrike" dirty="0">
                        <a:solidFill>
                          <a:srgbClr val="000000"/>
                        </a:solidFill>
                        <a:effectLst/>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1" dirty="0"/>
                    </a:p>
                  </a:txBody>
                  <a:tcPr>
                    <a:lnL>
                      <a:noFill/>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63067407"/>
              </p:ext>
            </p:extLst>
          </p:nvPr>
        </p:nvGraphicFramePr>
        <p:xfrm>
          <a:off x="323528" y="2204864"/>
          <a:ext cx="8499263" cy="4103128"/>
        </p:xfrm>
        <a:graphic>
          <a:graphicData uri="http://schemas.openxmlformats.org/drawingml/2006/table">
            <a:tbl>
              <a:tblPr/>
              <a:tblGrid>
                <a:gridCol w="487490"/>
                <a:gridCol w="381513"/>
                <a:gridCol w="381513"/>
                <a:gridCol w="381513"/>
                <a:gridCol w="381513"/>
                <a:gridCol w="381513"/>
                <a:gridCol w="381513"/>
                <a:gridCol w="381513"/>
                <a:gridCol w="381513"/>
                <a:gridCol w="381513"/>
                <a:gridCol w="381513"/>
                <a:gridCol w="381513"/>
                <a:gridCol w="381513"/>
                <a:gridCol w="381513"/>
                <a:gridCol w="381513"/>
                <a:gridCol w="381513"/>
                <a:gridCol w="381513"/>
                <a:gridCol w="381513"/>
                <a:gridCol w="381513"/>
                <a:gridCol w="381513"/>
                <a:gridCol w="381513"/>
                <a:gridCol w="381513"/>
              </a:tblGrid>
              <a:tr h="1152128">
                <a:tc>
                  <a:txBody>
                    <a:bodyPr/>
                    <a:lstStyle/>
                    <a:p>
                      <a:pPr algn="l" fontAlgn="t"/>
                      <a:r>
                        <a:rPr lang="en-GB" sz="1600" b="0" i="0" u="none" strike="noStrike" dirty="0">
                          <a:solidFill>
                            <a:srgbClr val="000000"/>
                          </a:solidFill>
                          <a:effectLst/>
                          <a:latin typeface="Arial"/>
                        </a:rPr>
                        <a:t> </a:t>
                      </a:r>
                    </a:p>
                  </a:txBody>
                  <a:tcPr marL="0" marR="0" marT="0" marB="0" vert="vert2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600" b="1" i="0" u="none" strike="noStrike">
                          <a:solidFill>
                            <a:srgbClr val="1C1C1C"/>
                          </a:solidFill>
                          <a:effectLst/>
                          <a:latin typeface="Arial"/>
                        </a:rPr>
                        <a:t>AfDB</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600" b="1" i="0" u="none" strike="noStrike">
                          <a:solidFill>
                            <a:srgbClr val="1C1C1C"/>
                          </a:solidFill>
                          <a:effectLst/>
                          <a:latin typeface="Arial"/>
                        </a:rPr>
                        <a:t>FAO</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600" b="1" i="0" u="none" strike="noStrike">
                          <a:solidFill>
                            <a:srgbClr val="1C1C1C"/>
                          </a:solidFill>
                          <a:effectLst/>
                          <a:latin typeface="Arial"/>
                        </a:rPr>
                        <a:t>IFAD</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1600" b="1" i="0" u="none" strike="noStrike">
                          <a:solidFill>
                            <a:srgbClr val="1C1C1C"/>
                          </a:solidFill>
                          <a:effectLst/>
                          <a:latin typeface="Arial"/>
                        </a:rPr>
                        <a:t>ILO</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1600" b="1" i="0" u="none" strike="noStrike">
                          <a:solidFill>
                            <a:srgbClr val="1C1C1C"/>
                          </a:solidFill>
                          <a:effectLst/>
                          <a:latin typeface="Arial"/>
                        </a:rPr>
                        <a:t>ITU</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1600" b="1" i="0" u="none" strike="noStrike">
                          <a:solidFill>
                            <a:srgbClr val="1C1C1C"/>
                          </a:solidFill>
                          <a:effectLst/>
                          <a:latin typeface="Arial"/>
                        </a:rPr>
                        <a:t>PAHO</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1600" b="1" i="0" u="none" strike="noStrike">
                          <a:solidFill>
                            <a:srgbClr val="1C1C1C"/>
                          </a:solidFill>
                          <a:effectLst/>
                          <a:latin typeface="Arial"/>
                        </a:rPr>
                        <a:t>UNAIDS</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1600" b="1" i="0" u="none" strike="noStrike">
                          <a:solidFill>
                            <a:srgbClr val="1C1C1C"/>
                          </a:solidFill>
                          <a:effectLst/>
                          <a:latin typeface="Arial"/>
                        </a:rPr>
                        <a:t>UNDP</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1600" b="1" i="0" u="none" strike="noStrike">
                          <a:solidFill>
                            <a:srgbClr val="1C1C1C"/>
                          </a:solidFill>
                          <a:effectLst/>
                          <a:latin typeface="Arial"/>
                        </a:rPr>
                        <a:t>UNESCO</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1600" b="1" i="0" u="none" strike="noStrike">
                          <a:solidFill>
                            <a:srgbClr val="1C1C1C"/>
                          </a:solidFill>
                          <a:effectLst/>
                          <a:latin typeface="Arial"/>
                        </a:rPr>
                        <a:t>UNFPA</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1600" b="1" i="0" u="none" strike="noStrike">
                          <a:solidFill>
                            <a:srgbClr val="1C1C1C"/>
                          </a:solidFill>
                          <a:effectLst/>
                          <a:latin typeface="Arial"/>
                        </a:rPr>
                        <a:t>UNHCR</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1600" b="1" i="0" u="none" strike="noStrike">
                          <a:solidFill>
                            <a:srgbClr val="1C1C1C"/>
                          </a:solidFill>
                          <a:effectLst/>
                          <a:latin typeface="Arial"/>
                        </a:rPr>
                        <a:t>UNICEF</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1600" b="1" i="0" u="none" strike="noStrike">
                          <a:solidFill>
                            <a:srgbClr val="1C1C1C"/>
                          </a:solidFill>
                          <a:effectLst/>
                          <a:latin typeface="Arial"/>
                        </a:rPr>
                        <a:t>UNOPS</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1600" b="1" i="0" u="none" strike="noStrike">
                          <a:solidFill>
                            <a:srgbClr val="1C1C1C"/>
                          </a:solidFill>
                          <a:effectLst/>
                          <a:latin typeface="Arial"/>
                        </a:rPr>
                        <a:t>UNRWA</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1600" b="1" i="0" u="none" strike="noStrike">
                          <a:solidFill>
                            <a:srgbClr val="1C1C1C"/>
                          </a:solidFill>
                          <a:effectLst/>
                          <a:latin typeface="Arial"/>
                        </a:rPr>
                        <a:t>UN Sec</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1600" b="1" i="0" u="none" strike="noStrike">
                          <a:solidFill>
                            <a:srgbClr val="1C1C1C"/>
                          </a:solidFill>
                          <a:effectLst/>
                          <a:latin typeface="Arial"/>
                        </a:rPr>
                        <a:t>UNWomen</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1600" b="1" i="0" u="none" strike="noStrike">
                          <a:solidFill>
                            <a:srgbClr val="1C1C1C"/>
                          </a:solidFill>
                          <a:effectLst/>
                          <a:latin typeface="Arial"/>
                        </a:rPr>
                        <a:t>WFP</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1600" b="1" i="0" u="none" strike="noStrike">
                          <a:solidFill>
                            <a:srgbClr val="1C1C1C"/>
                          </a:solidFill>
                          <a:effectLst/>
                          <a:latin typeface="Arial"/>
                        </a:rPr>
                        <a:t>WHO</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600" b="1" i="0" u="none" strike="noStrike">
                          <a:solidFill>
                            <a:srgbClr val="1C1C1C"/>
                          </a:solidFill>
                          <a:effectLst/>
                          <a:latin typeface="Arial"/>
                        </a:rPr>
                        <a:t>WIPO</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600" b="1" i="0" u="none" strike="noStrike">
                          <a:solidFill>
                            <a:srgbClr val="1C1C1C"/>
                          </a:solidFill>
                          <a:effectLst/>
                          <a:latin typeface="Arial"/>
                        </a:rPr>
                        <a:t>WMO</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C0C0"/>
                    </a:solidFill>
                  </a:tcPr>
                </a:tc>
                <a:tc>
                  <a:txBody>
                    <a:bodyPr/>
                    <a:lstStyle/>
                    <a:p>
                      <a:pPr algn="l" rtl="0" fontAlgn="ctr"/>
                      <a:r>
                        <a:rPr lang="en-GB" sz="1600" b="1" i="0" u="none" strike="noStrike" dirty="0">
                          <a:solidFill>
                            <a:srgbClr val="1C1C1C"/>
                          </a:solidFill>
                          <a:effectLst/>
                          <a:latin typeface="Arial"/>
                        </a:rPr>
                        <a:t>UNIDO</a:t>
                      </a: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r>
              <a:tr h="331912">
                <a:tc>
                  <a:txBody>
                    <a:bodyPr/>
                    <a:lstStyle/>
                    <a:p>
                      <a:pPr algn="r" rtl="0" fontAlgn="ctr"/>
                      <a:r>
                        <a:rPr lang="en-GB" sz="1600" b="1" i="0" u="none" strike="noStrike">
                          <a:solidFill>
                            <a:srgbClr val="1C1C1C"/>
                          </a:solidFill>
                          <a:effectLst/>
                          <a:latin typeface="Arial"/>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r>
              <a:tr h="331912">
                <a:tc>
                  <a:txBody>
                    <a:bodyPr/>
                    <a:lstStyle/>
                    <a:p>
                      <a:pPr algn="r" rtl="0" fontAlgn="ctr"/>
                      <a:r>
                        <a:rPr lang="en-GB" sz="1600" b="1" i="0" u="none" strike="noStrike">
                          <a:solidFill>
                            <a:srgbClr val="1C1C1C"/>
                          </a:solidFill>
                          <a:effectLst/>
                          <a:latin typeface="Arial"/>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600" b="0" i="0" u="none" strike="noStrike">
                          <a:solidFill>
                            <a:srgbClr val="000000"/>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6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r>
              <a:tr h="331912">
                <a:tc>
                  <a:txBody>
                    <a:bodyPr/>
                    <a:lstStyle/>
                    <a:p>
                      <a:pPr algn="r" rtl="0" fontAlgn="ctr"/>
                      <a:r>
                        <a:rPr lang="en-GB" sz="1600" b="1" i="0" u="none" strike="noStrike">
                          <a:solidFill>
                            <a:srgbClr val="1C1C1C"/>
                          </a:solidFill>
                          <a:effectLst/>
                          <a:latin typeface="Arial"/>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r>
              <a:tr h="331912">
                <a:tc>
                  <a:txBody>
                    <a:bodyPr/>
                    <a:lstStyle/>
                    <a:p>
                      <a:pPr algn="r" rtl="0" fontAlgn="ctr"/>
                      <a:r>
                        <a:rPr lang="en-GB" sz="1600" b="1" i="0" u="none" strike="noStrike">
                          <a:solidFill>
                            <a:srgbClr val="1C1C1C"/>
                          </a:solidFill>
                          <a:effectLst/>
                          <a:latin typeface="Arial"/>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r>
              <a:tr h="331912">
                <a:tc>
                  <a:txBody>
                    <a:bodyPr/>
                    <a:lstStyle/>
                    <a:p>
                      <a:pPr algn="r" rtl="0" fontAlgn="ctr"/>
                      <a:r>
                        <a:rPr lang="en-GB" sz="1600" b="1" i="0" u="none" strike="noStrike">
                          <a:solidFill>
                            <a:srgbClr val="1C1C1C"/>
                          </a:solidFill>
                          <a:effectLst/>
                          <a:latin typeface="Arial"/>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rtl="0" fontAlgn="ctr"/>
                      <a:r>
                        <a:rPr lang="en-GB" sz="16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fontAlgn="ctr"/>
                      <a:r>
                        <a:rPr lang="en-GB" sz="1600" b="0" i="0" u="none" strike="noStrike">
                          <a:solidFill>
                            <a:srgbClr val="000000"/>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8"/>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r>
              <a:tr h="331912">
                <a:tc>
                  <a:txBody>
                    <a:bodyPr/>
                    <a:lstStyle/>
                    <a:p>
                      <a:pPr algn="r" rtl="0" fontAlgn="ctr"/>
                      <a:r>
                        <a:rPr lang="en-GB" sz="1600" b="1" i="0" u="none" strike="noStrike">
                          <a:solidFill>
                            <a:srgbClr val="1C1C1C"/>
                          </a:solidFill>
                          <a:effectLst/>
                          <a:latin typeface="Arial"/>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rtl="0" fontAlgn="ctr"/>
                      <a:r>
                        <a:rPr lang="en-GB" sz="16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dirty="0">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6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6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r>
              <a:tr h="331912">
                <a:tc>
                  <a:txBody>
                    <a:bodyPr/>
                    <a:lstStyle/>
                    <a:p>
                      <a:pPr algn="r" rtl="0" fontAlgn="ctr"/>
                      <a:r>
                        <a:rPr lang="en-GB" sz="1600" b="1" i="0" u="none" strike="noStrike">
                          <a:solidFill>
                            <a:srgbClr val="1C1C1C"/>
                          </a:solidFill>
                          <a:effectLst/>
                          <a:latin typeface="Arial"/>
                        </a:rPr>
                        <a:t>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rtl="0" fontAlgn="ctr"/>
                      <a:r>
                        <a:rPr lang="en-GB" sz="16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6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6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r>
              <a:tr h="313808">
                <a:tc>
                  <a:txBody>
                    <a:bodyPr/>
                    <a:lstStyle/>
                    <a:p>
                      <a:pPr algn="r" rtl="0" fontAlgn="ctr"/>
                      <a:r>
                        <a:rPr lang="en-GB" sz="1600" b="1" i="0" u="none" strike="noStrike">
                          <a:solidFill>
                            <a:srgbClr val="1C1C1C"/>
                          </a:solidFill>
                          <a:effectLst/>
                          <a:latin typeface="Arial"/>
                        </a:rPr>
                        <a:t>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rtl="0" fontAlgn="ctr"/>
                      <a:r>
                        <a:rPr lang="en-GB" sz="16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6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dirty="0">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600" b="0" i="0" u="none" strike="noStrike">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13808">
                <a:tc>
                  <a:txBody>
                    <a:bodyPr/>
                    <a:lstStyle/>
                    <a:p>
                      <a:pPr algn="r" rtl="0" fontAlgn="ctr"/>
                      <a:r>
                        <a:rPr lang="en-GB" sz="1600" b="1" i="0" u="none" strike="noStrike">
                          <a:solidFill>
                            <a:srgbClr val="1C1C1C"/>
                          </a:solidFill>
                          <a:effectLst/>
                          <a:latin typeface="Arial"/>
                        </a:rPr>
                        <a:t>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fontAlgn="ctr"/>
                      <a:r>
                        <a:rPr lang="en-GB" sz="1600" b="0" i="0" u="none" strike="noStrike">
                          <a:solidFill>
                            <a:srgbClr val="000000"/>
                          </a:solidFill>
                          <a:effectLst/>
                          <a:latin typeface="Arial"/>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6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fontAlgn="ctr"/>
                      <a:r>
                        <a:rPr lang="en-GB" sz="1600" b="0" i="0" u="none" strike="noStrike" dirty="0" smtClean="0">
                          <a:solidFill>
                            <a:srgbClr val="000000"/>
                          </a:solidFill>
                          <a:effectLst/>
                          <a:latin typeface="Arial"/>
                        </a:rPr>
                        <a:t>L</a:t>
                      </a:r>
                      <a:r>
                        <a:rPr lang="en-GB" sz="1600" b="0" i="0" u="none" strike="noStrike" dirty="0">
                          <a:solidFill>
                            <a:srgbClr val="000000"/>
                          </a:solidFill>
                          <a:effectLst/>
                          <a:latin typeface="Arial"/>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fontAlgn="ctr"/>
                      <a:r>
                        <a:rPr lang="en-GB" sz="1600" b="0" i="0" u="none" strike="noStrike" dirty="0">
                          <a:solidFill>
                            <a:srgbClr val="000000"/>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600" b="0" i="0" u="none" strike="noStrike">
                          <a:solidFill>
                            <a:srgbClr val="000000"/>
                          </a:solidFill>
                          <a:effectLst/>
                          <a:latin typeface="Arial"/>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fontAlgn="ctr"/>
                      <a:r>
                        <a:rPr lang="en-GB" sz="1600" b="0" i="0" u="none" strike="noStrike" dirty="0">
                          <a:solidFill>
                            <a:srgbClr val="000000"/>
                          </a:solidFill>
                          <a:effectLst/>
                          <a:latin typeface="Arial"/>
                        </a:rPr>
                        <a:t> </a:t>
                      </a:r>
                      <a:r>
                        <a:rPr lang="en-GB" sz="1600" b="0" i="0" u="none" strike="noStrike" dirty="0" smtClean="0">
                          <a:solidFill>
                            <a:srgbClr val="1C1C1C"/>
                          </a:solidFill>
                          <a:effectLst/>
                          <a:latin typeface="Arial"/>
                        </a:rPr>
                        <a:t>A</a:t>
                      </a:r>
                      <a:endParaRPr lang="en-GB" sz="1600" b="0" i="0" u="none" strike="noStrike" dirty="0">
                        <a:solidFill>
                          <a:srgbClr val="000000"/>
                        </a:solidFill>
                        <a:effectLst/>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fontAlgn="ctr"/>
                      <a:r>
                        <a:rPr lang="en-GB" sz="1600" b="0" i="0" u="none" strike="noStrike" dirty="0">
                          <a:solidFill>
                            <a:srgbClr val="000000"/>
                          </a:solidFill>
                          <a:effectLst/>
                          <a:latin typeface="Arial"/>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fontAlgn="ctr"/>
                      <a:r>
                        <a:rPr lang="en-GB" sz="1600" b="0" i="0" u="none" strike="noStrike">
                          <a:solidFill>
                            <a:srgbClr val="000000"/>
                          </a:solidFill>
                          <a:effectLst/>
                          <a:latin typeface="Arial"/>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fontAlgn="ctr"/>
                      <a:r>
                        <a:rPr lang="en-GB" sz="1600" b="0" i="0" u="none" strike="noStrike" dirty="0">
                          <a:solidFill>
                            <a:srgbClr val="000000"/>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600" b="0" i="0" u="none" strike="noStrike" dirty="0">
                          <a:solidFill>
                            <a:srgbClr val="1C1C1C"/>
                          </a:solidFill>
                          <a:effectLst/>
                          <a:latin typeface="Arial"/>
                        </a:rPr>
                        <a:t>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fontAlgn="ctr"/>
                      <a:r>
                        <a:rPr lang="en-GB" sz="1600" b="0" i="0" u="none" strike="noStrike" dirty="0">
                          <a:solidFill>
                            <a:srgbClr val="000000"/>
                          </a:solidFill>
                          <a:effectLst/>
                          <a:latin typeface="Arial"/>
                        </a:rPr>
                        <a:t> </a:t>
                      </a:r>
                      <a:r>
                        <a:rPr lang="en-GB" sz="1600" b="0" i="0" u="none" strike="noStrike" dirty="0" smtClean="0">
                          <a:solidFill>
                            <a:srgbClr val="000000"/>
                          </a:solidFill>
                          <a:effectLst/>
                          <a:latin typeface="Arial"/>
                        </a:rPr>
                        <a:t>L</a:t>
                      </a:r>
                      <a:endParaRPr lang="en-GB" sz="1600" b="0" i="0" u="none" strike="noStrike" dirty="0">
                        <a:solidFill>
                          <a:srgbClr val="000000"/>
                        </a:solidFill>
                        <a:effectLst/>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3F"/>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600" b="0" i="0" u="none" strike="noStrike" dirty="0">
                          <a:solidFill>
                            <a:srgbClr val="000000"/>
                          </a:solidFill>
                          <a:effectLst/>
                          <a:latin typeface="Arial"/>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600" b="0" i="0" u="none" strike="noStrike" dirty="0">
                          <a:solidFill>
                            <a:srgbClr val="1C1C1C"/>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600" b="0" i="0" u="none" strike="noStrike" dirty="0">
                          <a:solidFill>
                            <a:srgbClr val="000000"/>
                          </a:solidFill>
                          <a:effectLst/>
                          <a:latin typeface="Arial"/>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rtl="0" fontAlgn="ctr"/>
                      <a:r>
                        <a:rPr lang="en-GB" sz="1600" b="0" i="0" u="none" strike="noStrike" dirty="0">
                          <a:solidFill>
                            <a:srgbClr val="1C1C1C"/>
                          </a:solidFill>
                          <a:effectLst/>
                          <a:latin typeface="Arial"/>
                        </a:rPr>
                        <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fontAlgn="ctr"/>
                      <a:r>
                        <a:rPr lang="en-GB" sz="1600" b="0" i="0" u="none" strike="noStrike" dirty="0">
                          <a:solidFill>
                            <a:srgbClr val="000000"/>
                          </a:solidFill>
                          <a:effectLst/>
                          <a:latin typeface="Arial"/>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r>
            </a:tbl>
          </a:graphicData>
        </a:graphic>
      </p:graphicFrame>
    </p:spTree>
    <p:extLst>
      <p:ext uri="{BB962C8B-B14F-4D97-AF65-F5344CB8AC3E}">
        <p14:creationId xmlns:p14="http://schemas.microsoft.com/office/powerpoint/2010/main" val="1549012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8229600" cy="1143000"/>
          </a:xfrm>
        </p:spPr>
        <p:txBody>
          <a:bodyPr>
            <a:normAutofit/>
          </a:bodyPr>
          <a:lstStyle/>
          <a:p>
            <a:r>
              <a:rPr lang="en-US" sz="2800" dirty="0" smtClean="0">
                <a:solidFill>
                  <a:schemeClr val="bg1"/>
                </a:solidFill>
              </a:rPr>
              <a:t>Most Frequent Common Services 2014</a:t>
            </a:r>
            <a:endParaRPr lang="en-US" sz="2800" dirty="0">
              <a:solidFill>
                <a:schemeClr val="bg1"/>
              </a:solidFill>
            </a:endParaRPr>
          </a:p>
        </p:txBody>
      </p:sp>
      <p:graphicFrame>
        <p:nvGraphicFramePr>
          <p:cNvPr id="4" name="Chart 3"/>
          <p:cNvGraphicFramePr>
            <a:graphicFrameLocks/>
          </p:cNvGraphicFramePr>
          <p:nvPr>
            <p:extLst>
              <p:ext uri="{D42A27DB-BD31-4B8C-83A1-F6EECF244321}">
                <p14:modId xmlns:p14="http://schemas.microsoft.com/office/powerpoint/2010/main" val="4110790306"/>
              </p:ext>
            </p:extLst>
          </p:nvPr>
        </p:nvGraphicFramePr>
        <p:xfrm>
          <a:off x="0" y="838200"/>
          <a:ext cx="9144000" cy="601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7836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00200" y="-228600"/>
            <a:ext cx="8229600" cy="1143000"/>
          </a:xfrm>
        </p:spPr>
        <p:txBody>
          <a:bodyPr>
            <a:normAutofit/>
          </a:bodyPr>
          <a:lstStyle/>
          <a:p>
            <a:r>
              <a:rPr lang="en-US" sz="2800" dirty="0" smtClean="0">
                <a:solidFill>
                  <a:schemeClr val="bg1"/>
                </a:solidFill>
              </a:rPr>
              <a:t>Most Frequent Common Services 2014</a:t>
            </a:r>
            <a:br>
              <a:rPr lang="en-US" sz="2800" dirty="0" smtClean="0">
                <a:solidFill>
                  <a:schemeClr val="bg1"/>
                </a:solidFill>
              </a:rPr>
            </a:br>
            <a:r>
              <a:rPr lang="en-US" sz="2800" dirty="0" smtClean="0">
                <a:solidFill>
                  <a:schemeClr val="bg1"/>
                </a:solidFill>
              </a:rPr>
              <a:t>Any analysis done?</a:t>
            </a:r>
            <a:endParaRPr lang="en-US" sz="2800" dirty="0">
              <a:solidFill>
                <a:schemeClr val="bg1"/>
              </a:solidFill>
            </a:endParaRPr>
          </a:p>
        </p:txBody>
      </p:sp>
      <p:graphicFrame>
        <p:nvGraphicFramePr>
          <p:cNvPr id="4" name="Chart 3"/>
          <p:cNvGraphicFramePr>
            <a:graphicFrameLocks/>
          </p:cNvGraphicFramePr>
          <p:nvPr>
            <p:extLst>
              <p:ext uri="{D42A27DB-BD31-4B8C-83A1-F6EECF244321}">
                <p14:modId xmlns:p14="http://schemas.microsoft.com/office/powerpoint/2010/main" val="3847624238"/>
              </p:ext>
            </p:extLst>
          </p:nvPr>
        </p:nvGraphicFramePr>
        <p:xfrm>
          <a:off x="0" y="914400"/>
          <a:ext cx="9143999" cy="594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4697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4302" y="-204035"/>
            <a:ext cx="8928100" cy="1143000"/>
          </a:xfrm>
        </p:spPr>
        <p:txBody>
          <a:bodyPr/>
          <a:lstStyle/>
          <a:p>
            <a:pPr algn="r"/>
            <a:r>
              <a:rPr lang="en-US" altLang="en-US" sz="3600" dirty="0">
                <a:solidFill>
                  <a:schemeClr val="bg1"/>
                </a:solidFill>
                <a:latin typeface="Univers"/>
              </a:rPr>
              <a:t>Operationalization QCPR</a:t>
            </a:r>
            <a:endParaRPr lang="en-US" altLang="en-US" sz="3600" dirty="0" smtClean="0">
              <a:solidFill>
                <a:schemeClr val="bg1"/>
              </a:solidFill>
            </a:endParaRPr>
          </a:p>
        </p:txBody>
      </p:sp>
      <p:sp>
        <p:nvSpPr>
          <p:cNvPr id="14339" name="Rectangle 56"/>
          <p:cNvSpPr>
            <a:spLocks noChangeArrowheads="1"/>
          </p:cNvSpPr>
          <p:nvPr/>
        </p:nvSpPr>
        <p:spPr bwMode="auto">
          <a:xfrm>
            <a:off x="773113" y="32702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12" tIns="914112" rIns="914112" bIns="914112" anchor="ct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en-US" altLang="en-US" sz="1800">
              <a:solidFill>
                <a:schemeClr val="tx1"/>
              </a:solidFill>
              <a:latin typeface="Calibri" pitchFamily="34" charset="0"/>
            </a:endParaRPr>
          </a:p>
        </p:txBody>
      </p:sp>
      <p:sp>
        <p:nvSpPr>
          <p:cNvPr id="60" name="Rectangle 59"/>
          <p:cNvSpPr/>
          <p:nvPr/>
        </p:nvSpPr>
        <p:spPr>
          <a:xfrm>
            <a:off x="7467600" y="6553200"/>
            <a:ext cx="685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838200" y="2826009"/>
            <a:ext cx="1721020" cy="3346191"/>
          </a:xfrm>
          <a:prstGeom prst="roundRect">
            <a:avLst/>
          </a:prstGeom>
          <a:solidFill>
            <a:schemeClr val="accent1">
              <a:lumMod val="60000"/>
              <a:lumOff val="4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One </a:t>
            </a:r>
            <a:r>
              <a:rPr lang="en-US" sz="2000" b="1" dirty="0" err="1" smtClean="0">
                <a:solidFill>
                  <a:schemeClr val="bg1"/>
                </a:solidFill>
              </a:rPr>
              <a:t>Programme</a:t>
            </a:r>
            <a:endParaRPr lang="en-US" sz="2000" b="1" dirty="0">
              <a:solidFill>
                <a:schemeClr val="bg1"/>
              </a:solidFill>
            </a:endParaRPr>
          </a:p>
        </p:txBody>
      </p:sp>
      <p:sp>
        <p:nvSpPr>
          <p:cNvPr id="62" name="Rounded Rectangle 61"/>
          <p:cNvSpPr/>
          <p:nvPr/>
        </p:nvSpPr>
        <p:spPr>
          <a:xfrm>
            <a:off x="2720890" y="2826009"/>
            <a:ext cx="1721020" cy="3346191"/>
          </a:xfrm>
          <a:prstGeom prst="roundRect">
            <a:avLst/>
          </a:prstGeom>
          <a:solidFill>
            <a:schemeClr val="accent6">
              <a:lumMod val="75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Common Budgetary Framework</a:t>
            </a:r>
          </a:p>
          <a:p>
            <a:pPr algn="ctr"/>
            <a:r>
              <a:rPr lang="en-US" sz="2000" b="1" dirty="0" smtClean="0">
                <a:solidFill>
                  <a:schemeClr val="bg1"/>
                </a:solidFill>
              </a:rPr>
              <a:t>+ One UN Fund</a:t>
            </a:r>
            <a:endParaRPr lang="en-US" sz="2000" b="1" dirty="0">
              <a:solidFill>
                <a:schemeClr val="bg1"/>
              </a:solidFill>
            </a:endParaRPr>
          </a:p>
        </p:txBody>
      </p:sp>
      <p:sp>
        <p:nvSpPr>
          <p:cNvPr id="63" name="Rounded Rectangle 62"/>
          <p:cNvSpPr/>
          <p:nvPr/>
        </p:nvSpPr>
        <p:spPr>
          <a:xfrm>
            <a:off x="4635160" y="2826008"/>
            <a:ext cx="1721020" cy="3346191"/>
          </a:xfrm>
          <a:prstGeom prst="roundRect">
            <a:avLst/>
          </a:prstGeom>
          <a:solidFill>
            <a:schemeClr val="bg2">
              <a:lumMod val="5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Operating as One</a:t>
            </a:r>
            <a:endParaRPr lang="en-US" sz="2000" b="1" dirty="0">
              <a:solidFill>
                <a:schemeClr val="bg1"/>
              </a:solidFill>
            </a:endParaRPr>
          </a:p>
        </p:txBody>
      </p:sp>
      <p:sp>
        <p:nvSpPr>
          <p:cNvPr id="64" name="Rounded Rectangle 63"/>
          <p:cNvSpPr/>
          <p:nvPr/>
        </p:nvSpPr>
        <p:spPr>
          <a:xfrm>
            <a:off x="6553200" y="2826009"/>
            <a:ext cx="1721020" cy="3346191"/>
          </a:xfrm>
          <a:prstGeom prst="roundRect">
            <a:avLst/>
          </a:prstGeom>
          <a:solidFill>
            <a:schemeClr val="bg1">
              <a:lumMod val="65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rPr>
              <a:t>Commun-icating</a:t>
            </a:r>
            <a:r>
              <a:rPr lang="en-US" sz="2000" b="1" dirty="0" smtClean="0">
                <a:solidFill>
                  <a:schemeClr val="bg1"/>
                </a:solidFill>
              </a:rPr>
              <a:t> as One</a:t>
            </a:r>
            <a:endParaRPr lang="en-US" sz="2000" b="1" dirty="0">
              <a:solidFill>
                <a:schemeClr val="bg1"/>
              </a:solidFill>
            </a:endParaRPr>
          </a:p>
        </p:txBody>
      </p:sp>
      <p:sp>
        <p:nvSpPr>
          <p:cNvPr id="65" name="Rounded Rectangle 64"/>
          <p:cNvSpPr/>
          <p:nvPr/>
        </p:nvSpPr>
        <p:spPr>
          <a:xfrm>
            <a:off x="838200" y="6400800"/>
            <a:ext cx="7436020" cy="381000"/>
          </a:xfrm>
          <a:prstGeom prst="roundRect">
            <a:avLst/>
          </a:prstGeom>
          <a:solidFill>
            <a:schemeClr val="accent2">
              <a:lumMod val="60000"/>
              <a:lumOff val="4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rPr>
              <a:t>One annual UN Country Results Report (programme, funding, operations, communications)</a:t>
            </a:r>
            <a:endParaRPr lang="en-US" sz="1500" b="1" dirty="0">
              <a:solidFill>
                <a:schemeClr val="bg1"/>
              </a:solidFill>
            </a:endParaRPr>
          </a:p>
        </p:txBody>
      </p:sp>
      <p:sp>
        <p:nvSpPr>
          <p:cNvPr id="66" name="Rounded Rectangle 65"/>
          <p:cNvSpPr/>
          <p:nvPr/>
        </p:nvSpPr>
        <p:spPr>
          <a:xfrm>
            <a:off x="838200" y="2286814"/>
            <a:ext cx="3603710" cy="298191"/>
          </a:xfrm>
          <a:prstGeom prst="roundRect">
            <a:avLst/>
          </a:prstGeom>
          <a:noFill/>
          <a:ln w="3810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2">
                    <a:lumMod val="60000"/>
                    <a:lumOff val="40000"/>
                  </a:schemeClr>
                </a:solidFill>
              </a:rPr>
              <a:t>Result Groups</a:t>
            </a:r>
            <a:endParaRPr lang="en-US" sz="1600" b="1" dirty="0">
              <a:solidFill>
                <a:schemeClr val="tx2">
                  <a:lumMod val="60000"/>
                  <a:lumOff val="40000"/>
                </a:schemeClr>
              </a:solidFill>
            </a:endParaRPr>
          </a:p>
        </p:txBody>
      </p:sp>
      <p:sp>
        <p:nvSpPr>
          <p:cNvPr id="67" name="Rounded Rectangle 66"/>
          <p:cNvSpPr/>
          <p:nvPr/>
        </p:nvSpPr>
        <p:spPr>
          <a:xfrm>
            <a:off x="4711360" y="2286000"/>
            <a:ext cx="1613240" cy="298191"/>
          </a:xfrm>
          <a:prstGeom prst="roundRect">
            <a:avLst/>
          </a:prstGeom>
          <a:noFill/>
          <a:ln w="3810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2">
                    <a:lumMod val="60000"/>
                    <a:lumOff val="40000"/>
                  </a:schemeClr>
                </a:solidFill>
              </a:rPr>
              <a:t>OMT</a:t>
            </a:r>
            <a:endParaRPr lang="en-US" sz="1600" b="1" dirty="0">
              <a:solidFill>
                <a:schemeClr val="tx2">
                  <a:lumMod val="60000"/>
                  <a:lumOff val="40000"/>
                </a:schemeClr>
              </a:solidFill>
            </a:endParaRPr>
          </a:p>
        </p:txBody>
      </p:sp>
      <p:sp>
        <p:nvSpPr>
          <p:cNvPr id="68" name="Rounded Rectangle 67"/>
          <p:cNvSpPr/>
          <p:nvPr/>
        </p:nvSpPr>
        <p:spPr>
          <a:xfrm>
            <a:off x="6575510" y="2286000"/>
            <a:ext cx="1654090" cy="298191"/>
          </a:xfrm>
          <a:prstGeom prst="roundRect">
            <a:avLst/>
          </a:prstGeom>
          <a:noFill/>
          <a:ln w="3810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2">
                    <a:lumMod val="60000"/>
                    <a:lumOff val="40000"/>
                  </a:schemeClr>
                </a:solidFill>
              </a:rPr>
              <a:t>Country CG</a:t>
            </a:r>
            <a:endParaRPr lang="en-US" sz="1600" b="1" dirty="0">
              <a:solidFill>
                <a:schemeClr val="tx2">
                  <a:lumMod val="60000"/>
                  <a:lumOff val="40000"/>
                </a:schemeClr>
              </a:solidFill>
            </a:endParaRPr>
          </a:p>
        </p:txBody>
      </p:sp>
      <p:sp>
        <p:nvSpPr>
          <p:cNvPr id="69" name="Rounded Rectangle 68"/>
          <p:cNvSpPr/>
          <p:nvPr/>
        </p:nvSpPr>
        <p:spPr>
          <a:xfrm>
            <a:off x="838200" y="1762513"/>
            <a:ext cx="7391400" cy="298191"/>
          </a:xfrm>
          <a:prstGeom prst="roundRect">
            <a:avLst/>
          </a:prstGeom>
          <a:noFill/>
          <a:ln w="3810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4">
                    <a:lumMod val="60000"/>
                    <a:lumOff val="40000"/>
                  </a:schemeClr>
                </a:solidFill>
              </a:rPr>
              <a:t>One Leader (RC and UNCT)</a:t>
            </a:r>
            <a:endParaRPr lang="en-US" sz="1600" b="1" dirty="0">
              <a:solidFill>
                <a:schemeClr val="accent4">
                  <a:lumMod val="60000"/>
                  <a:lumOff val="40000"/>
                </a:schemeClr>
              </a:solidFill>
            </a:endParaRPr>
          </a:p>
        </p:txBody>
      </p:sp>
      <p:sp>
        <p:nvSpPr>
          <p:cNvPr id="70" name="Rounded Rectangle 69"/>
          <p:cNvSpPr/>
          <p:nvPr/>
        </p:nvSpPr>
        <p:spPr>
          <a:xfrm>
            <a:off x="838200" y="1219200"/>
            <a:ext cx="3603710" cy="304800"/>
          </a:xfrm>
          <a:prstGeom prst="roundRect">
            <a:avLst/>
          </a:prstGeom>
          <a:noFill/>
          <a:ln w="38100">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3">
                    <a:lumMod val="75000"/>
                  </a:schemeClr>
                </a:solidFill>
              </a:rPr>
              <a:t>Joint National/UN Steering Committee</a:t>
            </a:r>
            <a:endParaRPr lang="en-US" sz="1600" b="1" dirty="0">
              <a:solidFill>
                <a:schemeClr val="accent3">
                  <a:lumMod val="75000"/>
                </a:schemeClr>
              </a:solidFill>
            </a:endParaRPr>
          </a:p>
        </p:txBody>
      </p:sp>
      <p:cxnSp>
        <p:nvCxnSpPr>
          <p:cNvPr id="71" name="Straight Arrow Connector 70"/>
          <p:cNvCxnSpPr>
            <a:stCxn id="70" idx="2"/>
          </p:cNvCxnSpPr>
          <p:nvPr/>
        </p:nvCxnSpPr>
        <p:spPr>
          <a:xfrm>
            <a:off x="2640055" y="1524000"/>
            <a:ext cx="0" cy="238513"/>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2590800" y="2047487"/>
            <a:ext cx="0" cy="238513"/>
          </a:xfrm>
          <a:prstGeom prst="straightConnector1">
            <a:avLst/>
          </a:prstGeom>
          <a:ln>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486400" y="2057400"/>
            <a:ext cx="0" cy="238513"/>
          </a:xfrm>
          <a:prstGeom prst="straightConnector1">
            <a:avLst/>
          </a:prstGeom>
          <a:ln>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467600" y="2057400"/>
            <a:ext cx="0" cy="238513"/>
          </a:xfrm>
          <a:prstGeom prst="straightConnector1">
            <a:avLst/>
          </a:prstGeom>
          <a:ln>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752600" y="2590800"/>
            <a:ext cx="0" cy="238513"/>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3583459" y="2600713"/>
            <a:ext cx="0" cy="238513"/>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501848" y="2579926"/>
            <a:ext cx="0" cy="238513"/>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7474810" y="2590800"/>
            <a:ext cx="0" cy="238513"/>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1745390" y="6162287"/>
            <a:ext cx="0" cy="238513"/>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3576249" y="6162287"/>
            <a:ext cx="0" cy="238513"/>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5494638" y="6162287"/>
            <a:ext cx="0" cy="238513"/>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7467600" y="6162287"/>
            <a:ext cx="0" cy="238513"/>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4491440" y="1762513"/>
            <a:ext cx="2111290" cy="5019287"/>
          </a:xfrm>
          <a:prstGeom prst="ellipse">
            <a:avLst/>
          </a:prstGeom>
          <a:noFill/>
          <a:ln w="50800">
            <a:solidFill>
              <a:srgbClr val="00B0F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1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heel(1)">
                                      <p:cBhvr>
                                        <p:cTn id="7" dur="2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2057400"/>
            <a:ext cx="2971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2743235851"/>
              </p:ext>
            </p:extLst>
          </p:nvPr>
        </p:nvGraphicFramePr>
        <p:xfrm>
          <a:off x="571500" y="1295400"/>
          <a:ext cx="8077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3146156" y="0"/>
            <a:ext cx="5943600" cy="685800"/>
          </a:xfrm>
        </p:spPr>
        <p:txBody>
          <a:bodyPr>
            <a:normAutofit fontScale="90000"/>
          </a:bodyPr>
          <a:lstStyle/>
          <a:p>
            <a:pPr algn="r"/>
            <a:r>
              <a:rPr lang="en-US" dirty="0" smtClean="0">
                <a:solidFill>
                  <a:schemeClr val="bg1"/>
                </a:solidFill>
              </a:rPr>
              <a:t>UNDG BO work in focus</a:t>
            </a:r>
            <a:endParaRPr lang="en-US" dirty="0">
              <a:solidFill>
                <a:schemeClr val="bg1"/>
              </a:solidFill>
            </a:endParaRPr>
          </a:p>
        </p:txBody>
      </p:sp>
      <p:sp>
        <p:nvSpPr>
          <p:cNvPr id="8" name="Rectangle 7"/>
          <p:cNvSpPr/>
          <p:nvPr/>
        </p:nvSpPr>
        <p:spPr>
          <a:xfrm>
            <a:off x="457200" y="5638800"/>
            <a:ext cx="8382000" cy="4572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Common Funding</a:t>
            </a:r>
            <a:endParaRPr lang="en-US" dirty="0"/>
          </a:p>
        </p:txBody>
      </p:sp>
      <p:sp>
        <p:nvSpPr>
          <p:cNvPr id="9" name="Rectangle 8"/>
          <p:cNvSpPr/>
          <p:nvPr/>
        </p:nvSpPr>
        <p:spPr>
          <a:xfrm>
            <a:off x="457200" y="6248400"/>
            <a:ext cx="8382000" cy="4572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Common Report BO</a:t>
            </a:r>
            <a:endParaRPr lang="en-US" dirty="0"/>
          </a:p>
        </p:txBody>
      </p:sp>
      <p:sp>
        <p:nvSpPr>
          <p:cNvPr id="2" name="TextBox 1"/>
          <p:cNvSpPr txBox="1"/>
          <p:nvPr/>
        </p:nvSpPr>
        <p:spPr>
          <a:xfrm>
            <a:off x="4668864" y="2406134"/>
            <a:ext cx="1579536" cy="369332"/>
          </a:xfrm>
          <a:prstGeom prst="rect">
            <a:avLst/>
          </a:prstGeom>
          <a:noFill/>
        </p:spPr>
        <p:txBody>
          <a:bodyPr wrap="square" rtlCol="0">
            <a:spAutoFit/>
          </a:bodyPr>
          <a:lstStyle/>
          <a:p>
            <a:r>
              <a:rPr lang="en-US" b="1" dirty="0" smtClean="0">
                <a:solidFill>
                  <a:schemeClr val="bg1"/>
                </a:solidFill>
              </a:rPr>
              <a:t>Governance</a:t>
            </a:r>
            <a:endParaRPr lang="en-US" b="1" dirty="0">
              <a:solidFill>
                <a:schemeClr val="bg1"/>
              </a:solidFill>
            </a:endParaRPr>
          </a:p>
        </p:txBody>
      </p:sp>
    </p:spTree>
    <p:extLst>
      <p:ext uri="{BB962C8B-B14F-4D97-AF65-F5344CB8AC3E}">
        <p14:creationId xmlns:p14="http://schemas.microsoft.com/office/powerpoint/2010/main" val="32320432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tjsWNowRJEqzze_VVo1Ea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mdupqNwMA0GXo5FGNSelA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zmv8V0OlvEqgvt_efvM8D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gLKmEzu3FUmXHjmw.ZBL3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zmv8V0OlvEqgvt_efvM8D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gLKmEzu3FUmXHjmw.ZBL3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zmv8V0OlvEqgvt_efvM8D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gLKmEzu3FUmXHjmw.ZBL3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SVQKfUDuDEmE0kdLFjTIZ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W91fBP7F0CSpPy_FFbYG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PyRYHdu0Xk6I.UkAR4RQ0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cEFfxREZvEG0NklVBDas7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TNKhnHjWk.a9idZBdm2Z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hdc07he2G0mNn7aSwYJnd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dp01ksVAtUiWvmCA9Bud3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zmv8V0OlvEqgvt_efvM8D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7aMT77in0kKkIgk3OkrhS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gLKmEzu3FUmXHjmw.ZBL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Et3_POK_0COFORoyiYUY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YuB1NTiPSUKoPH4NKlYg8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SVQKfUDuDEmE0kdLFjTIZ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zmv8V0OlvEqgvt_efvM8D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gLKmEzu3FUmXHjmw.ZBL3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zmv8V0OlvEqgvt_efvM8D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gLKmEzu3FUmXHjmw.ZBL3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zmv8V0OlvEqgvt_efvM8D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gLKmEzu3FUmXHjmw.ZBL3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tjsWNowRJEqzze_VVo1Ea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OEt3_POK_0COFORoyiYUY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6CF010gwUaXUq3zn5CMD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6CF010gwUaXUq3zn5CMD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oMaS6fxdD0.ggzlOTA4Xb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H2S0Ps6z0yH8o85jb.BH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FD.L0_jB0.KTLTVn1h4r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0Kd4Dh88eU6ufHORxXt50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LICaHHZo10yEvwXyCi9wo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1yDe3W060kOU_ukdum.UK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mdupqNwMA0GXo5FGNSelA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cW91fBP7F0CSpPy_FFbYG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PyRYHdu0Xk6I.UkAR4RQ0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MaS6fxdD0.ggzlOTA4Xb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cEFfxREZvEG0NklVBDas7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NKhnHjWk.a9idZBdm2Z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hdc07he2G0mNn7aSwYJn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dp01ksVAtUiWvmCA9Bud3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zmv8V0OlvEqgvt_efvM8D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7aMT77in0kKkIgk3OkrhS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gLKmEzu3FUmXHjmw.ZBL3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YuB1NTiPSUKoPH4NKlYg8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zmv8V0OlvEqgvt_efvM8D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gLKmEzu3FUmXHjmw.ZBL3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H2S0Ps6z0yH8o85jb.BH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zmv8V0OlvEqgvt_efvM8D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gLKmEzu3FUmXHjmw.ZBL3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zmv8V0OlvEqgvt_efvM8D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gLKmEzu3FUmXHjmw.ZBL3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VQKfUDuDEmE0kdLFjTIZ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OEt3_POK_0COFORoyiYUY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R6CF010gwUaXUq3zn5CMD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oMaS6fxdD0.ggzlOTA4Xb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rH2S0Ps6z0yH8o85jb.B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FFD.L0_jB0.KTLTVn1h4r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FD.L0_jB0.KTLTVn1h4r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0Kd4Dh88eU6ufHORxXt50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LICaHHZo10yEvwXyCi9wo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1yDe3W060kOU_ukdum.UK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mdupqNwMA0GXo5FGNSelA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cW91fBP7F0CSpPy_FFbYG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PyRYHdu0Xk6I.UkAR4RQ0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cEFfxREZvEG0NklVBDas7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TNKhnHjWk.a9idZBdm2Z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hdc07he2G0mNn7aSwYJnd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dp01ksVAtUiWvmCA9Bud3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0Kd4Dh88eU6ufHORxXt50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mv8V0OlvEqgvt_efvM8D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7aMT77in0kKkIgk3OkrhS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gLKmEzu3FUmXHjmw.ZBL3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YuB1NTiPSUKoPH4NKlYg8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zmv8V0OlvEqgvt_efvM8D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gLKmEzu3FUmXHjmw.ZBL3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zmv8V0OlvEqgvt_efvM8D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gLKmEzu3FUmXHjmw.ZBL3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zmv8V0OlvEqgvt_efvM8D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gLKmEzu3FUmXHjmw.ZBL3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ICaHHZo10yEvwXyCi9wo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SVQKfUDuDEmE0kdLFjTIZ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OEt3_POK_0COFORoyiYUY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R6CF010gwUaXUq3zn5CMD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oMaS6fxdD0.ggzlOTA4Xb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rH2S0Ps6z0yH8o85jb.BH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FFD.L0_jB0.KTLTVn1h4r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0Kd4Dh88eU6ufHORxXt50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LICaHHZo10yEvwXyCi9wo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1yDe3W060kOU_ukdum.UK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mdupqNwMA0GXo5FGNSelA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1yDe3W060kOU_ukdum.UK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cW91fBP7F0CSpPy_FFbYG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PyRYHdu0Xk6I.UkAR4RQ0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cEFfxREZvEG0NklVBDas7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FTNKhnHjWk.a9idZBdm2Z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hdc07he2G0mNn7aSwYJnd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dp01ksVAtUiWvmCA9Bud3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zmv8V0OlvEqgvt_efvM8D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7aMT77in0kKkIgk3OkrhS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gLKmEzu3FUmXHjmw.ZBL3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YuB1NTiPSUKoPH4NKlYg8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C2CCF91A797E428246BC4DCDA57C52" ma:contentTypeVersion="1" ma:contentTypeDescription="Create a new document." ma:contentTypeScope="" ma:versionID="78c9c31bba04a42f2ab59b8eb6c68b64">
  <xsd:schema xmlns:xsd="http://www.w3.org/2001/XMLSchema" xmlns:xs="http://www.w3.org/2001/XMLSchema" xmlns:p="http://schemas.microsoft.com/office/2006/metadata/properties" xmlns:ns3="0b3a3bc0-3152-477e-b763-ab5b39cf85ac" targetNamespace="http://schemas.microsoft.com/office/2006/metadata/properties" ma:root="true" ma:fieldsID="569471fafad97269e52c87ceb58f6623" ns3:_="">
    <xsd:import namespace="0b3a3bc0-3152-477e-b763-ab5b39cf85ac"/>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3a3bc0-3152-477e-b763-ab5b39cf85a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EF74E0-8BB3-46CD-8984-5E05042720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3a3bc0-3152-477e-b763-ab5b39cf8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FA569A-E5E2-4415-8343-BA07614DDCA8}">
  <ds:schemaRefs>
    <ds:schemaRef ds:uri="http://schemas.microsoft.com/sharepoint/v3/contenttype/forms"/>
  </ds:schemaRefs>
</ds:datastoreItem>
</file>

<file path=customXml/itemProps3.xml><?xml version="1.0" encoding="utf-8"?>
<ds:datastoreItem xmlns:ds="http://schemas.openxmlformats.org/officeDocument/2006/customXml" ds:itemID="{F5C0D7A6-4994-4539-8AEB-4FEB5561B4F0}">
  <ds:schemaRefs>
    <ds:schemaRef ds:uri="http://schemas.microsoft.com/office/2006/documentManagement/types"/>
    <ds:schemaRef ds:uri="http://purl.org/dc/dcmitype/"/>
    <ds:schemaRef ds:uri="http://schemas.openxmlformats.org/package/2006/metadata/core-properties"/>
    <ds:schemaRef ds:uri="http://purl.org/dc/terms/"/>
    <ds:schemaRef ds:uri="http://purl.org/dc/elements/1.1/"/>
    <ds:schemaRef ds:uri="0b3a3bc0-3152-477e-b763-ab5b39cf85ac"/>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9346</TotalTime>
  <Words>5573</Words>
  <Application>Microsoft Office PowerPoint</Application>
  <PresentationFormat>On-screen Show (4:3)</PresentationFormat>
  <Paragraphs>1625</Paragraphs>
  <Slides>54</Slides>
  <Notes>39</Notes>
  <HiddenSlides>26</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ＭＳ Ｐゴシック</vt:lpstr>
      <vt:lpstr>ＭＳ Ｐゴシック</vt:lpstr>
      <vt:lpstr>Arial</vt:lpstr>
      <vt:lpstr>Calibri</vt:lpstr>
      <vt:lpstr>Symbol</vt:lpstr>
      <vt:lpstr>Times</vt:lpstr>
      <vt:lpstr>Times New Roman</vt:lpstr>
      <vt:lpstr>Univers</vt:lpstr>
      <vt:lpstr>Office Theme</vt:lpstr>
      <vt:lpstr>PowerPoint Presentation</vt:lpstr>
      <vt:lpstr>The future: Post 2015 and Business Ops</vt:lpstr>
      <vt:lpstr>QCPR and Business Operations</vt:lpstr>
      <vt:lpstr>Example- what has been harmonized?  Procurement harmonization</vt:lpstr>
      <vt:lpstr>Most popular CS (2016)</vt:lpstr>
      <vt:lpstr>Most Frequent Common Services 2014</vt:lpstr>
      <vt:lpstr>Most Frequent Common Services 2014 Any analysis done?</vt:lpstr>
      <vt:lpstr>Operationalization QCPR</vt:lpstr>
      <vt:lpstr>UNDG BO work in focus</vt:lpstr>
      <vt:lpstr>HLCM-UNDG and the BOS</vt:lpstr>
      <vt:lpstr>What is the BOS?</vt:lpstr>
      <vt:lpstr>Why do the BOS?</vt:lpstr>
      <vt:lpstr>What is the BOS? </vt:lpstr>
      <vt:lpstr>Milestones BOS Development</vt:lpstr>
      <vt:lpstr>Why involve programme staff in ops?</vt:lpstr>
      <vt:lpstr>Key engagement points UNDAF-BOS</vt:lpstr>
      <vt:lpstr>Scoping the BoS</vt:lpstr>
      <vt:lpstr>Light vs regular BOS</vt:lpstr>
      <vt:lpstr>The BOS in the world (May 2016)</vt:lpstr>
      <vt:lpstr>Most prevalent areas under BOS</vt:lpstr>
      <vt:lpstr>The benefit-cost1 ratio - on average a USD 1 investment in Common Operations produced USD 4.67 in benefits</vt:lpstr>
      <vt:lpstr>Procurement benefits1:   73% monetary cost savings stem from bulk discounts  27% transaction costs avoided</vt:lpstr>
      <vt:lpstr>Global evaluation BOS: Qualitative Benefits of BOS</vt:lpstr>
      <vt:lpstr>PowerPoint Presentation</vt:lpstr>
      <vt:lpstr>Challenges Common Operations</vt:lpstr>
      <vt:lpstr>UNDG Support for BOS</vt:lpstr>
      <vt:lpstr>To unlock UNDG support…</vt:lpstr>
      <vt:lpstr>Support </vt:lpstr>
      <vt:lpstr>BOS in Asia Pacific</vt:lpstr>
      <vt:lpstr>BOS in Africa</vt:lpstr>
      <vt:lpstr>BOS in Arab States</vt:lpstr>
      <vt:lpstr>BOS in Europe/CIS</vt:lpstr>
      <vt:lpstr>BOS in LAC</vt:lpstr>
      <vt:lpstr>Milestones BOS Development</vt:lpstr>
      <vt:lpstr>Governance of service delivery BOS</vt:lpstr>
      <vt:lpstr>PowerPoint Presentation</vt:lpstr>
      <vt:lpstr>What’s Been Harmonized So Far? </vt:lpstr>
      <vt:lpstr>Link BOS- Programmes </vt:lpstr>
      <vt:lpstr>Global evaluation BOS: Relevance: Findings and Recommendations  </vt:lpstr>
      <vt:lpstr>Global evaluation BOS: Efficiency: Findings and Recommendations  </vt:lpstr>
      <vt:lpstr> Global evaluation BOS: Effectiveness: Findings and Recommendations  </vt:lpstr>
      <vt:lpstr>Integrated Service Center</vt:lpstr>
      <vt:lpstr>Some notes upfront</vt:lpstr>
      <vt:lpstr>JOF Service lines </vt:lpstr>
      <vt:lpstr>Cost Benefit- Monetary &amp; Labor</vt:lpstr>
      <vt:lpstr>Brazil-Single Service Window</vt:lpstr>
      <vt:lpstr>Brazil- Integrated Service Center</vt:lpstr>
      <vt:lpstr>Regulatory Framework</vt:lpstr>
      <vt:lpstr>PowerPoint Presentation</vt:lpstr>
      <vt:lpstr> Status of implementation of Procurement Network recommendations (2011, BASELINE)</vt:lpstr>
      <vt:lpstr> Status of implementation of Procurement Network recommendations (Sep 2012)</vt:lpstr>
      <vt:lpstr> Status of implementation of Procurement Network recommendations (Sep 2013)</vt:lpstr>
      <vt:lpstr> Status of implementation of Procurement Network  Recommendations (January, 2014)</vt:lpstr>
      <vt:lpstr> Status of implementation of Procurement Network recommendations (September, 2014)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QCPR/</dc:title>
  <dc:creator>Alexander Freese</dc:creator>
  <cp:lastModifiedBy>Lars Tushuizen</cp:lastModifiedBy>
  <cp:revision>948</cp:revision>
  <cp:lastPrinted>2014-01-10T22:23:43Z</cp:lastPrinted>
  <dcterms:created xsi:type="dcterms:W3CDTF">2013-02-05T17:18:31Z</dcterms:created>
  <dcterms:modified xsi:type="dcterms:W3CDTF">2016-06-07T15:07:35Z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0x0101005CC2CCF91A797E428246BC4DCDA57C52</vt:lpwstr>
  </property>
</Properties>
</file>